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35"/>
  </p:notesMasterIdLst>
  <p:handoutMasterIdLst>
    <p:handoutMasterId r:id="rId36"/>
  </p:handoutMasterIdLst>
  <p:sldIdLst>
    <p:sldId id="416" r:id="rId5"/>
    <p:sldId id="417" r:id="rId6"/>
    <p:sldId id="440" r:id="rId7"/>
    <p:sldId id="452" r:id="rId8"/>
    <p:sldId id="446" r:id="rId9"/>
    <p:sldId id="441" r:id="rId10"/>
    <p:sldId id="442" r:id="rId11"/>
    <p:sldId id="443" r:id="rId12"/>
    <p:sldId id="437" r:id="rId13"/>
    <p:sldId id="438" r:id="rId14"/>
    <p:sldId id="435" r:id="rId15"/>
    <p:sldId id="436" r:id="rId16"/>
    <p:sldId id="449" r:id="rId17"/>
    <p:sldId id="425" r:id="rId18"/>
    <p:sldId id="451" r:id="rId19"/>
    <p:sldId id="422" r:id="rId20"/>
    <p:sldId id="450" r:id="rId21"/>
    <p:sldId id="445" r:id="rId22"/>
    <p:sldId id="453" r:id="rId23"/>
    <p:sldId id="405" r:id="rId24"/>
    <p:sldId id="444" r:id="rId25"/>
    <p:sldId id="424" r:id="rId26"/>
    <p:sldId id="423" r:id="rId27"/>
    <p:sldId id="426" r:id="rId28"/>
    <p:sldId id="427" r:id="rId29"/>
    <p:sldId id="428" r:id="rId30"/>
    <p:sldId id="429" r:id="rId31"/>
    <p:sldId id="430" r:id="rId32"/>
    <p:sldId id="434" r:id="rId33"/>
    <p:sldId id="448" r:id="rId34"/>
  </p:sldIdLst>
  <p:sldSz cx="9144000" cy="6858000" type="screen4x3"/>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6633"/>
    <a:srgbClr val="FFCC66"/>
    <a:srgbClr val="FF3300"/>
    <a:srgbClr val="0033CC"/>
    <a:srgbClr val="1B3D6C"/>
    <a:srgbClr val="C2D9FA"/>
    <a:srgbClr val="0B3A7F"/>
    <a:srgbClr val="E98B0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C1737A-73B3-6144-85AE-12B24F763707}" v="10" dt="2020-04-24T13:55:43.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3488" autoAdjust="0"/>
  </p:normalViewPr>
  <p:slideViewPr>
    <p:cSldViewPr>
      <p:cViewPr varScale="1">
        <p:scale>
          <a:sx n="108" d="100"/>
          <a:sy n="108" d="100"/>
        </p:scale>
        <p:origin x="1788" y="96"/>
      </p:cViewPr>
      <p:guideLst>
        <p:guide orient="horz" pos="2160"/>
        <p:guide pos="2880"/>
      </p:guideLst>
    </p:cSldViewPr>
  </p:slideViewPr>
  <p:outlineViewPr>
    <p:cViewPr>
      <p:scale>
        <a:sx n="33" d="100"/>
        <a:sy n="33" d="100"/>
      </p:scale>
      <p:origin x="0" y="-8982"/>
    </p:cViewPr>
  </p:outlineViewPr>
  <p:notesTextViewPr>
    <p:cViewPr>
      <p:scale>
        <a:sx n="100" d="100"/>
        <a:sy n="100" d="100"/>
      </p:scale>
      <p:origin x="0" y="0"/>
    </p:cViewPr>
  </p:notesTextViewPr>
  <p:sorterViewPr>
    <p:cViewPr>
      <p:scale>
        <a:sx n="100" d="100"/>
        <a:sy n="100" d="100"/>
      </p:scale>
      <p:origin x="0" y="-3389"/>
    </p:cViewPr>
  </p:sorterViewPr>
  <p:notesViewPr>
    <p:cSldViewPr>
      <p:cViewPr varScale="1">
        <p:scale>
          <a:sx n="86" d="100"/>
          <a:sy n="86"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0972683571763549E-2"/>
          <c:y val="9.422740162763954E-2"/>
          <c:w val="0.93655818084418996"/>
          <c:h val="0.78286866841192693"/>
        </c:manualLayout>
      </c:layout>
      <c:barChart>
        <c:barDir val="col"/>
        <c:grouping val="stacked"/>
        <c:varyColors val="0"/>
        <c:ser>
          <c:idx val="0"/>
          <c:order val="0"/>
          <c:tx>
            <c:strRef>
              <c:f>Sheet1!$B$1</c:f>
              <c:strCache>
                <c:ptCount val="1"/>
                <c:pt idx="0">
                  <c:v>Professional</c:v>
                </c:pt>
              </c:strCache>
            </c:strRef>
          </c:tx>
          <c:spPr>
            <a:solidFill>
              <a:schemeClr val="accent1">
                <a:lumMod val="50000"/>
              </a:schemeClr>
            </a:solidFill>
            <a:ln>
              <a:noFill/>
            </a:ln>
            <a:effectLst/>
          </c:spPr>
          <c:invertIfNegative val="0"/>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General</c:formatCode>
                <c:ptCount val="6"/>
                <c:pt idx="0">
                  <c:v>73</c:v>
                </c:pt>
                <c:pt idx="1">
                  <c:v>65</c:v>
                </c:pt>
                <c:pt idx="2">
                  <c:v>60</c:v>
                </c:pt>
                <c:pt idx="3">
                  <c:v>53</c:v>
                </c:pt>
                <c:pt idx="4">
                  <c:v>62</c:v>
                </c:pt>
                <c:pt idx="5">
                  <c:v>62</c:v>
                </c:pt>
              </c:numCache>
            </c:numRef>
          </c:val>
          <c:extLst>
            <c:ext xmlns:c16="http://schemas.microsoft.com/office/drawing/2014/chart" uri="{C3380CC4-5D6E-409C-BE32-E72D297353CC}">
              <c16:uniqueId val="{00000000-82B9-44E9-9030-76923D5B3CD4}"/>
            </c:ext>
          </c:extLst>
        </c:ser>
        <c:ser>
          <c:idx val="1"/>
          <c:order val="1"/>
          <c:tx>
            <c:strRef>
              <c:f>Sheet1!$C$1</c:f>
              <c:strCache>
                <c:ptCount val="1"/>
                <c:pt idx="0">
                  <c:v>Educator</c:v>
                </c:pt>
              </c:strCache>
            </c:strRef>
          </c:tx>
          <c:spPr>
            <a:solidFill>
              <a:srgbClr val="C00000"/>
            </a:solidFill>
            <a:ln>
              <a:noFill/>
            </a:ln>
            <a:effectLst/>
          </c:spPr>
          <c:invertIfNegative val="0"/>
          <c:cat>
            <c:numRef>
              <c:f>Sheet1!$A$2:$A$7</c:f>
              <c:numCache>
                <c:formatCode>General</c:formatCode>
                <c:ptCount val="6"/>
                <c:pt idx="0">
                  <c:v>2015</c:v>
                </c:pt>
                <c:pt idx="1">
                  <c:v>2016</c:v>
                </c:pt>
                <c:pt idx="2">
                  <c:v>2017</c:v>
                </c:pt>
                <c:pt idx="3">
                  <c:v>2018</c:v>
                </c:pt>
                <c:pt idx="4">
                  <c:v>2019</c:v>
                </c:pt>
                <c:pt idx="5">
                  <c:v>2020</c:v>
                </c:pt>
              </c:numCache>
            </c:numRef>
          </c:cat>
          <c:val>
            <c:numRef>
              <c:f>Sheet1!$C$2:$C$7</c:f>
              <c:numCache>
                <c:formatCode>General</c:formatCode>
                <c:ptCount val="6"/>
                <c:pt idx="0">
                  <c:v>107</c:v>
                </c:pt>
                <c:pt idx="1">
                  <c:v>102</c:v>
                </c:pt>
                <c:pt idx="2">
                  <c:v>106</c:v>
                </c:pt>
                <c:pt idx="3">
                  <c:v>126</c:v>
                </c:pt>
                <c:pt idx="4">
                  <c:v>140</c:v>
                </c:pt>
                <c:pt idx="5">
                  <c:v>155</c:v>
                </c:pt>
              </c:numCache>
            </c:numRef>
          </c:val>
          <c:extLst>
            <c:ext xmlns:c16="http://schemas.microsoft.com/office/drawing/2014/chart" uri="{C3380CC4-5D6E-409C-BE32-E72D297353CC}">
              <c16:uniqueId val="{00000001-82B9-44E9-9030-76923D5B3CD4}"/>
            </c:ext>
          </c:extLst>
        </c:ser>
        <c:ser>
          <c:idx val="2"/>
          <c:order val="2"/>
          <c:tx>
            <c:strRef>
              <c:f>Sheet1!$D$1</c:f>
              <c:strCache>
                <c:ptCount val="1"/>
                <c:pt idx="0">
                  <c:v>Student</c:v>
                </c:pt>
              </c:strCache>
            </c:strRef>
          </c:tx>
          <c:spPr>
            <a:solidFill>
              <a:schemeClr val="accent6">
                <a:lumMod val="60000"/>
                <a:lumOff val="40000"/>
              </a:schemeClr>
            </a:solidFill>
            <a:ln>
              <a:noFill/>
            </a:ln>
            <a:effectLst/>
          </c:spPr>
          <c:invertIfNegative val="0"/>
          <c:cat>
            <c:numRef>
              <c:f>Sheet1!$A$2:$A$7</c:f>
              <c:numCache>
                <c:formatCode>General</c:formatCode>
                <c:ptCount val="6"/>
                <c:pt idx="0">
                  <c:v>2015</c:v>
                </c:pt>
                <c:pt idx="1">
                  <c:v>2016</c:v>
                </c:pt>
                <c:pt idx="2">
                  <c:v>2017</c:v>
                </c:pt>
                <c:pt idx="3">
                  <c:v>2018</c:v>
                </c:pt>
                <c:pt idx="4">
                  <c:v>2019</c:v>
                </c:pt>
                <c:pt idx="5">
                  <c:v>2020</c:v>
                </c:pt>
              </c:numCache>
            </c:numRef>
          </c:cat>
          <c:val>
            <c:numRef>
              <c:f>Sheet1!$D$2:$D$7</c:f>
              <c:numCache>
                <c:formatCode>General</c:formatCode>
                <c:ptCount val="6"/>
                <c:pt idx="0">
                  <c:v>68</c:v>
                </c:pt>
                <c:pt idx="1">
                  <c:v>119</c:v>
                </c:pt>
                <c:pt idx="2">
                  <c:v>67</c:v>
                </c:pt>
                <c:pt idx="3">
                  <c:v>40</c:v>
                </c:pt>
                <c:pt idx="4">
                  <c:v>46</c:v>
                </c:pt>
                <c:pt idx="5">
                  <c:v>41</c:v>
                </c:pt>
              </c:numCache>
            </c:numRef>
          </c:val>
          <c:extLst>
            <c:ext xmlns:c16="http://schemas.microsoft.com/office/drawing/2014/chart" uri="{C3380CC4-5D6E-409C-BE32-E72D297353CC}">
              <c16:uniqueId val="{00000002-82B9-44E9-9030-76923D5B3CD4}"/>
            </c:ext>
          </c:extLst>
        </c:ser>
        <c:dLbls>
          <c:showLegendKey val="0"/>
          <c:showVal val="0"/>
          <c:showCatName val="0"/>
          <c:showSerName val="0"/>
          <c:showPercent val="0"/>
          <c:showBubbleSize val="0"/>
        </c:dLbls>
        <c:gapWidth val="150"/>
        <c:overlap val="100"/>
        <c:axId val="528959664"/>
        <c:axId val="52896032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Total</c:v>
                      </c:pt>
                    </c:strCache>
                  </c:strRef>
                </c:tx>
                <c:spPr>
                  <a:solidFill>
                    <a:schemeClr val="accent4"/>
                  </a:solidFill>
                  <a:ln>
                    <a:noFill/>
                  </a:ln>
                  <a:effectLst/>
                </c:spPr>
                <c:invertIfNegative val="0"/>
                <c:cat>
                  <c:numRef>
                    <c:extLst>
                      <c:ext uri="{02D57815-91ED-43cb-92C2-25804820EDAC}">
                        <c15:formulaRef>
                          <c15:sqref>Sheet1!$A$2:$A$7</c15:sqref>
                        </c15:formulaRef>
                      </c:ext>
                    </c:extLst>
                    <c:numCache>
                      <c:formatCode>General</c:formatCode>
                      <c:ptCount val="6"/>
                      <c:pt idx="0">
                        <c:v>2015</c:v>
                      </c:pt>
                      <c:pt idx="1">
                        <c:v>2016</c:v>
                      </c:pt>
                      <c:pt idx="2">
                        <c:v>2017</c:v>
                      </c:pt>
                      <c:pt idx="3">
                        <c:v>2018</c:v>
                      </c:pt>
                      <c:pt idx="4">
                        <c:v>2019</c:v>
                      </c:pt>
                      <c:pt idx="5">
                        <c:v>2020</c:v>
                      </c:pt>
                    </c:numCache>
                  </c:numRef>
                </c:cat>
                <c:val>
                  <c:numRef>
                    <c:extLst>
                      <c:ext uri="{02D57815-91ED-43cb-92C2-25804820EDAC}">
                        <c15:formulaRef>
                          <c15:sqref>Sheet1!$E$2:$E$7</c15:sqref>
                        </c15:formulaRef>
                      </c:ext>
                    </c:extLst>
                    <c:numCache>
                      <c:formatCode>General</c:formatCode>
                      <c:ptCount val="6"/>
                      <c:pt idx="0">
                        <c:v>248</c:v>
                      </c:pt>
                      <c:pt idx="1">
                        <c:v>286</c:v>
                      </c:pt>
                      <c:pt idx="2">
                        <c:v>233</c:v>
                      </c:pt>
                      <c:pt idx="3">
                        <c:v>219</c:v>
                      </c:pt>
                      <c:pt idx="4">
                        <c:v>248</c:v>
                      </c:pt>
                      <c:pt idx="5">
                        <c:v>258</c:v>
                      </c:pt>
                    </c:numCache>
                  </c:numRef>
                </c:val>
                <c:extLst>
                  <c:ext xmlns:c16="http://schemas.microsoft.com/office/drawing/2014/chart" uri="{C3380CC4-5D6E-409C-BE32-E72D297353CC}">
                    <c16:uniqueId val="{00000003-82B9-44E9-9030-76923D5B3CD4}"/>
                  </c:ext>
                </c:extLst>
              </c15:ser>
            </c15:filteredBarSeries>
          </c:ext>
        </c:extLst>
      </c:barChart>
      <c:catAx>
        <c:axId val="5289596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8960320"/>
        <c:crosses val="autoZero"/>
        <c:auto val="1"/>
        <c:lblAlgn val="ctr"/>
        <c:lblOffset val="100"/>
        <c:noMultiLvlLbl val="0"/>
      </c:catAx>
      <c:valAx>
        <c:axId val="528960320"/>
        <c:scaling>
          <c:orientation val="minMax"/>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8959664"/>
        <c:crosses val="autoZero"/>
        <c:crossBetween val="between"/>
      </c:valAx>
      <c:spPr>
        <a:noFill/>
        <a:ln>
          <a:noFill/>
        </a:ln>
        <a:effectLst/>
      </c:spPr>
    </c:plotArea>
    <c:legend>
      <c:legendPos val="b"/>
      <c:layout>
        <c:manualLayout>
          <c:xMode val="edge"/>
          <c:yMode val="edge"/>
          <c:x val="0.33983859881560613"/>
          <c:y val="0.94439912487546829"/>
          <c:w val="0.32032280236878774"/>
          <c:h val="5.037907398140956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0.09518</cdr:x>
      <cdr:y>0.27251</cdr:y>
    </cdr:from>
    <cdr:to>
      <cdr:x>0.21184</cdr:x>
      <cdr:y>0.35584</cdr:y>
    </cdr:to>
    <cdr:sp macro="" textlink="">
      <cdr:nvSpPr>
        <cdr:cNvPr id="2" name="TextBox 1"/>
        <cdr:cNvSpPr txBox="1"/>
      </cdr:nvSpPr>
      <cdr:spPr>
        <a:xfrm xmlns:a="http://schemas.openxmlformats.org/drawingml/2006/main">
          <a:off x="753182" y="1325563"/>
          <a:ext cx="923140" cy="4053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248</a:t>
          </a:r>
        </a:p>
      </cdr:txBody>
    </cdr:sp>
  </cdr:relSizeAnchor>
  <cdr:relSizeAnchor xmlns:cdr="http://schemas.openxmlformats.org/drawingml/2006/chartDrawing">
    <cdr:from>
      <cdr:x>0.25186</cdr:x>
      <cdr:y>0.18917</cdr:y>
    </cdr:from>
    <cdr:to>
      <cdr:x>0.36853</cdr:x>
      <cdr:y>0.27251</cdr:y>
    </cdr:to>
    <cdr:sp macro="" textlink="">
      <cdr:nvSpPr>
        <cdr:cNvPr id="3" name="TextBox 1"/>
        <cdr:cNvSpPr txBox="1"/>
      </cdr:nvSpPr>
      <cdr:spPr>
        <a:xfrm xmlns:a="http://schemas.openxmlformats.org/drawingml/2006/main">
          <a:off x="1992993" y="920179"/>
          <a:ext cx="923219" cy="4053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286</a:t>
          </a:r>
        </a:p>
      </cdr:txBody>
    </cdr:sp>
  </cdr:relSizeAnchor>
  <cdr:relSizeAnchor xmlns:cdr="http://schemas.openxmlformats.org/drawingml/2006/chartDrawing">
    <cdr:from>
      <cdr:x>0.40776</cdr:x>
      <cdr:y>0.29968</cdr:y>
    </cdr:from>
    <cdr:to>
      <cdr:x>0.52442</cdr:x>
      <cdr:y>0.38302</cdr:y>
    </cdr:to>
    <cdr:sp macro="" textlink="">
      <cdr:nvSpPr>
        <cdr:cNvPr id="4" name="TextBox 1"/>
        <cdr:cNvSpPr txBox="1"/>
      </cdr:nvSpPr>
      <cdr:spPr>
        <a:xfrm xmlns:a="http://schemas.openxmlformats.org/drawingml/2006/main">
          <a:off x="3226637" y="1457705"/>
          <a:ext cx="923139" cy="4053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233</a:t>
          </a:r>
        </a:p>
      </cdr:txBody>
    </cdr:sp>
  </cdr:relSizeAnchor>
  <cdr:relSizeAnchor xmlns:cdr="http://schemas.openxmlformats.org/drawingml/2006/chartDrawing">
    <cdr:from>
      <cdr:x>0.56284</cdr:x>
      <cdr:y>0.33291</cdr:y>
    </cdr:from>
    <cdr:to>
      <cdr:x>0.6795</cdr:x>
      <cdr:y>0.41624</cdr:y>
    </cdr:to>
    <cdr:sp macro="" textlink="">
      <cdr:nvSpPr>
        <cdr:cNvPr id="5" name="TextBox 1"/>
        <cdr:cNvSpPr txBox="1"/>
      </cdr:nvSpPr>
      <cdr:spPr>
        <a:xfrm xmlns:a="http://schemas.openxmlformats.org/drawingml/2006/main">
          <a:off x="4453792" y="1619365"/>
          <a:ext cx="923140" cy="4053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219</a:t>
          </a:r>
        </a:p>
      </cdr:txBody>
    </cdr:sp>
  </cdr:relSizeAnchor>
  <cdr:relSizeAnchor xmlns:cdr="http://schemas.openxmlformats.org/drawingml/2006/chartDrawing">
    <cdr:from>
      <cdr:x>0.71974</cdr:x>
      <cdr:y>0.27251</cdr:y>
    </cdr:from>
    <cdr:to>
      <cdr:x>0.83641</cdr:x>
      <cdr:y>0.35585</cdr:y>
    </cdr:to>
    <cdr:sp macro="" textlink="">
      <cdr:nvSpPr>
        <cdr:cNvPr id="6" name="TextBox 1"/>
        <cdr:cNvSpPr txBox="1"/>
      </cdr:nvSpPr>
      <cdr:spPr>
        <a:xfrm xmlns:a="http://schemas.openxmlformats.org/drawingml/2006/main">
          <a:off x="5695339" y="1325563"/>
          <a:ext cx="923219" cy="4053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248</a:t>
          </a:r>
        </a:p>
      </cdr:txBody>
    </cdr:sp>
  </cdr:relSizeAnchor>
  <cdr:relSizeAnchor xmlns:cdr="http://schemas.openxmlformats.org/drawingml/2006/chartDrawing">
    <cdr:from>
      <cdr:x>0.8742</cdr:x>
      <cdr:y>0.24769</cdr:y>
    </cdr:from>
    <cdr:to>
      <cdr:x>0.99087</cdr:x>
      <cdr:y>0.33102</cdr:y>
    </cdr:to>
    <cdr:sp macro="" textlink="">
      <cdr:nvSpPr>
        <cdr:cNvPr id="7" name="TextBox 1"/>
        <cdr:cNvSpPr txBox="1"/>
      </cdr:nvSpPr>
      <cdr:spPr>
        <a:xfrm xmlns:a="http://schemas.openxmlformats.org/drawingml/2006/main">
          <a:off x="6917649" y="1204819"/>
          <a:ext cx="923219" cy="4053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258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dirty="0"/>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dirty="0"/>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482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Douglas Hurley</a:t>
            </a:r>
          </a:p>
          <a:p>
            <a:r>
              <a:rPr lang="en-US" dirty="0" smtClean="0"/>
              <a:t>Robert </a:t>
            </a:r>
            <a:r>
              <a:rPr lang="en-US" dirty="0" err="1" smtClean="0"/>
              <a:t>Behnken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B05DEF-6DE7-4BF9-8DBB-FF904A788E50}" type="slidenum">
              <a:rPr lang="en-US" smtClean="0"/>
              <a:pPr>
                <a:defRPr/>
              </a:pPr>
              <a:t>4</a:t>
            </a:fld>
            <a:endParaRPr lang="en-US" dirty="0"/>
          </a:p>
        </p:txBody>
      </p:sp>
    </p:spTree>
    <p:extLst>
      <p:ext uri="{BB962C8B-B14F-4D97-AF65-F5344CB8AC3E}">
        <p14:creationId xmlns:p14="http://schemas.microsoft.com/office/powerpoint/2010/main" val="95861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8675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5445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Edward White with Jim </a:t>
            </a:r>
            <a:r>
              <a:rPr lang="en-US" dirty="0" err="1" smtClean="0"/>
              <a:t>McDivitt</a:t>
            </a:r>
            <a:r>
              <a:rPr lang="en-US" dirty="0"/>
              <a:t>. Apollo 1 crew: Grissom, White, and Chaffee</a:t>
            </a:r>
          </a:p>
        </p:txBody>
      </p:sp>
      <p:sp>
        <p:nvSpPr>
          <p:cNvPr id="4" name="Slide Number Placeholder 3"/>
          <p:cNvSpPr>
            <a:spLocks noGrp="1"/>
          </p:cNvSpPr>
          <p:nvPr>
            <p:ph type="sldNum" sz="quarter" idx="10"/>
          </p:nvPr>
        </p:nvSpPr>
        <p:spPr/>
        <p:txBody>
          <a:bodyPr/>
          <a:lstStyle/>
          <a:p>
            <a:pPr>
              <a:defRPr/>
            </a:pPr>
            <a:fld id="{B7B05DEF-6DE7-4BF9-8DBB-FF904A788E50}" type="slidenum">
              <a:rPr lang="en-US" smtClean="0"/>
              <a:pPr>
                <a:defRPr/>
              </a:pPr>
              <a:t>19</a:t>
            </a:fld>
            <a:endParaRPr lang="en-US" dirty="0"/>
          </a:p>
        </p:txBody>
      </p:sp>
    </p:spTree>
    <p:extLst>
      <p:ext uri="{BB962C8B-B14F-4D97-AF65-F5344CB8AC3E}">
        <p14:creationId xmlns:p14="http://schemas.microsoft.com/office/powerpoint/2010/main" val="375362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auto">
          <a:xfrm>
            <a:off x="0" y="0"/>
            <a:ext cx="9144000" cy="5847844"/>
          </a:xfrm>
          <a:prstGeom prst="rect">
            <a:avLst/>
          </a:prstGeom>
          <a:solidFill>
            <a:srgbClr val="1B3D6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80" charset="-128"/>
            </a:endParaRPr>
          </a:p>
        </p:txBody>
      </p:sp>
      <p:sp>
        <p:nvSpPr>
          <p:cNvPr id="2" name="Title 1"/>
          <p:cNvSpPr>
            <a:spLocks noGrp="1"/>
          </p:cNvSpPr>
          <p:nvPr>
            <p:ph type="title"/>
          </p:nvPr>
        </p:nvSpPr>
        <p:spPr>
          <a:xfrm>
            <a:off x="228600" y="457200"/>
            <a:ext cx="8686800" cy="2819400"/>
          </a:xfrm>
        </p:spPr>
        <p:txBody>
          <a:bodyPr>
            <a:noAutofit/>
          </a:bodyPr>
          <a:lstStyle>
            <a:lvl1pPr>
              <a:defRPr sz="5400" b="1">
                <a:solidFill>
                  <a:schemeClr val="bg1"/>
                </a:solidFill>
                <a:latin typeface="Helvetica" charset="0"/>
                <a:ea typeface="Helvetica" charset="0"/>
                <a:cs typeface="Helvetica" charset="0"/>
              </a:defRPr>
            </a:lvl1pPr>
          </a:lstStyle>
          <a:p>
            <a:r>
              <a:rPr lang="en-US" dirty="0"/>
              <a:t>Click to edit Master title style</a:t>
            </a:r>
          </a:p>
        </p:txBody>
      </p:sp>
      <p:sp>
        <p:nvSpPr>
          <p:cNvPr id="5" name="Text Placeholder 4"/>
          <p:cNvSpPr>
            <a:spLocks noGrp="1"/>
          </p:cNvSpPr>
          <p:nvPr>
            <p:ph type="body" sz="quarter" idx="10" hasCustomPrompt="1"/>
          </p:nvPr>
        </p:nvSpPr>
        <p:spPr>
          <a:xfrm>
            <a:off x="2667000" y="4038600"/>
            <a:ext cx="4038600" cy="1600200"/>
          </a:xfrm>
        </p:spPr>
        <p:txBody>
          <a:bodyPr>
            <a:normAutofit/>
          </a:bodyPr>
          <a:lstStyle>
            <a:lvl1pPr marL="0" indent="0" algn="ctr">
              <a:buNone/>
              <a:defRPr sz="2400" b="0">
                <a:solidFill>
                  <a:schemeClr val="bg1"/>
                </a:solidFill>
              </a:defRPr>
            </a:lvl1pPr>
          </a:lstStyle>
          <a:p>
            <a:pPr lvl="0"/>
            <a:r>
              <a:rPr lang="en-US" dirty="0"/>
              <a:t>Author</a:t>
            </a:r>
          </a:p>
          <a:p>
            <a:pPr lvl="0"/>
            <a:r>
              <a:rPr lang="en-US" dirty="0"/>
              <a:t>Company/Organization</a:t>
            </a:r>
          </a:p>
          <a:p>
            <a:pPr lvl="0"/>
            <a:r>
              <a:rPr lang="en-US" dirty="0"/>
              <a:t>Date/Location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bg1"/>
                </a:solidFill>
                <a:latin typeface="Helvetica" charset="0"/>
                <a:ea typeface="Helvetica" charset="0"/>
                <a:cs typeface="Helvetica"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189" indent="-457189">
              <a:buClr>
                <a:srgbClr val="1B3D6C"/>
              </a:buClr>
              <a:buFont typeface="Wingdings" charset="2"/>
              <a:buChar char="Ø"/>
              <a:defRPr/>
            </a:lvl1pPr>
            <a:lvl2pPr marL="914377" indent="-457189">
              <a:buClr>
                <a:srgbClr val="1B3D6C"/>
              </a:buClr>
              <a:buFont typeface="Wingdings" charset="2"/>
              <a:buChar char="Ø"/>
              <a:defRPr/>
            </a:lvl2pPr>
            <a:lvl3pPr marL="1295368" indent="-380990">
              <a:buClr>
                <a:srgbClr val="1B3D6C"/>
              </a:buClr>
              <a:buFont typeface="Wingdings" charset="2"/>
              <a:buChar char="Ø"/>
              <a:defRPr/>
            </a:lvl3pPr>
            <a:lvl4pPr marL="1752556" indent="-380990">
              <a:buClr>
                <a:srgbClr val="1B3D6C"/>
              </a:buClr>
              <a:buFont typeface="Wingdings" charset="2"/>
              <a:buChar char="Ø"/>
              <a:defRPr/>
            </a:lvl4pPr>
            <a:lvl5pPr marL="2209745" indent="-380990">
              <a:buClr>
                <a:srgbClr val="1B3D6C"/>
              </a:buClr>
              <a:buFont typeface="Wingdings"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4"/>
          <p:cNvSpPr>
            <a:spLocks noGrp="1" noChangeArrowheads="1"/>
          </p:cNvSpPr>
          <p:nvPr>
            <p:ph type="dt" sz="half" idx="10"/>
          </p:nvPr>
        </p:nvSpPr>
        <p:spPr>
          <a:xfrm>
            <a:off x="1200150" y="6183914"/>
            <a:ext cx="1600200" cy="216887"/>
          </a:xfrm>
          <a:prstGeom prst="rect">
            <a:avLst/>
          </a:prstGeom>
          <a:ln/>
        </p:spPr>
        <p:txBody>
          <a:bodyPr/>
          <a:lstStyle>
            <a:lvl1pPr>
              <a:defRPr sz="1400"/>
            </a:lvl1pPr>
          </a:lstStyle>
          <a:p>
            <a:pPr>
              <a:defRPr/>
            </a:pPr>
            <a:endParaRPr lang="en-US" dirty="0"/>
          </a:p>
        </p:txBody>
      </p:sp>
      <p:sp>
        <p:nvSpPr>
          <p:cNvPr id="14" name="Rectangle 5"/>
          <p:cNvSpPr>
            <a:spLocks noGrp="1" noChangeArrowheads="1"/>
          </p:cNvSpPr>
          <p:nvPr>
            <p:ph type="ftr" sz="quarter" idx="11"/>
          </p:nvPr>
        </p:nvSpPr>
        <p:spPr>
          <a:xfrm>
            <a:off x="2857500" y="6183914"/>
            <a:ext cx="2114550" cy="216887"/>
          </a:xfrm>
          <a:prstGeom prst="rect">
            <a:avLst/>
          </a:prstGeom>
          <a:ln/>
        </p:spPr>
        <p:txBody>
          <a:bodyPr/>
          <a:lstStyle>
            <a:lvl1pPr>
              <a:defRPr sz="1400"/>
            </a:lvl1pPr>
          </a:lstStyle>
          <a:p>
            <a:pPr>
              <a:defRPr/>
            </a:pPr>
            <a:endParaRPr lang="en-US" dirty="0"/>
          </a:p>
        </p:txBody>
      </p:sp>
      <p:sp>
        <p:nvSpPr>
          <p:cNvPr id="15" name="Rectangle 6"/>
          <p:cNvSpPr>
            <a:spLocks noGrp="1" noChangeArrowheads="1"/>
          </p:cNvSpPr>
          <p:nvPr>
            <p:ph type="sldNum" sz="quarter" idx="12"/>
          </p:nvPr>
        </p:nvSpPr>
        <p:spPr>
          <a:xfrm>
            <a:off x="228600" y="6172200"/>
            <a:ext cx="9144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
        <p:nvSpPr>
          <p:cNvPr id="6" name="Rectangle 5"/>
          <p:cNvSpPr/>
          <p:nvPr userDrawn="1"/>
        </p:nvSpPr>
        <p:spPr bwMode="auto">
          <a:xfrm>
            <a:off x="0" y="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 name="Title 1"/>
          <p:cNvSpPr>
            <a:spLocks noGrp="1"/>
          </p:cNvSpPr>
          <p:nvPr>
            <p:ph type="title"/>
          </p:nvPr>
        </p:nvSpPr>
        <p:spPr/>
        <p:txBody>
          <a:bodyPr>
            <a:normAutofit/>
          </a:bodyPr>
          <a:lstStyle>
            <a:lvl1pPr>
              <a:defRPr sz="3200" b="1" i="0">
                <a:latin typeface="Helvetica" charset="0"/>
                <a:ea typeface="Helvetica" charset="0"/>
                <a:cs typeface="Helvetica" charset="0"/>
              </a:defRPr>
            </a:lvl1pPr>
          </a:lstStyle>
          <a:p>
            <a:r>
              <a:rPr lang="en-US" dirty="0"/>
              <a:t>Click to edit Master title style</a:t>
            </a:r>
          </a:p>
        </p:txBody>
      </p:sp>
      <p:sp>
        <p:nvSpPr>
          <p:cNvPr id="7" name="Content Placeholder 2"/>
          <p:cNvSpPr>
            <a:spLocks noGrp="1"/>
          </p:cNvSpPr>
          <p:nvPr>
            <p:ph idx="1"/>
          </p:nvPr>
        </p:nvSpPr>
        <p:spPr>
          <a:xfrm>
            <a:off x="230886" y="1498600"/>
            <a:ext cx="8686800" cy="4484864"/>
          </a:xfrm>
        </p:spPr>
        <p:txBody>
          <a:bodyPr>
            <a:normAutofit/>
          </a:bodyPr>
          <a:lstStyle>
            <a:lvl1pPr marL="457189" indent="-457189">
              <a:buClr>
                <a:srgbClr val="1B3D6C"/>
              </a:buClr>
              <a:buFont typeface="Wingdings" charset="2"/>
              <a:buChar char="Ø"/>
              <a:defRPr/>
            </a:lvl1pPr>
            <a:lvl2pPr marL="914377" indent="-457189">
              <a:buClr>
                <a:srgbClr val="1B3D6C"/>
              </a:buClr>
              <a:buFont typeface="Wingdings" charset="2"/>
              <a:buChar char="Ø"/>
              <a:defRPr/>
            </a:lvl2pPr>
            <a:lvl3pPr marL="1295368" indent="-380990">
              <a:buClr>
                <a:srgbClr val="1B3D6C"/>
              </a:buClr>
              <a:buFont typeface="Wingdings" charset="2"/>
              <a:buChar char="Ø"/>
              <a:defRPr/>
            </a:lvl3pPr>
            <a:lvl4pPr marL="1752556" indent="-380990">
              <a:buClr>
                <a:srgbClr val="1B3D6C"/>
              </a:buClr>
              <a:buFont typeface="Wingdings" charset="2"/>
              <a:buChar char="Ø"/>
              <a:defRPr/>
            </a:lvl4pPr>
            <a:lvl5pPr marL="2209745" indent="-380990">
              <a:buClr>
                <a:srgbClr val="1B3D6C"/>
              </a:buClr>
              <a:buFont typeface="Wingdings"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332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498600"/>
            <a:ext cx="3962400" cy="44958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5800" y="1498600"/>
            <a:ext cx="4419600" cy="44958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Grp="1" noChangeArrowheads="1"/>
          </p:cNvSpPr>
          <p:nvPr>
            <p:ph type="dt" sz="half" idx="10"/>
          </p:nvPr>
        </p:nvSpPr>
        <p:spPr>
          <a:xfrm>
            <a:off x="1200150" y="6183914"/>
            <a:ext cx="1600200" cy="216887"/>
          </a:xfrm>
          <a:prstGeom prst="rect">
            <a:avLst/>
          </a:prstGeom>
          <a:ln/>
        </p:spPr>
        <p:txBody>
          <a:bodyPr/>
          <a:lstStyle>
            <a:lvl1pPr>
              <a:defRPr sz="1400"/>
            </a:lvl1pPr>
          </a:lstStyle>
          <a:p>
            <a:pPr>
              <a:defRPr/>
            </a:pPr>
            <a:endParaRPr lang="en-US" dirty="0"/>
          </a:p>
        </p:txBody>
      </p:sp>
      <p:sp>
        <p:nvSpPr>
          <p:cNvPr id="9" name="Rectangle 5"/>
          <p:cNvSpPr>
            <a:spLocks noGrp="1" noChangeArrowheads="1"/>
          </p:cNvSpPr>
          <p:nvPr>
            <p:ph type="ftr" sz="quarter" idx="11"/>
          </p:nvPr>
        </p:nvSpPr>
        <p:spPr>
          <a:xfrm>
            <a:off x="2857500" y="6183914"/>
            <a:ext cx="2114550" cy="216887"/>
          </a:xfrm>
          <a:prstGeom prst="rect">
            <a:avLst/>
          </a:prstGeom>
          <a:ln/>
        </p:spPr>
        <p:txBody>
          <a:bodyPr/>
          <a:lstStyle>
            <a:lvl1pPr>
              <a:defRPr sz="1400"/>
            </a:lvl1pPr>
          </a:lstStyle>
          <a:p>
            <a:pPr>
              <a:defRPr/>
            </a:pPr>
            <a:endParaRPr lang="en-US" dirty="0"/>
          </a:p>
        </p:txBody>
      </p:sp>
      <p:sp>
        <p:nvSpPr>
          <p:cNvPr id="10" name="Rectangle 6"/>
          <p:cNvSpPr>
            <a:spLocks noGrp="1" noChangeArrowheads="1"/>
          </p:cNvSpPr>
          <p:nvPr>
            <p:ph type="sldNum" sz="quarter" idx="12"/>
          </p:nvPr>
        </p:nvSpPr>
        <p:spPr>
          <a:xfrm>
            <a:off x="228600" y="6172200"/>
            <a:ext cx="9144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dirty="0"/>
          </a:p>
        </p:txBody>
      </p:sp>
      <p:sp>
        <p:nvSpPr>
          <p:cNvPr id="11" name="Title 1"/>
          <p:cNvSpPr>
            <a:spLocks noGrp="1"/>
          </p:cNvSpPr>
          <p:nvPr>
            <p:ph type="title"/>
          </p:nvPr>
        </p:nvSpPr>
        <p:spPr>
          <a:xfrm>
            <a:off x="228600" y="192264"/>
            <a:ext cx="8686800" cy="685800"/>
          </a:xfrm>
        </p:spPr>
        <p:txBody>
          <a:bodyPr>
            <a:normAutofit/>
          </a:bodyPr>
          <a:lstStyle>
            <a:lvl1pPr>
              <a:defRPr sz="3200" b="1">
                <a:solidFill>
                  <a:schemeClr val="bg1"/>
                </a:solidFill>
                <a:latin typeface="Helvetica" charset="0"/>
                <a:ea typeface="Helvetica" charset="0"/>
                <a:cs typeface="Helvetica" charset="0"/>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8" name="Rectangle 3"/>
          <p:cNvSpPr>
            <a:spLocks noGrp="1" noChangeArrowheads="1"/>
          </p:cNvSpPr>
          <p:nvPr>
            <p:ph type="body" idx="1"/>
          </p:nvPr>
        </p:nvSpPr>
        <p:spPr bwMode="auto">
          <a:xfrm>
            <a:off x="230886" y="1498600"/>
            <a:ext cx="8686800" cy="4484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a:spLocks noGrp="1" noChangeArrowheads="1"/>
          </p:cNvSpPr>
          <p:nvPr userDrawn="1"/>
        </p:nvSpPr>
        <p:spPr bwMode="auto">
          <a:xfrm>
            <a:off x="1181100" y="60960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400" dirty="0"/>
          </a:p>
        </p:txBody>
      </p:sp>
      <p:sp>
        <p:nvSpPr>
          <p:cNvPr id="10" name="Rectangle 9"/>
          <p:cNvSpPr>
            <a:spLocks noGrp="1" noChangeArrowheads="1"/>
          </p:cNvSpPr>
          <p:nvPr userDrawn="1"/>
        </p:nvSpPr>
        <p:spPr bwMode="auto">
          <a:xfrm>
            <a:off x="3181350" y="60960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400" dirty="0"/>
          </a:p>
        </p:txBody>
      </p:sp>
      <p:sp>
        <p:nvSpPr>
          <p:cNvPr id="15" name="Rectangle 14"/>
          <p:cNvSpPr/>
          <p:nvPr userDrawn="1"/>
        </p:nvSpPr>
        <p:spPr bwMode="auto">
          <a:xfrm>
            <a:off x="0" y="0"/>
            <a:ext cx="9144000" cy="990600"/>
          </a:xfrm>
          <a:prstGeom prst="rect">
            <a:avLst/>
          </a:prstGeom>
          <a:solidFill>
            <a:srgbClr val="1B3D6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92264"/>
            <a:ext cx="8686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r>
              <a:rPr lang="en-US" b="1" kern="0" dirty="0">
                <a:solidFill>
                  <a:schemeClr val="bg1"/>
                </a:solidFill>
              </a:rPr>
              <a:t>Presentation Title</a:t>
            </a:r>
          </a:p>
        </p:txBody>
      </p:sp>
      <p:sp>
        <p:nvSpPr>
          <p:cNvPr id="11" name="Rectangle 4"/>
          <p:cNvSpPr>
            <a:spLocks noGrp="1" noChangeArrowheads="1"/>
          </p:cNvSpPr>
          <p:nvPr>
            <p:ph type="dt" sz="half" idx="2"/>
          </p:nvPr>
        </p:nvSpPr>
        <p:spPr>
          <a:xfrm>
            <a:off x="1200150" y="6183914"/>
            <a:ext cx="1600200" cy="216887"/>
          </a:xfrm>
          <a:prstGeom prst="rect">
            <a:avLst/>
          </a:prstGeom>
          <a:ln/>
        </p:spPr>
        <p:txBody>
          <a:bodyPr/>
          <a:lstStyle>
            <a:lvl1pPr>
              <a:defRPr sz="1400"/>
            </a:lvl1pPr>
          </a:lstStyle>
          <a:p>
            <a:pPr>
              <a:defRPr/>
            </a:pPr>
            <a:endParaRPr lang="en-US" dirty="0"/>
          </a:p>
        </p:txBody>
      </p:sp>
      <p:sp>
        <p:nvSpPr>
          <p:cNvPr id="16" name="Rectangle 5"/>
          <p:cNvSpPr>
            <a:spLocks noGrp="1" noChangeArrowheads="1"/>
          </p:cNvSpPr>
          <p:nvPr>
            <p:ph type="ftr" sz="quarter" idx="3"/>
          </p:nvPr>
        </p:nvSpPr>
        <p:spPr>
          <a:xfrm>
            <a:off x="2857500" y="6183914"/>
            <a:ext cx="2114550" cy="216887"/>
          </a:xfrm>
          <a:prstGeom prst="rect">
            <a:avLst/>
          </a:prstGeom>
          <a:ln/>
        </p:spPr>
        <p:txBody>
          <a:bodyPr/>
          <a:lstStyle>
            <a:lvl1pPr>
              <a:defRPr sz="1400"/>
            </a:lvl1pPr>
          </a:lstStyle>
          <a:p>
            <a:pPr>
              <a:defRPr/>
            </a:pPr>
            <a:endParaRPr lang="en-US" dirty="0"/>
          </a:p>
        </p:txBody>
      </p:sp>
      <p:sp>
        <p:nvSpPr>
          <p:cNvPr id="17" name="Rectangle 6"/>
          <p:cNvSpPr>
            <a:spLocks noGrp="1" noChangeArrowheads="1"/>
          </p:cNvSpPr>
          <p:nvPr>
            <p:ph type="sldNum" sz="quarter" idx="4"/>
          </p:nvPr>
        </p:nvSpPr>
        <p:spPr>
          <a:xfrm>
            <a:off x="228600" y="6172200"/>
            <a:ext cx="9144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38" r:id="rId3"/>
    <p:sldLayoutId id="2147484827" r:id="rId4"/>
    <p:sldLayoutId id="2147484836" r:id="rId5"/>
  </p:sldLayoutIdLst>
  <p:hf hdr="0" ftr="0" dt="0"/>
  <p:txStyles>
    <p:titleStyle>
      <a:lvl1pPr marL="0" marR="0" indent="0" algn="ctr" defTabSz="1219170" rtl="0" eaLnBrk="0" fontAlgn="base" latinLnBrk="0" hangingPunct="0">
        <a:lnSpc>
          <a:spcPct val="100000"/>
        </a:lnSpc>
        <a:spcBef>
          <a:spcPct val="0"/>
        </a:spcBef>
        <a:spcAft>
          <a:spcPct val="0"/>
        </a:spcAft>
        <a:buClrTx/>
        <a:buSzTx/>
        <a:buFontTx/>
        <a:buNone/>
        <a:tabLst/>
        <a:defRPr sz="3200">
          <a:solidFill>
            <a:schemeClr val="tx2"/>
          </a:solidFill>
          <a:latin typeface="Helvetica" charset="0"/>
          <a:ea typeface="Helvetica" charset="0"/>
          <a:cs typeface="Helvetica" charset="0"/>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189" algn="l" rtl="0" fontAlgn="base">
        <a:spcBef>
          <a:spcPct val="0"/>
        </a:spcBef>
        <a:spcAft>
          <a:spcPct val="0"/>
        </a:spcAft>
        <a:defRPr sz="2400">
          <a:solidFill>
            <a:schemeClr val="tx2"/>
          </a:solidFill>
          <a:latin typeface="Arial" charset="0"/>
          <a:ea typeface="ＭＳ Ｐゴシック" pitchFamily="80" charset="-128"/>
        </a:defRPr>
      </a:lvl6pPr>
      <a:lvl7pPr marL="914377" algn="l" rtl="0" fontAlgn="base">
        <a:spcBef>
          <a:spcPct val="0"/>
        </a:spcBef>
        <a:spcAft>
          <a:spcPct val="0"/>
        </a:spcAft>
        <a:defRPr sz="2400">
          <a:solidFill>
            <a:schemeClr val="tx2"/>
          </a:solidFill>
          <a:latin typeface="Arial" charset="0"/>
          <a:ea typeface="ＭＳ Ｐゴシック" pitchFamily="80" charset="-128"/>
        </a:defRPr>
      </a:lvl7pPr>
      <a:lvl8pPr marL="1371566" algn="l" rtl="0" fontAlgn="base">
        <a:spcBef>
          <a:spcPct val="0"/>
        </a:spcBef>
        <a:spcAft>
          <a:spcPct val="0"/>
        </a:spcAft>
        <a:defRPr sz="2400">
          <a:solidFill>
            <a:schemeClr val="tx2"/>
          </a:solidFill>
          <a:latin typeface="Arial" charset="0"/>
          <a:ea typeface="ＭＳ Ｐゴシック" pitchFamily="80" charset="-128"/>
        </a:defRPr>
      </a:lvl8pPr>
      <a:lvl9pPr marL="1828754" algn="l" rtl="0" fontAlgn="base">
        <a:spcBef>
          <a:spcPct val="0"/>
        </a:spcBef>
        <a:spcAft>
          <a:spcPct val="0"/>
        </a:spcAft>
        <a:defRPr sz="2400">
          <a:solidFill>
            <a:schemeClr val="tx2"/>
          </a:solidFill>
          <a:latin typeface="Arial" charset="0"/>
          <a:ea typeface="ＭＳ Ｐゴシック" pitchFamily="80" charset="-128"/>
        </a:defRPr>
      </a:lvl9pPr>
    </p:titleStyle>
    <p:bodyStyle>
      <a:lvl1pPr marL="457189" indent="-457189" algn="l" rtl="0" eaLnBrk="0" fontAlgn="base" hangingPunct="0">
        <a:spcBef>
          <a:spcPct val="20000"/>
        </a:spcBef>
        <a:spcAft>
          <a:spcPct val="0"/>
        </a:spcAft>
        <a:buClr>
          <a:srgbClr val="1B3D6C"/>
        </a:buClr>
        <a:buFont typeface="Wingdings" charset="2"/>
        <a:buChar char="Ø"/>
        <a:defRPr sz="3200">
          <a:solidFill>
            <a:schemeClr val="tx1"/>
          </a:solidFill>
          <a:latin typeface="Helvetica" charset="0"/>
          <a:ea typeface="Helvetica" charset="0"/>
          <a:cs typeface="Helvetica" charset="0"/>
        </a:defRPr>
      </a:lvl1pPr>
      <a:lvl2pPr marL="742932" indent="-285744" algn="l" rtl="0" eaLnBrk="0" fontAlgn="base" hangingPunct="0">
        <a:spcBef>
          <a:spcPct val="20000"/>
        </a:spcBef>
        <a:spcAft>
          <a:spcPct val="0"/>
        </a:spcAft>
        <a:buClr>
          <a:srgbClr val="1B3D6C"/>
        </a:buClr>
        <a:buFont typeface="Wingdings" charset="2"/>
        <a:buChar char="Ø"/>
        <a:defRPr sz="2800">
          <a:solidFill>
            <a:schemeClr val="tx1"/>
          </a:solidFill>
          <a:latin typeface="Helvetica" charset="0"/>
          <a:ea typeface="Helvetica" charset="0"/>
          <a:cs typeface="Helvetica" charset="0"/>
        </a:defRPr>
      </a:lvl2pPr>
      <a:lvl3pPr marL="1142971" indent="-228594"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3pPr>
      <a:lvl4pPr marL="1600160" indent="-228594"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4pPr>
      <a:lvl5pPr marL="2057349" indent="-228594"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5pPr>
      <a:lvl6pPr marL="2514537" indent="-228594" algn="l" rtl="0" fontAlgn="base">
        <a:spcBef>
          <a:spcPct val="20000"/>
        </a:spcBef>
        <a:spcAft>
          <a:spcPct val="0"/>
        </a:spcAft>
        <a:buFont typeface="Times" pitchFamily="80" charset="0"/>
        <a:buChar char="•"/>
        <a:defRPr sz="2000">
          <a:solidFill>
            <a:schemeClr val="tx1"/>
          </a:solidFill>
          <a:latin typeface="+mn-lt"/>
          <a:ea typeface="+mn-ea"/>
        </a:defRPr>
      </a:lvl6pPr>
      <a:lvl7pPr marL="2971726" indent="-228594" algn="l" rtl="0" fontAlgn="base">
        <a:spcBef>
          <a:spcPct val="20000"/>
        </a:spcBef>
        <a:spcAft>
          <a:spcPct val="0"/>
        </a:spcAft>
        <a:buFont typeface="Times" pitchFamily="80" charset="0"/>
        <a:buChar char="•"/>
        <a:defRPr sz="2000">
          <a:solidFill>
            <a:schemeClr val="tx1"/>
          </a:solidFill>
          <a:latin typeface="+mn-lt"/>
          <a:ea typeface="+mn-ea"/>
        </a:defRPr>
      </a:lvl7pPr>
      <a:lvl8pPr marL="3428914" indent="-228594" algn="l" rtl="0" fontAlgn="base">
        <a:spcBef>
          <a:spcPct val="20000"/>
        </a:spcBef>
        <a:spcAft>
          <a:spcPct val="0"/>
        </a:spcAft>
        <a:buFont typeface="Times" pitchFamily="80" charset="0"/>
        <a:buChar char="•"/>
        <a:defRPr sz="2000">
          <a:solidFill>
            <a:schemeClr val="tx1"/>
          </a:solidFill>
          <a:latin typeface="+mn-lt"/>
          <a:ea typeface="+mn-ea"/>
        </a:defRPr>
      </a:lvl8pPr>
      <a:lvl9pPr marL="3886103" indent="-228594" algn="l" rtl="0" fontAlgn="base">
        <a:spcBef>
          <a:spcPct val="20000"/>
        </a:spcBef>
        <a:spcAft>
          <a:spcPct val="0"/>
        </a:spcAft>
        <a:buFont typeface="Times" pitchFamily="80" charset="0"/>
        <a:buChar char="•"/>
        <a:defRPr sz="2000">
          <a:solidFill>
            <a:schemeClr val="tx1"/>
          </a:solidFill>
          <a:latin typeface="+mn-lt"/>
          <a:ea typeface="+mn-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firstinspires.org/" TargetMode="External"/><Relationship Id="rId2" Type="http://schemas.openxmlformats.org/officeDocument/2006/relationships/hyperlink" Target="https://www.pmf.gov/"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278038"/>
            <a:ext cx="9144000" cy="1293962"/>
          </a:xfrm>
        </p:spPr>
        <p:txBody>
          <a:bodyPr/>
          <a:lstStyle/>
          <a:p>
            <a:pPr eaLnBrk="1" hangingPunct="1"/>
            <a:r>
              <a:rPr lang="en-US" altLang="en-US" sz="3600" dirty="0" smtClean="0"/>
              <a:t>Online </a:t>
            </a:r>
            <a:r>
              <a:rPr lang="en-US" altLang="en-US" sz="3600" dirty="0"/>
              <a:t>Planning Meeting</a:t>
            </a:r>
            <a:br>
              <a:rPr lang="en-US" altLang="en-US" sz="3600" dirty="0"/>
            </a:br>
            <a:r>
              <a:rPr lang="en-US" altLang="en-US" sz="2800" dirty="0"/>
              <a:t>Funding Year 2020-2021</a:t>
            </a:r>
          </a:p>
        </p:txBody>
      </p:sp>
      <p:sp>
        <p:nvSpPr>
          <p:cNvPr id="5123" name="Rectangle 3"/>
          <p:cNvSpPr>
            <a:spLocks noGrp="1" noChangeArrowheads="1"/>
          </p:cNvSpPr>
          <p:nvPr>
            <p:ph type="body" sz="quarter" idx="10"/>
          </p:nvPr>
        </p:nvSpPr>
        <p:spPr>
          <a:xfrm>
            <a:off x="0" y="4800600"/>
            <a:ext cx="9144000" cy="1066800"/>
          </a:xfrm>
          <a:prstGeom prst="rect">
            <a:avLst/>
          </a:prstGeom>
        </p:spPr>
        <p:txBody>
          <a:bodyPr>
            <a:normAutofit/>
          </a:bodyPr>
          <a:lstStyle/>
          <a:p>
            <a:pPr eaLnBrk="1" hangingPunct="1"/>
            <a:r>
              <a:rPr lang="en-US" altLang="en-US" sz="2400" dirty="0" smtClean="0">
                <a:latin typeface="+mj-lt"/>
              </a:rPr>
              <a:t>June 3, 2020</a:t>
            </a:r>
            <a:endParaRPr lang="en-US" altLang="en-US" dirty="0">
              <a:latin typeface="+mj-lt"/>
            </a:endParaRPr>
          </a:p>
          <a:p>
            <a:pPr eaLnBrk="1" hangingPunct="1"/>
            <a:r>
              <a:rPr lang="en-US" altLang="en-US" dirty="0" smtClean="0">
                <a:latin typeface="+mj-lt"/>
              </a:rPr>
              <a:t>Glen Guzik</a:t>
            </a:r>
            <a:endParaRPr lang="en-US" altLang="en-US"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336" y="690113"/>
            <a:ext cx="6053328" cy="2286000"/>
          </a:xfrm>
          <a:prstGeom prst="rect">
            <a:avLst/>
          </a:prstGeom>
        </p:spPr>
      </p:pic>
    </p:spTree>
    <p:extLst>
      <p:ext uri="{BB962C8B-B14F-4D97-AF65-F5344CB8AC3E}">
        <p14:creationId xmlns:p14="http://schemas.microsoft.com/office/powerpoint/2010/main" val="216057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for Newsletter Content</a:t>
            </a:r>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10</a:t>
            </a:fld>
            <a:endParaRPr lang="en-US" dirty="0"/>
          </a:p>
        </p:txBody>
      </p:sp>
      <p:sp>
        <p:nvSpPr>
          <p:cNvPr id="6" name="Content Placeholder 2"/>
          <p:cNvSpPr txBox="1">
            <a:spLocks/>
          </p:cNvSpPr>
          <p:nvPr/>
        </p:nvSpPr>
        <p:spPr bwMode="auto">
          <a:xfrm>
            <a:off x="-2286" y="1143000"/>
            <a:ext cx="8917686"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457189" indent="-457189" algn="l" rtl="0" eaLnBrk="0" fontAlgn="base" hangingPunct="0">
              <a:spcBef>
                <a:spcPct val="20000"/>
              </a:spcBef>
              <a:spcAft>
                <a:spcPct val="0"/>
              </a:spcAft>
              <a:buClr>
                <a:srgbClr val="1B3D6C"/>
              </a:buClr>
              <a:buFont typeface="Wingdings" charset="2"/>
              <a:buChar char="Ø"/>
              <a:defRPr sz="3200">
                <a:solidFill>
                  <a:schemeClr val="tx1"/>
                </a:solidFill>
                <a:latin typeface="Helvetica" charset="0"/>
                <a:ea typeface="Helvetica" charset="0"/>
                <a:cs typeface="Helvetica" charset="0"/>
              </a:defRPr>
            </a:lvl1pPr>
            <a:lvl2pPr marL="914377" indent="-457189" algn="l" rtl="0" eaLnBrk="0" fontAlgn="base" hangingPunct="0">
              <a:spcBef>
                <a:spcPct val="20000"/>
              </a:spcBef>
              <a:spcAft>
                <a:spcPct val="0"/>
              </a:spcAft>
              <a:buClr>
                <a:srgbClr val="1B3D6C"/>
              </a:buClr>
              <a:buFont typeface="Wingdings" charset="2"/>
              <a:buChar char="Ø"/>
              <a:defRPr sz="2800">
                <a:solidFill>
                  <a:schemeClr val="tx1"/>
                </a:solidFill>
                <a:latin typeface="Helvetica" charset="0"/>
                <a:ea typeface="Helvetica" charset="0"/>
                <a:cs typeface="Helvetica" charset="0"/>
              </a:defRPr>
            </a:lvl2pPr>
            <a:lvl3pPr marL="1295368" indent="-38099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3pPr>
            <a:lvl4pPr marL="1752556" indent="-380990"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4pPr>
            <a:lvl5pPr marL="2209745" indent="-380990" algn="l" rtl="0" eaLnBrk="0" fontAlgn="base" hangingPunct="0">
              <a:spcBef>
                <a:spcPct val="20000"/>
              </a:spcBef>
              <a:spcAft>
                <a:spcPct val="0"/>
              </a:spcAft>
              <a:buClr>
                <a:srgbClr val="1B3D6C"/>
              </a:buClr>
              <a:buFont typeface="Wingdings" charset="2"/>
              <a:buChar char="Ø"/>
              <a:defRPr sz="2000">
                <a:solidFill>
                  <a:schemeClr val="tx1"/>
                </a:solidFill>
                <a:latin typeface="Helvetica" charset="0"/>
                <a:ea typeface="Helvetica" charset="0"/>
                <a:cs typeface="Helvetica" charset="0"/>
              </a:defRPr>
            </a:lvl5pPr>
            <a:lvl6pPr marL="2514537" indent="-228594" algn="l" rtl="0" fontAlgn="base">
              <a:spcBef>
                <a:spcPct val="20000"/>
              </a:spcBef>
              <a:spcAft>
                <a:spcPct val="0"/>
              </a:spcAft>
              <a:buFont typeface="Times" pitchFamily="80" charset="0"/>
              <a:buChar char="•"/>
              <a:defRPr sz="2000">
                <a:solidFill>
                  <a:schemeClr val="tx1"/>
                </a:solidFill>
                <a:latin typeface="+mn-lt"/>
                <a:ea typeface="+mn-ea"/>
              </a:defRPr>
            </a:lvl6pPr>
            <a:lvl7pPr marL="2971726" indent="-228594" algn="l" rtl="0" fontAlgn="base">
              <a:spcBef>
                <a:spcPct val="20000"/>
              </a:spcBef>
              <a:spcAft>
                <a:spcPct val="0"/>
              </a:spcAft>
              <a:buFont typeface="Times" pitchFamily="80" charset="0"/>
              <a:buChar char="•"/>
              <a:defRPr sz="2000">
                <a:solidFill>
                  <a:schemeClr val="tx1"/>
                </a:solidFill>
                <a:latin typeface="+mn-lt"/>
                <a:ea typeface="+mn-ea"/>
              </a:defRPr>
            </a:lvl7pPr>
            <a:lvl8pPr marL="3428914" indent="-228594" algn="l" rtl="0" fontAlgn="base">
              <a:spcBef>
                <a:spcPct val="20000"/>
              </a:spcBef>
              <a:spcAft>
                <a:spcPct val="0"/>
              </a:spcAft>
              <a:buFont typeface="Times" pitchFamily="80" charset="0"/>
              <a:buChar char="•"/>
              <a:defRPr sz="2000">
                <a:solidFill>
                  <a:schemeClr val="tx1"/>
                </a:solidFill>
                <a:latin typeface="+mn-lt"/>
                <a:ea typeface="+mn-ea"/>
              </a:defRPr>
            </a:lvl8pPr>
            <a:lvl9pPr marL="3886103" indent="-228594" algn="l" rtl="0" fontAlgn="base">
              <a:spcBef>
                <a:spcPct val="20000"/>
              </a:spcBef>
              <a:spcAft>
                <a:spcPct val="0"/>
              </a:spcAft>
              <a:buFont typeface="Times" pitchFamily="80" charset="0"/>
              <a:buChar char="•"/>
              <a:defRPr sz="2000">
                <a:solidFill>
                  <a:schemeClr val="tx1"/>
                </a:solidFill>
                <a:latin typeface="+mn-lt"/>
                <a:ea typeface="+mn-ea"/>
              </a:defRPr>
            </a:lvl9pPr>
          </a:lstStyle>
          <a:p>
            <a:r>
              <a:rPr lang="en-US" sz="2400" kern="0" dirty="0" smtClean="0"/>
              <a:t>Biannual publication on Engage website</a:t>
            </a:r>
          </a:p>
          <a:p>
            <a:r>
              <a:rPr lang="en-US" sz="2400" kern="0" dirty="0" smtClean="0"/>
              <a:t>Content due August 1, 2020</a:t>
            </a:r>
          </a:p>
          <a:p>
            <a:r>
              <a:rPr lang="en-US" sz="2400" kern="0" dirty="0" smtClean="0"/>
              <a:t>Upcoming events and activities of interest to membership</a:t>
            </a:r>
            <a:endParaRPr lang="en-US" sz="2000" kern="0" dirty="0" smtClean="0"/>
          </a:p>
          <a:p>
            <a:r>
              <a:rPr lang="en-US" sz="2400" kern="0" dirty="0" smtClean="0"/>
              <a:t>Acknowledgement of sponsors and volunteers</a:t>
            </a:r>
            <a:endParaRPr lang="en-US" sz="2000" kern="0" dirty="0" smtClean="0"/>
          </a:p>
          <a:p>
            <a:r>
              <a:rPr lang="en-US" sz="2400" kern="0" dirty="0" smtClean="0"/>
              <a:t>Member contributed content encouraged</a:t>
            </a:r>
          </a:p>
          <a:p>
            <a:pPr lvl="1">
              <a:buFont typeface="Arial" panose="020B0604020202020204" pitchFamily="34" charset="0"/>
              <a:buChar char="•"/>
            </a:pPr>
            <a:r>
              <a:rPr lang="en-US" sz="2000" kern="0" dirty="0" smtClean="0"/>
              <a:t>Success stories</a:t>
            </a:r>
          </a:p>
          <a:p>
            <a:pPr lvl="1">
              <a:buFont typeface="Arial" panose="020B0604020202020204" pitchFamily="34" charset="0"/>
              <a:buChar char="•"/>
            </a:pPr>
            <a:r>
              <a:rPr lang="en-US" sz="2000" kern="0" dirty="0"/>
              <a:t>M</a:t>
            </a:r>
            <a:r>
              <a:rPr lang="en-US" sz="2000" kern="0" dirty="0" smtClean="0"/>
              <a:t>ember profiles</a:t>
            </a:r>
          </a:p>
          <a:p>
            <a:pPr lvl="1">
              <a:buFont typeface="Arial" panose="020B0604020202020204" pitchFamily="34" charset="0"/>
              <a:buChar char="•"/>
            </a:pPr>
            <a:r>
              <a:rPr lang="en-US" sz="2000" kern="0" dirty="0" smtClean="0"/>
              <a:t>Career milestones and recognition</a:t>
            </a:r>
          </a:p>
          <a:p>
            <a:pPr lvl="1">
              <a:buFont typeface="Arial" panose="020B0604020202020204" pitchFamily="34" charset="0"/>
              <a:buChar char="•"/>
            </a:pPr>
            <a:r>
              <a:rPr lang="en-US" sz="2000" kern="0" dirty="0"/>
              <a:t>L</a:t>
            </a:r>
            <a:r>
              <a:rPr lang="en-US" sz="2000" kern="0" dirty="0" smtClean="0"/>
              <a:t>ife events and other announcements</a:t>
            </a:r>
          </a:p>
          <a:p>
            <a:pPr lvl="1">
              <a:buFont typeface="Arial" panose="020B0604020202020204" pitchFamily="34" charset="0"/>
              <a:buChar char="•"/>
            </a:pPr>
            <a:r>
              <a:rPr lang="en-US" sz="2000" kern="0" dirty="0" smtClean="0"/>
              <a:t>Student and early career opportunities </a:t>
            </a:r>
            <a:endParaRPr lang="en-US" sz="2000" kern="0" dirty="0"/>
          </a:p>
        </p:txBody>
      </p:sp>
      <p:pic>
        <p:nvPicPr>
          <p:cNvPr id="7" name="Picture 6"/>
          <p:cNvPicPr>
            <a:picLocks noChangeAspect="1"/>
          </p:cNvPicPr>
          <p:nvPr/>
        </p:nvPicPr>
        <p:blipFill>
          <a:blip r:embed="rId2"/>
          <a:stretch>
            <a:fillRect/>
          </a:stretch>
        </p:blipFill>
        <p:spPr>
          <a:xfrm>
            <a:off x="6477000" y="3352800"/>
            <a:ext cx="2374699" cy="2199413"/>
          </a:xfrm>
          <a:prstGeom prst="rect">
            <a:avLst/>
          </a:prstGeom>
        </p:spPr>
      </p:pic>
    </p:spTree>
    <p:extLst>
      <p:ext uri="{BB962C8B-B14F-4D97-AF65-F5344CB8AC3E}">
        <p14:creationId xmlns:p14="http://schemas.microsoft.com/office/powerpoint/2010/main" val="2382673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normAutofit/>
          </a:bodyPr>
          <a:lstStyle/>
          <a:p>
            <a:r>
              <a:rPr lang="en-US" dirty="0" smtClean="0"/>
              <a:t>GNO </a:t>
            </a:r>
            <a:r>
              <a:rPr lang="en-US" dirty="0"/>
              <a:t>Membership </a:t>
            </a:r>
            <a:r>
              <a:rPr lang="en-US" dirty="0" smtClean="0"/>
              <a:t>Trends</a:t>
            </a:r>
            <a:r>
              <a:rPr lang="en-US" altLang="en-US" dirty="0"/>
              <a:t>	</a:t>
            </a:r>
          </a:p>
        </p:txBody>
      </p:sp>
      <p:graphicFrame>
        <p:nvGraphicFramePr>
          <p:cNvPr id="5" name="Chart 4"/>
          <p:cNvGraphicFramePr>
            <a:graphicFrameLocks/>
          </p:cNvGraphicFramePr>
          <p:nvPr>
            <p:extLst/>
          </p:nvPr>
        </p:nvGraphicFramePr>
        <p:xfrm>
          <a:off x="615461" y="1174838"/>
          <a:ext cx="7913077" cy="48642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17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normAutofit/>
          </a:bodyPr>
          <a:lstStyle/>
          <a:p>
            <a:r>
              <a:rPr lang="en-US" dirty="0" smtClean="0"/>
              <a:t>GNO </a:t>
            </a:r>
            <a:r>
              <a:rPr lang="en-US" dirty="0"/>
              <a:t>Membership </a:t>
            </a:r>
            <a:r>
              <a:rPr lang="en-US" dirty="0" smtClean="0"/>
              <a:t>Distribution</a:t>
            </a:r>
            <a:r>
              <a:rPr lang="en-US" altLang="en-US" dirty="0"/>
              <a:t>	</a:t>
            </a:r>
          </a:p>
        </p:txBody>
      </p:sp>
      <p:pic>
        <p:nvPicPr>
          <p:cNvPr id="2" name="Picture 1"/>
          <p:cNvPicPr>
            <a:picLocks noChangeAspect="1"/>
          </p:cNvPicPr>
          <p:nvPr/>
        </p:nvPicPr>
        <p:blipFill>
          <a:blip r:embed="rId3"/>
          <a:stretch>
            <a:fillRect/>
          </a:stretch>
        </p:blipFill>
        <p:spPr>
          <a:xfrm>
            <a:off x="720970" y="1095270"/>
            <a:ext cx="6363118" cy="5336113"/>
          </a:xfrm>
          <a:prstGeom prst="rect">
            <a:avLst/>
          </a:prstGeom>
        </p:spPr>
      </p:pic>
    </p:spTree>
    <p:extLst>
      <p:ext uri="{BB962C8B-B14F-4D97-AF65-F5344CB8AC3E}">
        <p14:creationId xmlns:p14="http://schemas.microsoft.com/office/powerpoint/2010/main" val="2757041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Membership Benefits</a:t>
            </a:r>
            <a:endParaRPr lang="en-US" dirty="0"/>
          </a:p>
        </p:txBody>
      </p:sp>
      <p:sp>
        <p:nvSpPr>
          <p:cNvPr id="3" name="Content Placeholder 2"/>
          <p:cNvSpPr>
            <a:spLocks noGrp="1"/>
          </p:cNvSpPr>
          <p:nvPr>
            <p:ph idx="1"/>
          </p:nvPr>
        </p:nvSpPr>
        <p:spPr>
          <a:xfrm>
            <a:off x="76200" y="1295400"/>
            <a:ext cx="7239000" cy="4800600"/>
          </a:xfrm>
        </p:spPr>
        <p:txBody>
          <a:bodyPr>
            <a:normAutofit lnSpcReduction="10000"/>
          </a:bodyPr>
          <a:lstStyle/>
          <a:p>
            <a:pPr marL="0" indent="0" eaLnBrk="1" hangingPunct="1">
              <a:buNone/>
            </a:pPr>
            <a:r>
              <a:rPr lang="en-US" altLang="en-US" sz="2400" dirty="0" smtClean="0"/>
              <a:t>Educator Associate Resources:</a:t>
            </a:r>
            <a:br>
              <a:rPr lang="en-US" altLang="en-US" sz="2400" dirty="0" smtClean="0"/>
            </a:br>
            <a:endParaRPr lang="en-US" altLang="en-US" sz="2400" dirty="0" smtClean="0"/>
          </a:p>
          <a:p>
            <a:pPr eaLnBrk="1" hangingPunct="1"/>
            <a:r>
              <a:rPr lang="en-US" sz="2400" dirty="0"/>
              <a:t>Educator Associate membership </a:t>
            </a:r>
            <a:r>
              <a:rPr lang="en-US" sz="2400" dirty="0" smtClean="0"/>
              <a:t>is free</a:t>
            </a:r>
          </a:p>
          <a:p>
            <a:pPr eaLnBrk="1" hangingPunct="1"/>
            <a:r>
              <a:rPr lang="en-US" sz="2400" dirty="0" smtClean="0"/>
              <a:t>Aerospace </a:t>
            </a:r>
            <a:r>
              <a:rPr lang="en-US" sz="2400" dirty="0"/>
              <a:t>America Online </a:t>
            </a:r>
            <a:endParaRPr lang="en-US" sz="2400" dirty="0" smtClean="0"/>
          </a:p>
          <a:p>
            <a:pPr eaLnBrk="1" hangingPunct="1"/>
            <a:r>
              <a:rPr lang="en-US" sz="2400" dirty="0" smtClean="0"/>
              <a:t>Aerospace Micro-Lessons and AIAA Engage Connect </a:t>
            </a:r>
          </a:p>
          <a:p>
            <a:pPr eaLnBrk="1" hangingPunct="1"/>
            <a:r>
              <a:rPr lang="en-US" sz="2400" dirty="0" smtClean="0"/>
              <a:t>Local section events and professional networking</a:t>
            </a:r>
          </a:p>
          <a:p>
            <a:pPr eaLnBrk="1" hangingPunct="1"/>
            <a:r>
              <a:rPr lang="en-US" sz="2400" dirty="0" smtClean="0"/>
              <a:t>Classroom </a:t>
            </a:r>
            <a:r>
              <a:rPr lang="en-US" sz="2400" dirty="0"/>
              <a:t>Grants Apply for AIAA Foundation grants that provide funds for STEM project supplies</a:t>
            </a:r>
            <a:r>
              <a:rPr lang="en-US" sz="2400" dirty="0" smtClean="0"/>
              <a:t>.</a:t>
            </a:r>
            <a:endParaRPr lang="en-US" sz="2000" dirty="0"/>
          </a:p>
          <a:p>
            <a:pPr lvl="1" eaLnBrk="1" hangingPunct="1">
              <a:buFont typeface="Arial" panose="020B0604020202020204" pitchFamily="34" charset="0"/>
              <a:buChar char="•"/>
            </a:pPr>
            <a:r>
              <a:rPr lang="en-US" sz="2000" dirty="0" smtClean="0"/>
              <a:t>Next application begins October 1, 2020</a:t>
            </a:r>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13</a:t>
            </a:fld>
            <a:endParaRPr lang="en-US" dirty="0"/>
          </a:p>
        </p:txBody>
      </p:sp>
      <p:pic>
        <p:nvPicPr>
          <p:cNvPr id="1028" name="Picture 4" descr="Globe Clip Art Free - Globe Clip Art Black And White , Transparent ..."/>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323826" y="2438400"/>
            <a:ext cx="1462737"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30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Membership Benefits</a:t>
            </a:r>
            <a:endParaRPr lang="en-US" dirty="0"/>
          </a:p>
        </p:txBody>
      </p:sp>
      <p:sp>
        <p:nvSpPr>
          <p:cNvPr id="3" name="Content Placeholder 2"/>
          <p:cNvSpPr>
            <a:spLocks noGrp="1"/>
          </p:cNvSpPr>
          <p:nvPr>
            <p:ph idx="1"/>
          </p:nvPr>
        </p:nvSpPr>
        <p:spPr>
          <a:xfrm>
            <a:off x="457200" y="1184275"/>
            <a:ext cx="8458200" cy="4902200"/>
          </a:xfrm>
        </p:spPr>
        <p:txBody>
          <a:bodyPr>
            <a:normAutofit/>
          </a:bodyPr>
          <a:lstStyle/>
          <a:p>
            <a:pPr marL="0" indent="0" eaLnBrk="1" hangingPunct="1">
              <a:buNone/>
            </a:pPr>
            <a:r>
              <a:rPr lang="en-US" altLang="en-US" sz="2400" dirty="0" smtClean="0"/>
              <a:t>Young Professional Development Resources:</a:t>
            </a:r>
            <a:br>
              <a:rPr lang="en-US" altLang="en-US" sz="2400" dirty="0" smtClean="0"/>
            </a:br>
            <a:endParaRPr lang="en-US" altLang="en-US" sz="2400" dirty="0"/>
          </a:p>
          <a:p>
            <a:pPr lvl="1" eaLnBrk="1" hangingPunct="1"/>
            <a:r>
              <a:rPr lang="en-US" altLang="en-US" sz="2400" dirty="0" smtClean="0"/>
              <a:t>Volunteer opportunities</a:t>
            </a:r>
            <a:endParaRPr lang="en-US" altLang="en-US" sz="2400" dirty="0"/>
          </a:p>
          <a:p>
            <a:pPr lvl="1"/>
            <a:r>
              <a:rPr lang="en-US" altLang="en-US" sz="2400" dirty="0" smtClean="0"/>
              <a:t>Scholarships and awards</a:t>
            </a:r>
            <a:endParaRPr lang="en-US" altLang="en-US" sz="2400" dirty="0"/>
          </a:p>
          <a:p>
            <a:pPr lvl="1"/>
            <a:r>
              <a:rPr lang="en-US" altLang="en-US" sz="2400" dirty="0"/>
              <a:t>Design </a:t>
            </a:r>
            <a:r>
              <a:rPr lang="en-US" altLang="en-US" sz="2400" dirty="0" smtClean="0"/>
              <a:t>competitions</a:t>
            </a:r>
            <a:endParaRPr lang="en-US" altLang="en-US" sz="2400" dirty="0"/>
          </a:p>
          <a:p>
            <a:pPr lvl="1"/>
            <a:r>
              <a:rPr lang="en-US" altLang="en-US" sz="2400" dirty="0" smtClean="0"/>
              <a:t>Mentorship</a:t>
            </a:r>
          </a:p>
          <a:p>
            <a:pPr lvl="1"/>
            <a:r>
              <a:rPr lang="en-US" altLang="en-US" sz="2400" dirty="0" smtClean="0"/>
              <a:t>Regional student conferences</a:t>
            </a:r>
            <a:endParaRPr lang="en-US" altLang="en-US" sz="2400" dirty="0"/>
          </a:p>
          <a:p>
            <a:pPr lvl="1"/>
            <a:r>
              <a:rPr lang="en-US" altLang="en-US" sz="2400" dirty="0"/>
              <a:t>Career Center for job </a:t>
            </a:r>
            <a:r>
              <a:rPr lang="en-US" altLang="en-US" sz="2400" dirty="0" smtClean="0"/>
              <a:t>seekers</a:t>
            </a:r>
          </a:p>
          <a:p>
            <a:pPr lvl="1"/>
            <a:r>
              <a:rPr lang="en-US" altLang="en-US" sz="2400" dirty="0" smtClean="0"/>
              <a:t>Resume review and career advice</a:t>
            </a:r>
            <a:endParaRPr lang="en-US" altLang="en-US" sz="24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14</a:t>
            </a:fld>
            <a:endParaRPr lang="en-US" dirty="0"/>
          </a:p>
        </p:txBody>
      </p:sp>
      <p:pic>
        <p:nvPicPr>
          <p:cNvPr id="6" name="Picture 3" descr="C:\Users\Jane\AppData\Local\Microsoft\Windows\Temporary Internet Files\Content.IE5\K0Z0MCZ8\MC900060151[1].wmf"/>
          <p:cNvPicPr>
            <a:picLocks noChangeAspect="1" noChangeArrowheads="1"/>
          </p:cNvPicPr>
          <p:nvPr/>
        </p:nvPicPr>
        <p:blipFill>
          <a:blip r:embed="rId2" cstate="print"/>
          <a:srcRect/>
          <a:stretch>
            <a:fillRect/>
          </a:stretch>
        </p:blipFill>
        <p:spPr bwMode="auto">
          <a:xfrm>
            <a:off x="6858000" y="2438400"/>
            <a:ext cx="1701177" cy="2956560"/>
          </a:xfrm>
          <a:prstGeom prst="rect">
            <a:avLst/>
          </a:prstGeom>
          <a:noFill/>
        </p:spPr>
      </p:pic>
    </p:spTree>
    <p:extLst>
      <p:ext uri="{BB962C8B-B14F-4D97-AF65-F5344CB8AC3E}">
        <p14:creationId xmlns:p14="http://schemas.microsoft.com/office/powerpoint/2010/main" val="59206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15</a:t>
            </a:fld>
            <a:endParaRPr lang="en-US" dirty="0"/>
          </a:p>
        </p:txBody>
      </p:sp>
      <p:pic>
        <p:nvPicPr>
          <p:cNvPr id="5" name="Picture 4"/>
          <p:cNvPicPr>
            <a:picLocks noChangeAspect="1"/>
          </p:cNvPicPr>
          <p:nvPr/>
        </p:nvPicPr>
        <p:blipFill>
          <a:blip r:embed="rId2"/>
          <a:stretch>
            <a:fillRect/>
          </a:stretch>
        </p:blipFill>
        <p:spPr>
          <a:xfrm>
            <a:off x="0" y="-141426"/>
            <a:ext cx="9144000" cy="7075626"/>
          </a:xfrm>
          <a:prstGeom prst="rect">
            <a:avLst/>
          </a:prstGeom>
        </p:spPr>
      </p:pic>
      <p:cxnSp>
        <p:nvCxnSpPr>
          <p:cNvPr id="7" name="Straight Connector 6"/>
          <p:cNvCxnSpPr/>
          <p:nvPr/>
        </p:nvCxnSpPr>
        <p:spPr bwMode="auto">
          <a:xfrm flipV="1">
            <a:off x="6629400" y="97896"/>
            <a:ext cx="2286000" cy="188736"/>
          </a:xfrm>
          <a:prstGeom prst="line">
            <a:avLst/>
          </a:prstGeom>
          <a:ln>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257800" y="1219200"/>
            <a:ext cx="1600200" cy="707886"/>
          </a:xfrm>
          <a:prstGeom prst="rect">
            <a:avLst/>
          </a:prstGeom>
          <a:noFill/>
        </p:spPr>
        <p:txBody>
          <a:bodyPr wrap="square" rtlCol="0">
            <a:spAutoFit/>
          </a:bodyPr>
          <a:lstStyle/>
          <a:p>
            <a:r>
              <a:rPr lang="en-US" sz="4000" b="1" dirty="0" smtClean="0">
                <a:solidFill>
                  <a:srgbClr val="FF0000"/>
                </a:solidFill>
              </a:rPr>
              <a:t>TBD</a:t>
            </a:r>
            <a:endParaRPr lang="en-US" sz="4000" b="1" dirty="0">
              <a:solidFill>
                <a:srgbClr val="FF0000"/>
              </a:solidFill>
            </a:endParaRPr>
          </a:p>
        </p:txBody>
      </p:sp>
    </p:spTree>
    <p:extLst>
      <p:ext uri="{BB962C8B-B14F-4D97-AF65-F5344CB8AC3E}">
        <p14:creationId xmlns:p14="http://schemas.microsoft.com/office/powerpoint/2010/main" val="2014563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Awards</a:t>
            </a:r>
          </a:p>
        </p:txBody>
      </p:sp>
      <p:sp>
        <p:nvSpPr>
          <p:cNvPr id="3" name="Content Placeholder 2"/>
          <p:cNvSpPr>
            <a:spLocks noGrp="1"/>
          </p:cNvSpPr>
          <p:nvPr>
            <p:ph idx="1"/>
          </p:nvPr>
        </p:nvSpPr>
        <p:spPr>
          <a:xfrm>
            <a:off x="533400" y="1219200"/>
            <a:ext cx="7924800" cy="5334000"/>
          </a:xfrm>
        </p:spPr>
        <p:txBody>
          <a:bodyPr>
            <a:normAutofit/>
          </a:bodyPr>
          <a:lstStyle/>
          <a:p>
            <a:pPr eaLnBrk="1" hangingPunct="1">
              <a:spcBef>
                <a:spcPts val="75"/>
              </a:spcBef>
            </a:pPr>
            <a:r>
              <a:rPr lang="en-US" altLang="en-US" sz="2000" dirty="0" smtClean="0"/>
              <a:t>Section applies for awards with annual report due June 1</a:t>
            </a:r>
            <a:r>
              <a:rPr lang="en-US" altLang="en-US" sz="2000" baseline="30000" dirty="0" smtClean="0"/>
              <a:t>st</a:t>
            </a:r>
            <a:r>
              <a:rPr lang="en-US" altLang="en-US" sz="2000" dirty="0" smtClean="0"/>
              <a:t> </a:t>
            </a:r>
            <a:r>
              <a:rPr lang="en-US" altLang="en-US" sz="2000" dirty="0"/>
              <a:t/>
            </a:r>
            <a:br>
              <a:rPr lang="en-US" altLang="en-US" sz="2000" dirty="0"/>
            </a:br>
            <a:endParaRPr lang="en-US" altLang="en-US" sz="2000" dirty="0" smtClean="0"/>
          </a:p>
          <a:p>
            <a:pPr eaLnBrk="1" hangingPunct="1">
              <a:spcBef>
                <a:spcPts val="75"/>
              </a:spcBef>
            </a:pPr>
            <a:r>
              <a:rPr lang="en-US" sz="2000" dirty="0" smtClean="0"/>
              <a:t>Section receives additional funding for winning awards</a:t>
            </a:r>
            <a:br>
              <a:rPr lang="en-US" sz="2000" dirty="0" smtClean="0"/>
            </a:br>
            <a:endParaRPr lang="en-US" altLang="en-US" sz="2000" dirty="0" smtClean="0"/>
          </a:p>
          <a:p>
            <a:r>
              <a:rPr lang="en-US" sz="2000" dirty="0" smtClean="0"/>
              <a:t>Section </a:t>
            </a:r>
            <a:r>
              <a:rPr lang="en-US" sz="2000" dirty="0"/>
              <a:t>Awards </a:t>
            </a:r>
            <a:r>
              <a:rPr lang="en-US" sz="2000" dirty="0" smtClean="0"/>
              <a:t>Categories </a:t>
            </a:r>
          </a:p>
          <a:p>
            <a:pPr lvl="1">
              <a:buFont typeface="+mj-lt"/>
              <a:buAutoNum type="arabicPeriod"/>
            </a:pPr>
            <a:r>
              <a:rPr lang="en-US" sz="2000" dirty="0" smtClean="0"/>
              <a:t>Communications </a:t>
            </a:r>
          </a:p>
          <a:p>
            <a:pPr lvl="1">
              <a:buFont typeface="+mj-lt"/>
              <a:buAutoNum type="arabicPeriod"/>
            </a:pPr>
            <a:r>
              <a:rPr lang="en-US" sz="2000" dirty="0" smtClean="0"/>
              <a:t>Membership/Honors </a:t>
            </a:r>
            <a:r>
              <a:rPr lang="en-US" sz="2000" dirty="0"/>
              <a:t>&amp; </a:t>
            </a:r>
            <a:r>
              <a:rPr lang="en-US" sz="2000" dirty="0" smtClean="0"/>
              <a:t>Awards</a:t>
            </a:r>
          </a:p>
          <a:p>
            <a:pPr lvl="1">
              <a:buFont typeface="+mj-lt"/>
              <a:buAutoNum type="arabicPeriod"/>
            </a:pPr>
            <a:r>
              <a:rPr lang="en-US" sz="2000" dirty="0" smtClean="0"/>
              <a:t>Young </a:t>
            </a:r>
            <a:r>
              <a:rPr lang="en-US" sz="2000" dirty="0"/>
              <a:t>Professionals </a:t>
            </a:r>
            <a:endParaRPr lang="en-US" sz="2000" dirty="0" smtClean="0"/>
          </a:p>
          <a:p>
            <a:pPr lvl="1">
              <a:buFont typeface="+mj-lt"/>
              <a:buAutoNum type="arabicPeriod"/>
            </a:pPr>
            <a:r>
              <a:rPr lang="en-US" sz="2000" dirty="0" smtClean="0"/>
              <a:t>Technical </a:t>
            </a:r>
            <a:r>
              <a:rPr lang="en-US" sz="2000" dirty="0"/>
              <a:t>Activities </a:t>
            </a:r>
            <a:endParaRPr lang="en-US" sz="2000" dirty="0" smtClean="0"/>
          </a:p>
          <a:p>
            <a:pPr lvl="1">
              <a:buFont typeface="+mj-lt"/>
              <a:buAutoNum type="arabicPeriod"/>
            </a:pPr>
            <a:r>
              <a:rPr lang="en-US" sz="2000" dirty="0" smtClean="0"/>
              <a:t>Public </a:t>
            </a:r>
            <a:r>
              <a:rPr lang="en-US" sz="2000" dirty="0"/>
              <a:t>Policy </a:t>
            </a:r>
            <a:endParaRPr lang="en-US" sz="2000" dirty="0" smtClean="0"/>
          </a:p>
          <a:p>
            <a:pPr lvl="1">
              <a:buFont typeface="+mj-lt"/>
              <a:buAutoNum type="arabicPeriod"/>
            </a:pPr>
            <a:r>
              <a:rPr lang="en-US" sz="2000" dirty="0" smtClean="0"/>
              <a:t>Section </a:t>
            </a:r>
            <a:r>
              <a:rPr lang="en-US" sz="2000" dirty="0"/>
              <a:t>Students Partnership/STEM K-12 </a:t>
            </a:r>
            <a:endParaRPr lang="en-US" sz="2000" dirty="0" smtClean="0"/>
          </a:p>
          <a:p>
            <a:pPr lvl="1">
              <a:buFont typeface="+mj-lt"/>
              <a:buAutoNum type="arabicPeriod"/>
            </a:pPr>
            <a:r>
              <a:rPr lang="en-US" sz="2000" dirty="0" smtClean="0"/>
              <a:t>AIAA </a:t>
            </a:r>
            <a:r>
              <a:rPr lang="en-US" sz="2000" dirty="0"/>
              <a:t>Section of the Year </a:t>
            </a:r>
            <a:r>
              <a:rPr lang="en-US" sz="2000" dirty="0" smtClean="0"/>
              <a:t>Award</a:t>
            </a:r>
            <a:endParaRPr lang="en-US" sz="2000" dirty="0"/>
          </a:p>
          <a:p>
            <a:pPr eaLnBrk="1" hangingPunct="1">
              <a:spcBef>
                <a:spcPts val="75"/>
              </a:spcBef>
            </a:pPr>
            <a:endParaRPr lang="en-US" altLang="en-US" sz="2000" dirty="0"/>
          </a:p>
          <a:p>
            <a:endParaRPr lang="en-US" sz="20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16</a:t>
            </a:fld>
            <a:endParaRPr lang="en-US" dirty="0"/>
          </a:p>
        </p:txBody>
      </p:sp>
      <p:pic>
        <p:nvPicPr>
          <p:cNvPr id="5" name="Picture 5" descr="C:\Users\Jane\AppData\Local\Microsoft\Windows\Temporary Internet Files\Content.IE5\U2D0Q2EM\big-prize-color[1].gif"/>
          <p:cNvPicPr>
            <a:picLocks noChangeAspect="1" noChangeArrowheads="1"/>
          </p:cNvPicPr>
          <p:nvPr/>
        </p:nvPicPr>
        <p:blipFill>
          <a:blip r:embed="rId2" cstate="print"/>
          <a:srcRect/>
          <a:stretch>
            <a:fillRect/>
          </a:stretch>
        </p:blipFill>
        <p:spPr bwMode="auto">
          <a:xfrm>
            <a:off x="7239000" y="3200400"/>
            <a:ext cx="1524000" cy="1736203"/>
          </a:xfrm>
          <a:prstGeom prst="rect">
            <a:avLst/>
          </a:prstGeom>
          <a:noFill/>
        </p:spPr>
      </p:pic>
    </p:spTree>
    <p:extLst>
      <p:ext uri="{BB962C8B-B14F-4D97-AF65-F5344CB8AC3E}">
        <p14:creationId xmlns:p14="http://schemas.microsoft.com/office/powerpoint/2010/main" val="867674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Discussion</a:t>
            </a:r>
            <a:endParaRPr lang="en-US" dirty="0"/>
          </a:p>
        </p:txBody>
      </p:sp>
      <p:sp>
        <p:nvSpPr>
          <p:cNvPr id="3" name="Content Placeholder 2"/>
          <p:cNvSpPr>
            <a:spLocks noGrp="1"/>
          </p:cNvSpPr>
          <p:nvPr>
            <p:ph idx="1"/>
          </p:nvPr>
        </p:nvSpPr>
        <p:spPr/>
        <p:txBody>
          <a:bodyPr/>
          <a:lstStyle/>
          <a:p>
            <a:r>
              <a:rPr lang="en-US" dirty="0" smtClean="0"/>
              <a:t>Additional funding available at region level </a:t>
            </a:r>
          </a:p>
          <a:p>
            <a:pPr lvl="1">
              <a:buFont typeface="Arial" panose="020B0604020202020204" pitchFamily="34" charset="0"/>
              <a:buChar char="•"/>
            </a:pPr>
            <a:r>
              <a:rPr lang="en-US" dirty="0" smtClean="0"/>
              <a:t>Any ideas for new activities?</a:t>
            </a:r>
          </a:p>
          <a:p>
            <a:r>
              <a:rPr lang="en-US" dirty="0" smtClean="0"/>
              <a:t>Continue to pursue corporate sponsors</a:t>
            </a:r>
          </a:p>
          <a:p>
            <a:r>
              <a:rPr lang="en-US" dirty="0" smtClean="0"/>
              <a:t>Interest in fundraising events or promotional items?</a:t>
            </a:r>
          </a:p>
          <a:p>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17</a:t>
            </a:fld>
            <a:endParaRPr lang="en-US" dirty="0"/>
          </a:p>
        </p:txBody>
      </p:sp>
    </p:spTree>
    <p:extLst>
      <p:ext uri="{BB962C8B-B14F-4D97-AF65-F5344CB8AC3E}">
        <p14:creationId xmlns:p14="http://schemas.microsoft.com/office/powerpoint/2010/main" val="3669505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Trivia</a:t>
            </a:r>
            <a:endParaRPr lang="en-US" dirty="0"/>
          </a:p>
        </p:txBody>
      </p:sp>
      <p:sp>
        <p:nvSpPr>
          <p:cNvPr id="3" name="Content Placeholder 2"/>
          <p:cNvSpPr>
            <a:spLocks noGrp="1"/>
          </p:cNvSpPr>
          <p:nvPr>
            <p:ph idx="1"/>
          </p:nvPr>
        </p:nvSpPr>
        <p:spPr>
          <a:xfrm>
            <a:off x="0" y="1282700"/>
            <a:ext cx="9144000" cy="4484864"/>
          </a:xfrm>
        </p:spPr>
        <p:txBody>
          <a:bodyPr/>
          <a:lstStyle/>
          <a:p>
            <a:r>
              <a:rPr lang="en-US" dirty="0" smtClean="0"/>
              <a:t>On this day in 1965, which astronaut became the first American to perform a spacewalk?</a:t>
            </a:r>
          </a:p>
          <a:p>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18</a:t>
            </a:fld>
            <a:endParaRPr lang="en-US" dirty="0"/>
          </a:p>
        </p:txBody>
      </p:sp>
      <p:pic>
        <p:nvPicPr>
          <p:cNvPr id="2050" name="Picture 2" descr="Astronaut Ed White floating in space outside Gemini space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56223"/>
            <a:ext cx="5105400" cy="383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4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Trivia</a:t>
            </a:r>
            <a:endParaRPr lang="en-US" dirty="0"/>
          </a:p>
        </p:txBody>
      </p:sp>
      <p:sp>
        <p:nvSpPr>
          <p:cNvPr id="3" name="Content Placeholder 2"/>
          <p:cNvSpPr>
            <a:spLocks noGrp="1"/>
          </p:cNvSpPr>
          <p:nvPr>
            <p:ph idx="1"/>
          </p:nvPr>
        </p:nvSpPr>
        <p:spPr>
          <a:xfrm>
            <a:off x="0" y="1219200"/>
            <a:ext cx="9144000" cy="4484864"/>
          </a:xfrm>
        </p:spPr>
        <p:txBody>
          <a:bodyPr/>
          <a:lstStyle/>
          <a:p>
            <a:r>
              <a:rPr lang="en-US" dirty="0" smtClean="0"/>
              <a:t>Edward White during the Gemini IV mission</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19</a:t>
            </a:fld>
            <a:endParaRPr lang="en-US" dirty="0"/>
          </a:p>
        </p:txBody>
      </p:sp>
      <p:pic>
        <p:nvPicPr>
          <p:cNvPr id="1026" name="Picture 2" descr="Gemini 4 crew portra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27865"/>
            <a:ext cx="3124200" cy="39482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e/e1/Apollo1-Crew_01.jpg/1280px-Apollo1-Crew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220" y="2127864"/>
            <a:ext cx="4935258" cy="394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26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AIAA GNO Section Online Meeting</a:t>
            </a:r>
            <a:endParaRPr lang="en-US" dirty="0"/>
          </a:p>
        </p:txBody>
      </p:sp>
      <p:sp>
        <p:nvSpPr>
          <p:cNvPr id="3" name="Content Placeholder 2"/>
          <p:cNvSpPr>
            <a:spLocks noGrp="1"/>
          </p:cNvSpPr>
          <p:nvPr>
            <p:ph idx="1"/>
          </p:nvPr>
        </p:nvSpPr>
        <p:spPr>
          <a:xfrm>
            <a:off x="0" y="1295400"/>
            <a:ext cx="9144000" cy="4953000"/>
          </a:xfrm>
        </p:spPr>
        <p:txBody>
          <a:bodyPr>
            <a:noAutofit/>
          </a:bodyPr>
          <a:lstStyle/>
          <a:p>
            <a:pPr marL="457188" lvl="1" indent="0">
              <a:buNone/>
            </a:pPr>
            <a:r>
              <a:rPr lang="en-US" dirty="0" smtClean="0"/>
              <a:t>	</a:t>
            </a:r>
            <a:r>
              <a:rPr lang="en-US" b="1" dirty="0" smtClean="0"/>
              <a:t>Agenda:</a:t>
            </a:r>
          </a:p>
          <a:p>
            <a:pPr lvl="1"/>
            <a:r>
              <a:rPr lang="en-US" dirty="0" smtClean="0"/>
              <a:t>AIAA </a:t>
            </a:r>
            <a:r>
              <a:rPr lang="en-US" dirty="0"/>
              <a:t>GNO overview and benefits of </a:t>
            </a:r>
            <a:r>
              <a:rPr lang="en-US" dirty="0" smtClean="0"/>
              <a:t>membership</a:t>
            </a:r>
          </a:p>
          <a:p>
            <a:pPr lvl="1"/>
            <a:r>
              <a:rPr lang="en-US" dirty="0" smtClean="0"/>
              <a:t>Volunteer </a:t>
            </a:r>
            <a:r>
              <a:rPr lang="en-US" dirty="0"/>
              <a:t>opportunities and officer </a:t>
            </a:r>
            <a:r>
              <a:rPr lang="en-US" dirty="0" smtClean="0"/>
              <a:t>positions</a:t>
            </a:r>
          </a:p>
          <a:p>
            <a:pPr lvl="1"/>
            <a:r>
              <a:rPr lang="en-US" dirty="0" smtClean="0"/>
              <a:t>Request </a:t>
            </a:r>
            <a:r>
              <a:rPr lang="en-US" dirty="0"/>
              <a:t>for input on summer </a:t>
            </a:r>
            <a:r>
              <a:rPr lang="en-US" dirty="0" smtClean="0"/>
              <a:t>newsletter</a:t>
            </a:r>
          </a:p>
          <a:p>
            <a:pPr lvl="1"/>
            <a:r>
              <a:rPr lang="en-US" dirty="0" smtClean="0"/>
              <a:t>Student </a:t>
            </a:r>
            <a:r>
              <a:rPr lang="en-US" dirty="0"/>
              <a:t>and young professional </a:t>
            </a:r>
            <a:r>
              <a:rPr lang="en-US" dirty="0" smtClean="0"/>
              <a:t>support</a:t>
            </a:r>
          </a:p>
          <a:p>
            <a:pPr lvl="1"/>
            <a:r>
              <a:rPr lang="en-US" dirty="0" smtClean="0"/>
              <a:t>Upcoming </a:t>
            </a:r>
            <a:r>
              <a:rPr lang="en-US" dirty="0"/>
              <a:t>events and outreach </a:t>
            </a:r>
            <a:r>
              <a:rPr lang="en-US" dirty="0" smtClean="0"/>
              <a:t>activities</a:t>
            </a:r>
          </a:p>
          <a:p>
            <a:pPr lvl="1"/>
            <a:r>
              <a:rPr lang="en-US" dirty="0" smtClean="0"/>
              <a:t>Fundraising activities</a:t>
            </a:r>
          </a:p>
          <a:p>
            <a:pPr lvl="1"/>
            <a:r>
              <a:rPr lang="en-US" dirty="0" smtClean="0"/>
              <a:t>Open </a:t>
            </a:r>
            <a:r>
              <a:rPr lang="en-US" dirty="0"/>
              <a:t>discussion</a:t>
            </a:r>
            <a:endParaRPr lang="en-US" altLang="en-US" dirty="0" smtClean="0"/>
          </a:p>
          <a:p>
            <a:pPr marL="0" indent="0">
              <a:buNone/>
            </a:pPr>
            <a:endParaRPr lang="en-US" altLang="en-US" sz="2200" dirty="0"/>
          </a:p>
          <a:p>
            <a:endParaRPr lang="en-US" sz="2000" dirty="0"/>
          </a:p>
        </p:txBody>
      </p:sp>
      <p:sp>
        <p:nvSpPr>
          <p:cNvPr id="4" name="Slide Number Placeholder 3"/>
          <p:cNvSpPr>
            <a:spLocks noGrp="1"/>
          </p:cNvSpPr>
          <p:nvPr>
            <p:ph type="sldNum" sz="quarter" idx="12"/>
          </p:nvPr>
        </p:nvSpPr>
        <p:spPr/>
        <p:txBody>
          <a:bodyPr/>
          <a:lstStyle/>
          <a:p>
            <a:fld id="{C84369FA-324B-479A-A10C-BC1367BF913A}" type="slidenum">
              <a:rPr lang="en-US" altLang="en-US" smtClean="0"/>
              <a:pPr/>
              <a:t>2</a:t>
            </a:fld>
            <a:endParaRPr lang="en-US" altLang="en-US"/>
          </a:p>
        </p:txBody>
      </p:sp>
    </p:spTree>
    <p:extLst>
      <p:ext uri="{BB962C8B-B14F-4D97-AF65-F5344CB8AC3E}">
        <p14:creationId xmlns:p14="http://schemas.microsoft.com/office/powerpoint/2010/main" val="216577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Charts</a:t>
            </a:r>
            <a:endParaRPr lang="en-US" dirty="0"/>
          </a:p>
        </p:txBody>
      </p:sp>
      <p:sp>
        <p:nvSpPr>
          <p:cNvPr id="3" name="Content Placeholder 2"/>
          <p:cNvSpPr>
            <a:spLocks noGrp="1"/>
          </p:cNvSpPr>
          <p:nvPr>
            <p:ph idx="1"/>
          </p:nvPr>
        </p:nvSpPr>
        <p:spPr/>
        <p:txBody>
          <a:bodyPr/>
          <a:lstStyle/>
          <a:p>
            <a:r>
              <a:rPr lang="en-US" dirty="0" smtClean="0"/>
              <a:t>Award details included for reference</a:t>
            </a:r>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21</a:t>
            </a:fld>
            <a:endParaRPr lang="en-US" dirty="0"/>
          </a:p>
        </p:txBody>
      </p:sp>
    </p:spTree>
    <p:extLst>
      <p:ext uri="{BB962C8B-B14F-4D97-AF65-F5344CB8AC3E}">
        <p14:creationId xmlns:p14="http://schemas.microsoft.com/office/powerpoint/2010/main" val="167768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Communications Award</a:t>
            </a:r>
            <a:endParaRPr lang="en-US" dirty="0"/>
          </a:p>
        </p:txBody>
      </p:sp>
      <p:sp>
        <p:nvSpPr>
          <p:cNvPr id="3" name="Content Placeholder 2"/>
          <p:cNvSpPr>
            <a:spLocks noGrp="1"/>
          </p:cNvSpPr>
          <p:nvPr>
            <p:ph idx="1"/>
          </p:nvPr>
        </p:nvSpPr>
        <p:spPr>
          <a:xfrm>
            <a:off x="230886" y="1070328"/>
            <a:ext cx="8686800" cy="5330472"/>
          </a:xfrm>
        </p:spPr>
        <p:txBody>
          <a:bodyPr>
            <a:normAutofit fontScale="92500" lnSpcReduction="10000"/>
          </a:bodyPr>
          <a:lstStyle/>
          <a:p>
            <a:pPr eaLnBrk="1" hangingPunct="1">
              <a:lnSpc>
                <a:spcPct val="90000"/>
              </a:lnSpc>
              <a:spcBef>
                <a:spcPct val="25000"/>
              </a:spcBef>
            </a:pPr>
            <a:r>
              <a:rPr lang="en-US" altLang="en-US" sz="2000" dirty="0"/>
              <a:t>Presented to sections that have developed and implemented</a:t>
            </a:r>
            <a:br>
              <a:rPr lang="en-US" altLang="en-US" sz="2000" dirty="0"/>
            </a:br>
            <a:r>
              <a:rPr lang="en-US" altLang="en-US" sz="2000" dirty="0"/>
              <a:t>an outstanding </a:t>
            </a:r>
            <a:r>
              <a:rPr lang="en-US" altLang="en-US" sz="2000" b="1" dirty="0"/>
              <a:t>communication outreach program</a:t>
            </a:r>
            <a:r>
              <a:rPr lang="en-US" altLang="en-US" sz="2000" dirty="0"/>
              <a:t> during </a:t>
            </a:r>
            <a:br>
              <a:rPr lang="en-US" altLang="en-US" sz="2000" dirty="0"/>
            </a:br>
            <a:r>
              <a:rPr lang="en-US" altLang="en-US" sz="2000" dirty="0"/>
              <a:t>the section year </a:t>
            </a:r>
          </a:p>
          <a:p>
            <a:pPr lvl="1" eaLnBrk="1" hangingPunct="1">
              <a:lnSpc>
                <a:spcPct val="90000"/>
              </a:lnSpc>
              <a:spcBef>
                <a:spcPct val="25000"/>
              </a:spcBef>
            </a:pPr>
            <a:r>
              <a:rPr lang="en-US" altLang="en-US" sz="1600" dirty="0"/>
              <a:t>Communications within the Section</a:t>
            </a:r>
          </a:p>
          <a:p>
            <a:pPr lvl="1" eaLnBrk="1" hangingPunct="1">
              <a:lnSpc>
                <a:spcPct val="90000"/>
              </a:lnSpc>
              <a:spcBef>
                <a:spcPct val="25000"/>
              </a:spcBef>
            </a:pPr>
            <a:r>
              <a:rPr lang="en-US" altLang="en-US" sz="1600" dirty="0"/>
              <a:t>Letters to Individuals</a:t>
            </a:r>
          </a:p>
          <a:p>
            <a:pPr lvl="1" eaLnBrk="1" hangingPunct="1">
              <a:lnSpc>
                <a:spcPct val="90000"/>
              </a:lnSpc>
              <a:spcBef>
                <a:spcPct val="25000"/>
              </a:spcBef>
            </a:pPr>
            <a:r>
              <a:rPr lang="en-US" altLang="en-US" sz="1600" dirty="0"/>
              <a:t>Communications outside the Section</a:t>
            </a:r>
          </a:p>
          <a:p>
            <a:pPr eaLnBrk="1" hangingPunct="1">
              <a:lnSpc>
                <a:spcPct val="90000"/>
              </a:lnSpc>
              <a:spcBef>
                <a:spcPct val="25000"/>
              </a:spcBef>
            </a:pPr>
            <a:r>
              <a:rPr lang="en-US" altLang="en-US" sz="2000" dirty="0"/>
              <a:t>This award shall be presented for innovative communication outreaches, which include, but are not limited to, the following activities:</a:t>
            </a:r>
          </a:p>
          <a:p>
            <a:pPr lvl="1" eaLnBrk="1" hangingPunct="1">
              <a:lnSpc>
                <a:spcPct val="90000"/>
              </a:lnSpc>
              <a:spcBef>
                <a:spcPct val="25000"/>
              </a:spcBef>
            </a:pPr>
            <a:r>
              <a:rPr lang="en-US" altLang="en-US" sz="1800" dirty="0"/>
              <a:t>Newsletters </a:t>
            </a:r>
          </a:p>
          <a:p>
            <a:pPr lvl="1" eaLnBrk="1" hangingPunct="1">
              <a:lnSpc>
                <a:spcPct val="90000"/>
              </a:lnSpc>
              <a:spcBef>
                <a:spcPct val="25000"/>
              </a:spcBef>
            </a:pPr>
            <a:r>
              <a:rPr lang="en-US" altLang="en-US" sz="1800" dirty="0"/>
              <a:t>Web sites </a:t>
            </a:r>
          </a:p>
          <a:p>
            <a:pPr lvl="1" eaLnBrk="1" hangingPunct="1">
              <a:lnSpc>
                <a:spcPct val="90000"/>
              </a:lnSpc>
              <a:spcBef>
                <a:spcPct val="25000"/>
              </a:spcBef>
            </a:pPr>
            <a:r>
              <a:rPr lang="en-US" altLang="en-US" sz="1800" dirty="0"/>
              <a:t>Use of social media</a:t>
            </a:r>
          </a:p>
          <a:p>
            <a:pPr lvl="1" eaLnBrk="1" hangingPunct="1">
              <a:lnSpc>
                <a:spcPct val="90000"/>
              </a:lnSpc>
              <a:spcBef>
                <a:spcPct val="25000"/>
              </a:spcBef>
            </a:pPr>
            <a:r>
              <a:rPr lang="en-US" altLang="en-US" sz="1800" dirty="0"/>
              <a:t>Electronic Announcements (i.e., e-mails)</a:t>
            </a:r>
          </a:p>
          <a:p>
            <a:pPr lvl="1" eaLnBrk="1" hangingPunct="1">
              <a:lnSpc>
                <a:spcPct val="90000"/>
              </a:lnSpc>
              <a:spcBef>
                <a:spcPct val="25000"/>
              </a:spcBef>
            </a:pPr>
            <a:r>
              <a:rPr lang="en-US" altLang="en-US" sz="1800" dirty="0"/>
              <a:t>Advertising/Public Affairs </a:t>
            </a:r>
          </a:p>
          <a:p>
            <a:pPr lvl="1" eaLnBrk="1" hangingPunct="1">
              <a:lnSpc>
                <a:spcPct val="90000"/>
              </a:lnSpc>
              <a:spcBef>
                <a:spcPct val="25000"/>
              </a:spcBef>
            </a:pPr>
            <a:r>
              <a:rPr lang="en-US" altLang="en-US" sz="1800" dirty="0"/>
              <a:t>Use of the AIAA banner and other membership promotional materials </a:t>
            </a:r>
          </a:p>
          <a:p>
            <a:pPr lvl="1" eaLnBrk="1" hangingPunct="1">
              <a:lnSpc>
                <a:spcPct val="90000"/>
              </a:lnSpc>
              <a:spcBef>
                <a:spcPct val="25000"/>
              </a:spcBef>
            </a:pPr>
            <a:r>
              <a:rPr lang="en-US" altLang="en-US" sz="1800" dirty="0"/>
              <a:t>Use of Company's TV monitors and posting services </a:t>
            </a:r>
          </a:p>
          <a:p>
            <a:pPr lvl="1" eaLnBrk="1" hangingPunct="1">
              <a:lnSpc>
                <a:spcPct val="90000"/>
              </a:lnSpc>
              <a:spcBef>
                <a:spcPct val="25000"/>
              </a:spcBef>
            </a:pPr>
            <a:r>
              <a:rPr lang="en-US" altLang="en-US" sz="1800" dirty="0"/>
              <a:t>Articles to Regional newsletters, </a:t>
            </a:r>
            <a:r>
              <a:rPr lang="en-US" altLang="en-US" sz="1800" dirty="0" err="1"/>
              <a:t>AeroSpace</a:t>
            </a:r>
            <a:r>
              <a:rPr lang="en-US" altLang="en-US" sz="1800" dirty="0"/>
              <a:t> America magazine, local newsletters </a:t>
            </a:r>
          </a:p>
          <a:p>
            <a:pPr lvl="1" eaLnBrk="1" hangingPunct="1">
              <a:lnSpc>
                <a:spcPct val="90000"/>
              </a:lnSpc>
              <a:spcBef>
                <a:spcPct val="25000"/>
              </a:spcBef>
            </a:pPr>
            <a:r>
              <a:rPr lang="en-US" altLang="en-US" sz="1800" dirty="0"/>
              <a:t>The nominating material should describe the activities concisely; supporting material such as correspondence, announcements, news clippings or anything else, which would illustrate the quality of the communication should be attached</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22</a:t>
            </a:fld>
            <a:endParaRPr lang="en-US" dirty="0"/>
          </a:p>
        </p:txBody>
      </p:sp>
      <p:pic>
        <p:nvPicPr>
          <p:cNvPr id="5" name="Picture 8" descr="C:\Users\Jane\AppData\Local\Microsoft\Windows\Temporary Internet Files\Content.IE5\2XOMTFH6\MC9000711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239000" y="381000"/>
            <a:ext cx="17256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261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Outstanding Activity Award</a:t>
            </a:r>
            <a:endParaRPr lang="en-US" dirty="0"/>
          </a:p>
        </p:txBody>
      </p:sp>
      <p:sp>
        <p:nvSpPr>
          <p:cNvPr id="3" name="Content Placeholder 2"/>
          <p:cNvSpPr>
            <a:spLocks noGrp="1"/>
          </p:cNvSpPr>
          <p:nvPr>
            <p:ph idx="1"/>
          </p:nvPr>
        </p:nvSpPr>
        <p:spPr>
          <a:xfrm>
            <a:off x="253181" y="1278128"/>
            <a:ext cx="8686800" cy="4978400"/>
          </a:xfrm>
        </p:spPr>
        <p:txBody>
          <a:bodyPr>
            <a:normAutofit fontScale="77500" lnSpcReduction="20000"/>
          </a:bodyPr>
          <a:lstStyle/>
          <a:p>
            <a:r>
              <a:rPr lang="en-US" dirty="0"/>
              <a:t>AIAA Outstanding Activity Award (last tab)</a:t>
            </a:r>
          </a:p>
          <a:p>
            <a:pPr lvl="1"/>
            <a:r>
              <a:rPr lang="en-US" dirty="0"/>
              <a:t>The Outstanding Section Activity Awards are judged by the Regional Directors</a:t>
            </a:r>
          </a:p>
          <a:p>
            <a:pPr lvl="1"/>
            <a:r>
              <a:rPr lang="en-US" dirty="0"/>
              <a:t>Awarded to the most innovative and successful Section activities substantially benefitting the membership</a:t>
            </a:r>
          </a:p>
          <a:p>
            <a:pPr lvl="2"/>
            <a:r>
              <a:rPr lang="en-US" altLang="en-US" dirty="0"/>
              <a:t>Do something to honor your members </a:t>
            </a:r>
          </a:p>
          <a:p>
            <a:pPr lvl="2"/>
            <a:r>
              <a:rPr lang="en-US" altLang="en-US" dirty="0"/>
              <a:t>Try something out of the ordinary</a:t>
            </a:r>
          </a:p>
          <a:p>
            <a:pPr lvl="3"/>
            <a:r>
              <a:rPr lang="en-US" altLang="en-US" dirty="0"/>
              <a:t>Focus on Educator Associates</a:t>
            </a:r>
          </a:p>
          <a:p>
            <a:pPr lvl="4"/>
            <a:r>
              <a:rPr lang="en-US" altLang="en-US" dirty="0"/>
              <a:t>Teachers Experiences and Needs</a:t>
            </a:r>
          </a:p>
          <a:p>
            <a:pPr lvl="3"/>
            <a:r>
              <a:rPr lang="en-US" altLang="en-US" dirty="0"/>
              <a:t>Engage Students </a:t>
            </a:r>
          </a:p>
          <a:p>
            <a:pPr lvl="4"/>
            <a:r>
              <a:rPr lang="en-US" altLang="en-US" dirty="0"/>
              <a:t>High school science fairs winners </a:t>
            </a:r>
          </a:p>
          <a:p>
            <a:pPr lvl="4"/>
            <a:r>
              <a:rPr lang="en-US" altLang="en-US" dirty="0"/>
              <a:t>University design projects</a:t>
            </a:r>
          </a:p>
          <a:p>
            <a:pPr lvl="3"/>
            <a:r>
              <a:rPr lang="en-US" altLang="en-US" dirty="0"/>
              <a:t>Include Families </a:t>
            </a:r>
          </a:p>
          <a:p>
            <a:pPr lvl="4"/>
            <a:r>
              <a:rPr lang="en-US" altLang="en-US" dirty="0"/>
              <a:t>Movie Night  / Game Night / Aerospace Trivia Night</a:t>
            </a:r>
          </a:p>
          <a:p>
            <a:pPr lvl="4"/>
            <a:r>
              <a:rPr lang="en-US" altLang="en-US" dirty="0"/>
              <a:t>Picnic / Games / Kite Flying / Paper Airplane Contest</a:t>
            </a:r>
          </a:p>
          <a:p>
            <a:pPr lvl="3"/>
            <a:r>
              <a:rPr lang="en-US" altLang="en-US" dirty="0"/>
              <a:t>Invite Spouses or Significant Others</a:t>
            </a:r>
          </a:p>
          <a:p>
            <a:pPr lvl="4"/>
            <a:r>
              <a:rPr lang="en-US" altLang="en-US" dirty="0"/>
              <a:t>Include them instead of taking away “another evening”</a:t>
            </a:r>
          </a:p>
          <a:p>
            <a:pPr lvl="4"/>
            <a:r>
              <a:rPr lang="en-US" altLang="en-US" dirty="0"/>
              <a:t>Make it formal and include awards</a:t>
            </a:r>
          </a:p>
          <a:p>
            <a:pPr lvl="3"/>
            <a:endParaRPr lang="en-US" altLang="en-US" dirty="0"/>
          </a:p>
          <a:p>
            <a:pPr lvl="3"/>
            <a:endParaRPr lang="en-US" altLang="en-US" dirty="0"/>
          </a:p>
          <a:p>
            <a:pPr lvl="2"/>
            <a:endParaRPr lang="en-US" altLang="en-US" dirty="0"/>
          </a:p>
          <a:p>
            <a:pPr lvl="1"/>
            <a:endParaRPr lang="en-US" dirty="0"/>
          </a:p>
        </p:txBody>
      </p:sp>
      <p:sp>
        <p:nvSpPr>
          <p:cNvPr id="4" name="Slide Number Placeholder 3"/>
          <p:cNvSpPr>
            <a:spLocks noGrp="1"/>
          </p:cNvSpPr>
          <p:nvPr>
            <p:ph type="sldNum" sz="quarter" idx="12"/>
          </p:nvPr>
        </p:nvSpPr>
        <p:spPr/>
        <p:txBody>
          <a:bodyPr/>
          <a:lstStyle/>
          <a:p>
            <a:fld id="{B586D440-F702-449A-AAC2-9ACFF17038B8}" type="slidenum">
              <a:rPr lang="en-US" smtClean="0"/>
              <a:pPr/>
              <a:t>23</a:t>
            </a:fld>
            <a:endParaRPr lang="en-US" dirty="0"/>
          </a:p>
        </p:txBody>
      </p:sp>
      <p:pic>
        <p:nvPicPr>
          <p:cNvPr id="15" name="Picture 2" descr="C:\Users\Jane\AppData\Local\Microsoft\Windows\Temporary Internet Files\Content.IE5\DBTNYW8C\MC9004108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2871464"/>
            <a:ext cx="1981200" cy="179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784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Membership / Honors &amp; Awards Award </a:t>
            </a:r>
            <a:endParaRPr lang="en-US" dirty="0"/>
          </a:p>
        </p:txBody>
      </p:sp>
      <p:sp>
        <p:nvSpPr>
          <p:cNvPr id="3" name="Content Placeholder 2"/>
          <p:cNvSpPr>
            <a:spLocks noGrp="1"/>
          </p:cNvSpPr>
          <p:nvPr>
            <p:ph idx="1"/>
          </p:nvPr>
        </p:nvSpPr>
        <p:spPr>
          <a:xfrm>
            <a:off x="533400" y="1247599"/>
            <a:ext cx="8384286" cy="5153201"/>
          </a:xfrm>
        </p:spPr>
        <p:txBody>
          <a:bodyPr>
            <a:normAutofit/>
          </a:bodyPr>
          <a:lstStyle/>
          <a:p>
            <a:pPr eaLnBrk="1" hangingPunct="1">
              <a:lnSpc>
                <a:spcPct val="90000"/>
              </a:lnSpc>
            </a:pPr>
            <a:r>
              <a:rPr lang="en-US" altLang="en-US" sz="2000" dirty="0"/>
              <a:t>Presented for increasing the sections' </a:t>
            </a:r>
            <a:r>
              <a:rPr lang="en-US" altLang="en-US" sz="2000" b="1" dirty="0"/>
              <a:t>membership</a:t>
            </a:r>
            <a:r>
              <a:rPr lang="en-US" altLang="en-US" sz="2000" dirty="0"/>
              <a:t> by: </a:t>
            </a:r>
          </a:p>
          <a:p>
            <a:pPr lvl="1" eaLnBrk="1" hangingPunct="1">
              <a:lnSpc>
                <a:spcPct val="90000"/>
              </a:lnSpc>
            </a:pPr>
            <a:r>
              <a:rPr lang="en-US" altLang="en-US" sz="1800" dirty="0"/>
              <a:t>Planning and implementing effective new member recruitment, </a:t>
            </a:r>
          </a:p>
          <a:p>
            <a:pPr lvl="1" eaLnBrk="1" hangingPunct="1">
              <a:lnSpc>
                <a:spcPct val="90000"/>
              </a:lnSpc>
            </a:pPr>
            <a:r>
              <a:rPr lang="en-US" altLang="en-US" sz="1800" dirty="0"/>
              <a:t>Retention campaigns, </a:t>
            </a:r>
          </a:p>
          <a:p>
            <a:pPr lvl="1" eaLnBrk="1" hangingPunct="1">
              <a:lnSpc>
                <a:spcPct val="90000"/>
              </a:lnSpc>
            </a:pPr>
            <a:r>
              <a:rPr lang="en-US" altLang="en-US" sz="1800" dirty="0"/>
              <a:t>Member upgrades sponsored by the section, </a:t>
            </a:r>
          </a:p>
          <a:p>
            <a:pPr lvl="1" eaLnBrk="1" hangingPunct="1">
              <a:lnSpc>
                <a:spcPct val="90000"/>
              </a:lnSpc>
            </a:pPr>
            <a:r>
              <a:rPr lang="en-US" altLang="en-US" sz="1800" dirty="0"/>
              <a:t>Number of RAC meetings attended, </a:t>
            </a:r>
          </a:p>
          <a:p>
            <a:pPr lvl="1" eaLnBrk="1" hangingPunct="1">
              <a:lnSpc>
                <a:spcPct val="90000"/>
              </a:lnSpc>
            </a:pPr>
            <a:r>
              <a:rPr lang="en-US" altLang="en-US" sz="1800" dirty="0"/>
              <a:t>Number of section officers attending RLC, </a:t>
            </a:r>
          </a:p>
          <a:p>
            <a:pPr lvl="1" eaLnBrk="1" hangingPunct="1">
              <a:lnSpc>
                <a:spcPct val="90000"/>
              </a:lnSpc>
            </a:pPr>
            <a:r>
              <a:rPr lang="en-US" altLang="en-US" sz="1800" dirty="0"/>
              <a:t>Number of Institute level award nominations submitted by section members</a:t>
            </a:r>
          </a:p>
          <a:p>
            <a:pPr eaLnBrk="1" hangingPunct="1">
              <a:lnSpc>
                <a:spcPct val="90000"/>
              </a:lnSpc>
            </a:pPr>
            <a:r>
              <a:rPr lang="en-US" altLang="en-US" sz="2000" dirty="0"/>
              <a:t>Provide write-up for membership recruitment and retention activities </a:t>
            </a:r>
            <a:endParaRPr lang="en-US" altLang="en-US" sz="2000" b="1" dirty="0"/>
          </a:p>
          <a:p>
            <a:pPr eaLnBrk="1" hangingPunct="1">
              <a:lnSpc>
                <a:spcPct val="90000"/>
              </a:lnSpc>
            </a:pPr>
            <a:r>
              <a:rPr lang="en-US" altLang="en-US" sz="2000" b="1" dirty="0"/>
              <a:t>Section Awards and Recognition Program(s</a:t>
            </a:r>
            <a:r>
              <a:rPr lang="en-US" altLang="en-US" sz="2000" dirty="0"/>
              <a:t>)</a:t>
            </a:r>
          </a:p>
          <a:p>
            <a:pPr eaLnBrk="1" hangingPunct="1">
              <a:lnSpc>
                <a:spcPct val="90000"/>
              </a:lnSpc>
            </a:pPr>
            <a:r>
              <a:rPr lang="en-US" altLang="en-US" sz="2000" dirty="0"/>
              <a:t>National Awards</a:t>
            </a:r>
          </a:p>
          <a:p>
            <a:pPr eaLnBrk="1" hangingPunct="1">
              <a:lnSpc>
                <a:spcPct val="90000"/>
              </a:lnSpc>
            </a:pPr>
            <a:r>
              <a:rPr lang="en-US" altLang="en-US" sz="2000" dirty="0"/>
              <a:t>Service Recognition</a:t>
            </a:r>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24</a:t>
            </a:fld>
            <a:endParaRPr lang="en-US" dirty="0"/>
          </a:p>
        </p:txBody>
      </p:sp>
      <p:pic>
        <p:nvPicPr>
          <p:cNvPr id="5" name="Picture 5" descr="C:\Users\Jane\AppData\Local\Microsoft\Windows\Temporary Internet Files\Content.IE5\DBTNYW8C\MC9001051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1752600"/>
            <a:ext cx="1435492" cy="13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179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Young Professional Activity Award</a:t>
            </a:r>
            <a:endParaRPr lang="en-US" dirty="0"/>
          </a:p>
        </p:txBody>
      </p:sp>
      <p:sp>
        <p:nvSpPr>
          <p:cNvPr id="3" name="Content Placeholder 2"/>
          <p:cNvSpPr>
            <a:spLocks noGrp="1"/>
          </p:cNvSpPr>
          <p:nvPr>
            <p:ph idx="1"/>
          </p:nvPr>
        </p:nvSpPr>
        <p:spPr>
          <a:xfrm>
            <a:off x="685800" y="1282700"/>
            <a:ext cx="8079486" cy="4484864"/>
          </a:xfrm>
        </p:spPr>
        <p:txBody>
          <a:bodyPr>
            <a:normAutofit/>
          </a:bodyPr>
          <a:lstStyle/>
          <a:p>
            <a:r>
              <a:rPr lang="en-US" altLang="en-US" sz="2000" dirty="0"/>
              <a:t>Presented to sections that demonstrate excellence in planning and executing successful events that encourage the participation of </a:t>
            </a:r>
            <a:r>
              <a:rPr lang="en-US" altLang="en-US" sz="2000" b="1" dirty="0"/>
              <a:t>young professional</a:t>
            </a:r>
            <a:r>
              <a:rPr lang="en-US" altLang="en-US" sz="2000" dirty="0"/>
              <a:t> members in the AIAA and provide opportunities for leadership at the sectional, regional, and AIAA Standing Committee levels</a:t>
            </a:r>
          </a:p>
          <a:p>
            <a:pPr lvl="1"/>
            <a:r>
              <a:rPr lang="en-US" altLang="en-US" sz="1800" dirty="0"/>
              <a:t>Promote recruitment and retention of young professionals </a:t>
            </a:r>
          </a:p>
          <a:p>
            <a:pPr lvl="1"/>
            <a:r>
              <a:rPr lang="en-US" altLang="en-US" sz="1800" dirty="0"/>
              <a:t>Recognize young professionals</a:t>
            </a:r>
          </a:p>
          <a:p>
            <a:pPr lvl="1"/>
            <a:r>
              <a:rPr lang="en-US" altLang="en-US" sz="1800" dirty="0"/>
              <a:t>Feature young professionals as a speaker </a:t>
            </a:r>
          </a:p>
          <a:p>
            <a:endParaRPr lang="en-US" sz="24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25</a:t>
            </a:fld>
            <a:endParaRPr lang="en-US" dirty="0"/>
          </a:p>
        </p:txBody>
      </p:sp>
      <p:pic>
        <p:nvPicPr>
          <p:cNvPr id="5" name="Picture 6" descr="C:\Users\Jane\AppData\Local\Microsoft\Windows\Temporary Internet Files\Content.IE5\2XOMTFH6\MC90043752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810000"/>
            <a:ext cx="224155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21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Technical Activities </a:t>
            </a:r>
            <a:br>
              <a:rPr lang="en-US" dirty="0"/>
            </a:br>
            <a:r>
              <a:rPr lang="en-US" dirty="0"/>
              <a:t>(part of Outstanding Section)</a:t>
            </a:r>
          </a:p>
        </p:txBody>
      </p:sp>
      <p:sp>
        <p:nvSpPr>
          <p:cNvPr id="3" name="Content Placeholder 2"/>
          <p:cNvSpPr>
            <a:spLocks noGrp="1"/>
          </p:cNvSpPr>
          <p:nvPr>
            <p:ph idx="1"/>
          </p:nvPr>
        </p:nvSpPr>
        <p:spPr>
          <a:xfrm>
            <a:off x="230886" y="1143000"/>
            <a:ext cx="8686800" cy="5257800"/>
          </a:xfrm>
        </p:spPr>
        <p:txBody>
          <a:bodyPr>
            <a:noAutofit/>
          </a:bodyPr>
          <a:lstStyle/>
          <a:p>
            <a:pPr lvl="1"/>
            <a:r>
              <a:rPr lang="en-US" altLang="en-US" sz="2400" dirty="0"/>
              <a:t>At the Section Level</a:t>
            </a:r>
          </a:p>
          <a:p>
            <a:pPr lvl="2"/>
            <a:r>
              <a:rPr lang="en-US" altLang="en-US" sz="2000" dirty="0"/>
              <a:t>Technical Lecture Series</a:t>
            </a:r>
          </a:p>
          <a:p>
            <a:pPr lvl="2"/>
            <a:r>
              <a:rPr lang="en-US" altLang="en-US" sz="2000" dirty="0"/>
              <a:t>Short Course</a:t>
            </a:r>
          </a:p>
          <a:p>
            <a:pPr lvl="2"/>
            <a:r>
              <a:rPr lang="en-US" altLang="en-US" sz="2000" dirty="0"/>
              <a:t>Mini- technical conference</a:t>
            </a:r>
          </a:p>
          <a:p>
            <a:pPr lvl="1"/>
            <a:r>
              <a:rPr lang="en-US" altLang="en-US" sz="2400" dirty="0"/>
              <a:t>At the Regional Level</a:t>
            </a:r>
          </a:p>
          <a:p>
            <a:pPr lvl="2"/>
            <a:r>
              <a:rPr lang="en-US" altLang="en-US" sz="2000" dirty="0"/>
              <a:t>Student Paper Conference</a:t>
            </a:r>
          </a:p>
          <a:p>
            <a:pPr lvl="2"/>
            <a:r>
              <a:rPr lang="en-US" altLang="en-US" sz="2000" dirty="0"/>
              <a:t>Regional Technical Conference</a:t>
            </a:r>
          </a:p>
          <a:p>
            <a:pPr lvl="1"/>
            <a:r>
              <a:rPr lang="en-US" altLang="en-US" sz="2400" dirty="0"/>
              <a:t>Institute Level</a:t>
            </a:r>
          </a:p>
          <a:p>
            <a:pPr lvl="2"/>
            <a:r>
              <a:rPr lang="en-US" altLang="en-US" sz="2000" dirty="0"/>
              <a:t>Promote/Host TC/PC membership</a:t>
            </a:r>
          </a:p>
          <a:p>
            <a:pPr lvl="2"/>
            <a:r>
              <a:rPr lang="en-US" altLang="en-US" sz="2000" dirty="0"/>
              <a:t>Journal or Conference Publications</a:t>
            </a:r>
          </a:p>
          <a:p>
            <a:pPr lvl="2"/>
            <a:r>
              <a:rPr lang="en-US" altLang="en-US" sz="2000" dirty="0"/>
              <a:t>Assist in planning/execution of annual TAC Workshop</a:t>
            </a:r>
          </a:p>
          <a:p>
            <a:pPr lvl="2"/>
            <a:r>
              <a:rPr lang="en-US" altLang="en-US" sz="2000" dirty="0"/>
              <a:t>Forum Chair (Technical, Deputy Technical, Technical Discipline)</a:t>
            </a:r>
          </a:p>
          <a:p>
            <a:pPr lvl="1"/>
            <a:endParaRPr lang="en-US" sz="20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26</a:t>
            </a:fld>
            <a:endParaRPr lang="en-US" dirty="0"/>
          </a:p>
        </p:txBody>
      </p:sp>
      <p:pic>
        <p:nvPicPr>
          <p:cNvPr id="5" name="Picture 4" descr="C:\Users\Jane\AppData\Local\Microsoft\Windows\Temporary Internet Files\Content.IE5\K0Z0MCZ8\MC900060325[1].wmf"/>
          <p:cNvPicPr>
            <a:picLocks noChangeAspect="1" noChangeArrowheads="1"/>
          </p:cNvPicPr>
          <p:nvPr/>
        </p:nvPicPr>
        <p:blipFill>
          <a:blip r:embed="rId2" cstate="print"/>
          <a:srcRect/>
          <a:stretch>
            <a:fillRect/>
          </a:stretch>
        </p:blipFill>
        <p:spPr bwMode="auto">
          <a:xfrm>
            <a:off x="5867399" y="1600200"/>
            <a:ext cx="2130237" cy="2133600"/>
          </a:xfrm>
          <a:prstGeom prst="rect">
            <a:avLst/>
          </a:prstGeom>
          <a:noFill/>
        </p:spPr>
      </p:pic>
    </p:spTree>
    <p:extLst>
      <p:ext uri="{BB962C8B-B14F-4D97-AF65-F5344CB8AC3E}">
        <p14:creationId xmlns:p14="http://schemas.microsoft.com/office/powerpoint/2010/main" val="268041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Public Policy Award</a:t>
            </a:r>
            <a:endParaRPr lang="en-US" dirty="0"/>
          </a:p>
        </p:txBody>
      </p:sp>
      <p:sp>
        <p:nvSpPr>
          <p:cNvPr id="3" name="Content Placeholder 2"/>
          <p:cNvSpPr>
            <a:spLocks noGrp="1"/>
          </p:cNvSpPr>
          <p:nvPr>
            <p:ph idx="1"/>
          </p:nvPr>
        </p:nvSpPr>
        <p:spPr>
          <a:xfrm>
            <a:off x="685800" y="1143000"/>
            <a:ext cx="7924800" cy="4840464"/>
          </a:xfrm>
        </p:spPr>
        <p:txBody>
          <a:bodyPr>
            <a:normAutofit/>
          </a:bodyPr>
          <a:lstStyle/>
          <a:p>
            <a:pPr eaLnBrk="1" hangingPunct="1"/>
            <a:r>
              <a:rPr lang="en-US" altLang="en-US" sz="2400" dirty="0"/>
              <a:t>Presented to sections for stimulating public awareness of the needs and benefits of aerospace research and development, particularly on the part of government representatives, and for educating its members in the value of </a:t>
            </a:r>
            <a:r>
              <a:rPr lang="en-US" altLang="en-US" sz="2400" b="1" dirty="0"/>
              <a:t>public policy</a:t>
            </a:r>
            <a:r>
              <a:rPr lang="en-US" altLang="en-US" sz="2400" dirty="0"/>
              <a:t> activities</a:t>
            </a:r>
          </a:p>
          <a:p>
            <a:pPr lvl="1" eaLnBrk="1" hangingPunct="1"/>
            <a:r>
              <a:rPr lang="en-US" altLang="en-US" sz="1800" dirty="0"/>
              <a:t>Section participation in Congressional Visits Day (CVD)</a:t>
            </a:r>
          </a:p>
          <a:p>
            <a:pPr lvl="1" eaLnBrk="1" hangingPunct="1"/>
            <a:r>
              <a:rPr lang="en-US" altLang="en-US" sz="1800" dirty="0"/>
              <a:t>Section participation in All Aerospace is Local / August is for Aerospace  </a:t>
            </a:r>
          </a:p>
          <a:p>
            <a:pPr lvl="1" eaLnBrk="1" hangingPunct="1"/>
            <a:r>
              <a:rPr lang="en-US" altLang="en-US" sz="1800" dirty="0"/>
              <a:t>Special Public Policy Section Events</a:t>
            </a:r>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27</a:t>
            </a:fld>
            <a:endParaRPr lang="en-US" dirty="0"/>
          </a:p>
        </p:txBody>
      </p:sp>
      <p:pic>
        <p:nvPicPr>
          <p:cNvPr id="5" name="Picture 5" descr="C:\Users\Jane\AppData\Local\Microsoft\Windows\Temporary Internet Files\Content.IE5\3LNJ0OR8\MC91021705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98772"/>
            <a:ext cx="2438400" cy="148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976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Section / Students Partnership</a:t>
            </a:r>
          </a:p>
        </p:txBody>
      </p:sp>
      <p:sp>
        <p:nvSpPr>
          <p:cNvPr id="3" name="Content Placeholder 2"/>
          <p:cNvSpPr>
            <a:spLocks noGrp="1"/>
          </p:cNvSpPr>
          <p:nvPr>
            <p:ph idx="1"/>
          </p:nvPr>
        </p:nvSpPr>
        <p:spPr>
          <a:xfrm>
            <a:off x="835914" y="1270000"/>
            <a:ext cx="8079486" cy="4902200"/>
          </a:xfrm>
        </p:spPr>
        <p:txBody>
          <a:bodyPr>
            <a:normAutofit/>
          </a:bodyPr>
          <a:lstStyle/>
          <a:p>
            <a:pPr eaLnBrk="1" hangingPunct="1"/>
            <a:r>
              <a:rPr lang="en-US" altLang="en-US" sz="2400" dirty="0"/>
              <a:t>Recognizes the most effective and innovative </a:t>
            </a:r>
            <a:r>
              <a:rPr lang="en-US" altLang="en-US" sz="2400" b="1" dirty="0"/>
              <a:t>Collaboration/Partnership </a:t>
            </a:r>
            <a:r>
              <a:rPr lang="en-US" altLang="en-US" sz="2400" dirty="0"/>
              <a:t>between the Professional Section Members and the Student Branch Members</a:t>
            </a:r>
          </a:p>
          <a:p>
            <a:pPr lvl="1" eaLnBrk="1" hangingPunct="1"/>
            <a:r>
              <a:rPr lang="en-US" altLang="en-US" sz="2000" dirty="0"/>
              <a:t>Includes Section Student Activities</a:t>
            </a:r>
          </a:p>
          <a:p>
            <a:pPr lvl="1" eaLnBrk="1" hangingPunct="1"/>
            <a:r>
              <a:rPr lang="en-US" altLang="en-US" sz="2000" dirty="0"/>
              <a:t>Encourage Student Members to become Professional Members</a:t>
            </a:r>
          </a:p>
          <a:p>
            <a:pPr lvl="1" eaLnBrk="1" hangingPunct="1"/>
            <a:r>
              <a:rPr lang="en-US" altLang="en-US" sz="2000" dirty="0"/>
              <a:t>Programs/activities co-sponsored by both the Section and Student Branch(</a:t>
            </a:r>
            <a:r>
              <a:rPr lang="en-US" altLang="en-US" sz="2000" dirty="0" err="1"/>
              <a:t>es</a:t>
            </a:r>
            <a:r>
              <a:rPr lang="en-US" altLang="en-US" sz="2000" dirty="0"/>
              <a:t>)</a:t>
            </a:r>
          </a:p>
          <a:p>
            <a:pPr lvl="1" eaLnBrk="1" hangingPunct="1"/>
            <a:r>
              <a:rPr lang="en-US" altLang="en-US" sz="2000" dirty="0"/>
              <a:t>Section Student Liaison Position</a:t>
            </a:r>
          </a:p>
          <a:p>
            <a:pPr lvl="1" eaLnBrk="1" hangingPunct="1"/>
            <a:endParaRPr lang="en-US" altLang="en-US" sz="1600" dirty="0"/>
          </a:p>
          <a:p>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28</a:t>
            </a:fld>
            <a:endParaRPr lang="en-US" dirty="0"/>
          </a:p>
        </p:txBody>
      </p:sp>
      <p:pic>
        <p:nvPicPr>
          <p:cNvPr id="7" name="Picture 9" descr="C:\Users\Jane\AppData\Local\Microsoft\Windows\Temporary Internet Files\Content.IE5\PG436AQ0\MC900436996[1].wmf"/>
          <p:cNvPicPr>
            <a:picLocks noChangeAspect="1" noChangeArrowheads="1"/>
          </p:cNvPicPr>
          <p:nvPr/>
        </p:nvPicPr>
        <p:blipFill>
          <a:blip r:embed="rId2" cstate="print"/>
          <a:srcRect/>
          <a:stretch>
            <a:fillRect/>
          </a:stretch>
        </p:blipFill>
        <p:spPr bwMode="auto">
          <a:xfrm>
            <a:off x="2895600" y="4648200"/>
            <a:ext cx="1353257" cy="1355623"/>
          </a:xfrm>
          <a:prstGeom prst="rect">
            <a:avLst/>
          </a:prstGeom>
          <a:noFill/>
        </p:spPr>
      </p:pic>
      <p:pic>
        <p:nvPicPr>
          <p:cNvPr id="8" name="Picture 12" descr="C:\Users\Jane\AppData\Local\Microsoft\Windows\Temporary Internet Files\Content.IE5\PG436AQ0\MC900304571[1].wmf"/>
          <p:cNvPicPr>
            <a:picLocks noChangeAspect="1" noChangeArrowheads="1"/>
          </p:cNvPicPr>
          <p:nvPr/>
        </p:nvPicPr>
        <p:blipFill>
          <a:blip r:embed="rId3" cstate="print"/>
          <a:srcRect/>
          <a:stretch>
            <a:fillRect/>
          </a:stretch>
        </p:blipFill>
        <p:spPr bwMode="auto">
          <a:xfrm>
            <a:off x="5943600" y="4038600"/>
            <a:ext cx="1075712" cy="1070915"/>
          </a:xfrm>
          <a:prstGeom prst="rect">
            <a:avLst/>
          </a:prstGeom>
          <a:noFill/>
        </p:spPr>
      </p:pic>
    </p:spTree>
    <p:extLst>
      <p:ext uri="{BB962C8B-B14F-4D97-AF65-F5344CB8AC3E}">
        <p14:creationId xmlns:p14="http://schemas.microsoft.com/office/powerpoint/2010/main" val="2508035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DFDA-DA9E-D748-8675-3D6F8EC67675}"/>
              </a:ext>
            </a:extLst>
          </p:cNvPr>
          <p:cNvSpPr>
            <a:spLocks noGrp="1"/>
          </p:cNvSpPr>
          <p:nvPr>
            <p:ph type="title"/>
          </p:nvPr>
        </p:nvSpPr>
        <p:spPr/>
        <p:txBody>
          <a:bodyPr/>
          <a:lstStyle/>
          <a:p>
            <a:r>
              <a:rPr lang="en-US" dirty="0"/>
              <a:t>STEM K-12 Harry </a:t>
            </a:r>
            <a:r>
              <a:rPr lang="en-US" dirty="0" err="1"/>
              <a:t>Staubs</a:t>
            </a:r>
            <a:r>
              <a:rPr lang="en-US" dirty="0"/>
              <a:t> Award</a:t>
            </a:r>
          </a:p>
        </p:txBody>
      </p:sp>
      <p:sp>
        <p:nvSpPr>
          <p:cNvPr id="3" name="Content Placeholder 2">
            <a:extLst>
              <a:ext uri="{FF2B5EF4-FFF2-40B4-BE49-F238E27FC236}">
                <a16:creationId xmlns:a16="http://schemas.microsoft.com/office/drawing/2014/main" id="{22E9E491-F839-354F-8FAE-C1B2FE1BDB49}"/>
              </a:ext>
            </a:extLst>
          </p:cNvPr>
          <p:cNvSpPr>
            <a:spLocks noGrp="1"/>
          </p:cNvSpPr>
          <p:nvPr>
            <p:ph idx="1"/>
          </p:nvPr>
        </p:nvSpPr>
        <p:spPr>
          <a:xfrm>
            <a:off x="607314" y="1215479"/>
            <a:ext cx="8308086" cy="4583289"/>
          </a:xfrm>
        </p:spPr>
        <p:txBody>
          <a:bodyPr/>
          <a:lstStyle/>
          <a:p>
            <a:pPr eaLnBrk="1" hangingPunct="1"/>
            <a:r>
              <a:rPr lang="en-US" altLang="en-US" sz="2400" dirty="0"/>
              <a:t>Presented to sections that have developed and implemented an outstanding </a:t>
            </a:r>
            <a:r>
              <a:rPr lang="en-US" altLang="en-US" sz="2400" b="1" dirty="0"/>
              <a:t>STEM K-12 Outreach</a:t>
            </a:r>
            <a:r>
              <a:rPr lang="en-US" altLang="en-US" sz="2400" dirty="0"/>
              <a:t> program that provides quality educational resources for the Nation's K-12 teachers in the areas of science, technical, engineering, and mathematics (STEM)</a:t>
            </a:r>
          </a:p>
          <a:p>
            <a:pPr lvl="1" eaLnBrk="1" hangingPunct="1"/>
            <a:r>
              <a:rPr lang="en-US" altLang="en-US" sz="2000" dirty="0"/>
              <a:t>Increase educator associate members and educator conference attendance</a:t>
            </a:r>
          </a:p>
          <a:p>
            <a:pPr lvl="1" eaLnBrk="1" hangingPunct="1"/>
            <a:r>
              <a:rPr lang="en-US" altLang="en-US" sz="2000" dirty="0"/>
              <a:t>Expand recognition of teachers at the local level</a:t>
            </a:r>
          </a:p>
          <a:p>
            <a:pPr lvl="1" eaLnBrk="1" hangingPunct="1"/>
            <a:r>
              <a:rPr lang="en-US" altLang="en-US" sz="2000" dirty="0"/>
              <a:t>Expand online K-12 materials</a:t>
            </a:r>
          </a:p>
          <a:p>
            <a:pPr lvl="1" eaLnBrk="1" hangingPunct="1"/>
            <a:r>
              <a:rPr lang="en-US" altLang="en-US" sz="2000" dirty="0"/>
              <a:t>Section Member participation in competitions and programs as coaches, mentors, judges, hosts of local events and directly working with students in classroom environment </a:t>
            </a:r>
          </a:p>
          <a:p>
            <a:endParaRPr lang="en-US" dirty="0"/>
          </a:p>
        </p:txBody>
      </p:sp>
      <p:sp>
        <p:nvSpPr>
          <p:cNvPr id="4" name="Slide Number Placeholder 3">
            <a:extLst>
              <a:ext uri="{FF2B5EF4-FFF2-40B4-BE49-F238E27FC236}">
                <a16:creationId xmlns:a16="http://schemas.microsoft.com/office/drawing/2014/main" id="{3B31B965-F712-4648-B62E-FF1024BC23C3}"/>
              </a:ext>
            </a:extLst>
          </p:cNvPr>
          <p:cNvSpPr>
            <a:spLocks noGrp="1"/>
          </p:cNvSpPr>
          <p:nvPr>
            <p:ph type="sldNum" sz="quarter" idx="12"/>
          </p:nvPr>
        </p:nvSpPr>
        <p:spPr/>
        <p:txBody>
          <a:bodyPr/>
          <a:lstStyle/>
          <a:p>
            <a:pPr>
              <a:defRPr/>
            </a:pPr>
            <a:fld id="{B586D440-F702-449A-AAC2-9ACFF17038B8}" type="slidenum">
              <a:rPr lang="en-US" smtClean="0"/>
              <a:pPr>
                <a:defRPr/>
              </a:pPr>
              <a:t>29</a:t>
            </a:fld>
            <a:endParaRPr lang="en-US" dirty="0"/>
          </a:p>
        </p:txBody>
      </p:sp>
      <p:pic>
        <p:nvPicPr>
          <p:cNvPr id="5" name="Picture 8" descr="STEM K-12 logo_allLogos.jpg"/>
          <p:cNvPicPr>
            <a:picLocks noChangeAspect="1"/>
          </p:cNvPicPr>
          <p:nvPr/>
        </p:nvPicPr>
        <p:blipFill rotWithShape="1">
          <a:blip r:embed="rId2" cstate="print">
            <a:extLst>
              <a:ext uri="{28A0092B-C50C-407E-A947-70E740481C1C}">
                <a14:useLocalDpi xmlns:a14="http://schemas.microsoft.com/office/drawing/2010/main" val="0"/>
              </a:ext>
            </a:extLst>
          </a:blip>
          <a:srcRect b="39145"/>
          <a:stretch/>
        </p:blipFill>
        <p:spPr bwMode="auto">
          <a:xfrm>
            <a:off x="3352800" y="5592856"/>
            <a:ext cx="2510456" cy="80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Jane\AppData\Local\Microsoft\Windows\Temporary Internet Files\Content.IE5\K0Z0MCZ8\MC900134537[1].wmf"/>
          <p:cNvPicPr>
            <a:picLocks noChangeAspect="1" noChangeArrowheads="1"/>
          </p:cNvPicPr>
          <p:nvPr/>
        </p:nvPicPr>
        <p:blipFill>
          <a:blip r:embed="rId3" cstate="print"/>
          <a:srcRect/>
          <a:stretch>
            <a:fillRect/>
          </a:stretch>
        </p:blipFill>
        <p:spPr bwMode="auto">
          <a:xfrm>
            <a:off x="228600" y="4797612"/>
            <a:ext cx="1313901" cy="1374588"/>
          </a:xfrm>
          <a:prstGeom prst="rect">
            <a:avLst/>
          </a:prstGeom>
          <a:noFill/>
        </p:spPr>
      </p:pic>
    </p:spTree>
    <p:extLst>
      <p:ext uri="{BB962C8B-B14F-4D97-AF65-F5344CB8AC3E}">
        <p14:creationId xmlns:p14="http://schemas.microsoft.com/office/powerpoint/2010/main" val="302118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n-US" altLang="en-US" dirty="0" smtClean="0"/>
              <a:t>What is AIAA?</a:t>
            </a:r>
            <a:endParaRPr lang="en-US" altLang="en-US" dirty="0"/>
          </a:p>
        </p:txBody>
      </p:sp>
      <p:sp>
        <p:nvSpPr>
          <p:cNvPr id="470019" name="Rectangle 3"/>
          <p:cNvSpPr>
            <a:spLocks noGrp="1" noChangeArrowheads="1"/>
          </p:cNvSpPr>
          <p:nvPr>
            <p:ph type="body" idx="1"/>
          </p:nvPr>
        </p:nvSpPr>
        <p:spPr>
          <a:xfrm>
            <a:off x="0" y="1295400"/>
            <a:ext cx="9144000" cy="4724400"/>
          </a:xfrm>
        </p:spPr>
        <p:txBody>
          <a:bodyPr>
            <a:normAutofit/>
          </a:bodyPr>
          <a:lstStyle/>
          <a:p>
            <a:pPr marL="0" indent="0">
              <a:spcBef>
                <a:spcPts val="900"/>
              </a:spcBef>
              <a:buClr>
                <a:srgbClr val="00529B"/>
              </a:buClr>
              <a:buNone/>
            </a:pPr>
            <a:r>
              <a:rPr lang="en-US" altLang="en-US" sz="2400" i="1" dirty="0" smtClean="0"/>
              <a:t>	</a:t>
            </a:r>
            <a:r>
              <a:rPr lang="en-US" altLang="en-US" sz="2400" b="1" dirty="0" smtClean="0"/>
              <a:t>AIAA </a:t>
            </a:r>
            <a:r>
              <a:rPr lang="en-US" altLang="en-US" sz="2400" b="1" dirty="0"/>
              <a:t>provides:</a:t>
            </a:r>
          </a:p>
          <a:p>
            <a:pPr lvl="1">
              <a:spcBef>
                <a:spcPts val="900"/>
              </a:spcBef>
            </a:pPr>
            <a:r>
              <a:rPr lang="en-US" altLang="en-US" sz="2400" dirty="0" smtClean="0"/>
              <a:t>Advocacy for, and promotion of excellence in, the aerospace industry</a:t>
            </a:r>
          </a:p>
          <a:p>
            <a:pPr lvl="1">
              <a:spcBef>
                <a:spcPts val="900"/>
              </a:spcBef>
            </a:pPr>
            <a:r>
              <a:rPr lang="en-US" altLang="en-US" sz="2400" dirty="0" smtClean="0"/>
              <a:t>Conferences, education, professional recognition, and </a:t>
            </a:r>
            <a:r>
              <a:rPr lang="en-US" altLang="en-US" sz="2400" dirty="0"/>
              <a:t>m</a:t>
            </a:r>
            <a:r>
              <a:rPr lang="en-US" altLang="en-US" sz="2400" dirty="0" smtClean="0"/>
              <a:t>ember advancement</a:t>
            </a:r>
          </a:p>
          <a:p>
            <a:pPr lvl="1">
              <a:spcBef>
                <a:spcPts val="900"/>
              </a:spcBef>
            </a:pPr>
            <a:r>
              <a:rPr lang="en-US" sz="2400" dirty="0" smtClean="0"/>
              <a:t>Publishing</a:t>
            </a:r>
            <a:endParaRPr lang="en-US" sz="2400" dirty="0"/>
          </a:p>
          <a:p>
            <a:pPr lvl="1">
              <a:spcBef>
                <a:spcPts val="900"/>
              </a:spcBef>
            </a:pPr>
            <a:r>
              <a:rPr lang="en-US" altLang="en-US" sz="2400" dirty="0"/>
              <a:t>Local </a:t>
            </a:r>
            <a:r>
              <a:rPr lang="en-US" altLang="en-US" sz="2400" dirty="0" smtClean="0"/>
              <a:t>section activities</a:t>
            </a:r>
          </a:p>
          <a:p>
            <a:pPr lvl="1">
              <a:spcBef>
                <a:spcPts val="900"/>
              </a:spcBef>
            </a:pPr>
            <a:r>
              <a:rPr lang="en-US" sz="2400" dirty="0" smtClean="0"/>
              <a:t>Networking and social events</a:t>
            </a:r>
          </a:p>
          <a:p>
            <a:pPr lvl="1">
              <a:spcBef>
                <a:spcPts val="900"/>
              </a:spcBef>
            </a:pPr>
            <a:r>
              <a:rPr lang="en-US" sz="2400" dirty="0" smtClean="0"/>
              <a:t>Career resources</a:t>
            </a:r>
          </a:p>
          <a:p>
            <a:pPr lvl="1">
              <a:spcBef>
                <a:spcPts val="900"/>
              </a:spcBef>
            </a:pPr>
            <a:r>
              <a:rPr lang="en-US" sz="2400" dirty="0"/>
              <a:t>Aerospace </a:t>
            </a:r>
            <a:r>
              <a:rPr lang="en-US" sz="2400" dirty="0" smtClean="0"/>
              <a:t>America magazine</a:t>
            </a:r>
            <a:endParaRPr lang="en-US" sz="2400" dirty="0"/>
          </a:p>
        </p:txBody>
      </p:sp>
    </p:spTree>
    <p:extLst>
      <p:ext uri="{BB962C8B-B14F-4D97-AF65-F5344CB8AC3E}">
        <p14:creationId xmlns:p14="http://schemas.microsoft.com/office/powerpoint/2010/main" val="107699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498600"/>
            <a:ext cx="7772400" cy="4495800"/>
          </a:xfrm>
        </p:spPr>
        <p:txBody>
          <a:bodyPr/>
          <a:lstStyle/>
          <a:p>
            <a:r>
              <a:rPr lang="en-US" sz="3600" dirty="0" smtClean="0"/>
              <a:t>Website:</a:t>
            </a:r>
          </a:p>
          <a:p>
            <a:pPr marL="0" indent="0">
              <a:buNone/>
            </a:pPr>
            <a:r>
              <a:rPr lang="en-US" sz="3600" dirty="0"/>
              <a:t>engage.aiaa.org/</a:t>
            </a:r>
            <a:r>
              <a:rPr lang="en-US" sz="3600" dirty="0" err="1"/>
              <a:t>greaterneworleans</a:t>
            </a:r>
            <a:r>
              <a:rPr lang="en-US" sz="3600" dirty="0" smtClean="0"/>
              <a:t>/</a:t>
            </a:r>
          </a:p>
          <a:p>
            <a:pPr marL="0" indent="0">
              <a:buNone/>
            </a:pPr>
            <a:endParaRPr lang="en-US" sz="3600" dirty="0"/>
          </a:p>
          <a:p>
            <a:r>
              <a:rPr lang="en-US" sz="3600" dirty="0"/>
              <a:t>Email:</a:t>
            </a:r>
          </a:p>
          <a:p>
            <a:pPr marL="0" indent="0">
              <a:buNone/>
            </a:pPr>
            <a:r>
              <a:rPr lang="en-US" sz="3600" dirty="0" smtClean="0"/>
              <a:t>glen.a.guzik@nasa.gov</a:t>
            </a:r>
            <a:endParaRPr lang="en-US" sz="3600"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30</a:t>
            </a:fld>
            <a:endParaRPr lang="en-US" dirty="0"/>
          </a:p>
        </p:txBody>
      </p:sp>
      <p:sp>
        <p:nvSpPr>
          <p:cNvPr id="5" name="Title 4"/>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40487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a:xfrm>
            <a:off x="76200" y="1143000"/>
            <a:ext cx="6629400" cy="4840464"/>
          </a:xfrm>
        </p:spPr>
        <p:txBody>
          <a:bodyPr/>
          <a:lstStyle/>
          <a:p>
            <a:r>
              <a:rPr lang="en-US" sz="2400" dirty="0" smtClean="0"/>
              <a:t>Congratulations to </a:t>
            </a:r>
            <a:r>
              <a:rPr lang="en-US" sz="2400" dirty="0" err="1" smtClean="0"/>
              <a:t>SpaceX</a:t>
            </a:r>
            <a:r>
              <a:rPr lang="en-US" sz="2400" dirty="0" smtClean="0"/>
              <a:t>!</a:t>
            </a:r>
          </a:p>
          <a:p>
            <a:endParaRPr lang="en-US" sz="24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4</a:t>
            </a:fld>
            <a:endParaRPr lang="en-US" dirty="0"/>
          </a:p>
        </p:txBody>
      </p:sp>
      <p:pic>
        <p:nvPicPr>
          <p:cNvPr id="1026" name="Picture 2" descr="Crew Dragon Demo-2 Pat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648706"/>
            <a:ext cx="3210944" cy="3829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to Provide Coverage of SpaceX Commercial Crew Test Flight | NA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2860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01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a:xfrm>
            <a:off x="76200" y="1143000"/>
            <a:ext cx="6629400" cy="4840464"/>
          </a:xfrm>
        </p:spPr>
        <p:txBody>
          <a:bodyPr/>
          <a:lstStyle/>
          <a:p>
            <a:r>
              <a:rPr lang="en-US" sz="2400" dirty="0"/>
              <a:t>The Presidential Management Fellows (PMF) </a:t>
            </a:r>
            <a:r>
              <a:rPr lang="en-US" sz="2400" dirty="0" smtClean="0"/>
              <a:t>2021 </a:t>
            </a:r>
            <a:r>
              <a:rPr lang="en-US" sz="2400" dirty="0"/>
              <a:t>application window </a:t>
            </a:r>
            <a:r>
              <a:rPr lang="en-US" sz="2400" dirty="0" smtClean="0"/>
              <a:t>will open from 9/30/20 to 10/14/20.</a:t>
            </a:r>
            <a:r>
              <a:rPr lang="en-US" sz="2400" dirty="0"/>
              <a:t> </a:t>
            </a:r>
            <a:r>
              <a:rPr lang="en-US" sz="2400" dirty="0" smtClean="0"/>
              <a:t>Program </a:t>
            </a:r>
            <a:r>
              <a:rPr lang="en-US" sz="2400" dirty="0"/>
              <a:t>and application information can be found at </a:t>
            </a:r>
            <a:r>
              <a:rPr lang="en-US" sz="2400" dirty="0">
                <a:hlinkClick r:id="rId2"/>
              </a:rPr>
              <a:t>https://</a:t>
            </a:r>
            <a:r>
              <a:rPr lang="en-US" sz="2400" dirty="0" smtClean="0">
                <a:hlinkClick r:id="rId2"/>
              </a:rPr>
              <a:t>www.pmf.gov</a:t>
            </a:r>
            <a:r>
              <a:rPr lang="en-US" dirty="0" smtClean="0"/>
              <a:t/>
            </a:r>
            <a:br>
              <a:rPr lang="en-US" dirty="0" smtClean="0"/>
            </a:br>
            <a:endParaRPr lang="en-US" dirty="0" smtClean="0"/>
          </a:p>
          <a:p>
            <a:r>
              <a:rPr lang="en-US" sz="2400" dirty="0" smtClean="0"/>
              <a:t>Support the FIRST Robotics Competition More than 200 student teams are registered in our region for the 2020-2021 season, volunteers are needed </a:t>
            </a:r>
            <a:r>
              <a:rPr lang="en-US" sz="2400" dirty="0" smtClean="0">
                <a:hlinkClick r:id="rId3"/>
              </a:rPr>
              <a:t>https</a:t>
            </a:r>
            <a:r>
              <a:rPr lang="en-US" sz="2400" dirty="0">
                <a:hlinkClick r:id="rId3"/>
              </a:rPr>
              <a:t>://www.firstinspires.org</a:t>
            </a:r>
            <a:r>
              <a:rPr lang="en-US" sz="2400" dirty="0" smtClean="0">
                <a:hlinkClick r:id="rId3"/>
              </a:rPr>
              <a:t>/</a:t>
            </a:r>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5</a:t>
            </a:fld>
            <a:endParaRPr lang="en-US" dirty="0"/>
          </a:p>
        </p:txBody>
      </p:sp>
      <p:pic>
        <p:nvPicPr>
          <p:cNvPr id="5" name="Picture 4"/>
          <p:cNvPicPr>
            <a:picLocks noChangeAspect="1"/>
          </p:cNvPicPr>
          <p:nvPr/>
        </p:nvPicPr>
        <p:blipFill>
          <a:blip r:embed="rId4"/>
          <a:stretch>
            <a:fillRect/>
          </a:stretch>
        </p:blipFill>
        <p:spPr>
          <a:xfrm>
            <a:off x="6553200" y="1219200"/>
            <a:ext cx="2362200" cy="2024743"/>
          </a:xfrm>
          <a:prstGeom prst="rect">
            <a:avLst/>
          </a:prstGeom>
        </p:spPr>
      </p:pic>
      <p:pic>
        <p:nvPicPr>
          <p:cNvPr id="7" name="Picture 6"/>
          <p:cNvPicPr>
            <a:picLocks noChangeAspect="1"/>
          </p:cNvPicPr>
          <p:nvPr/>
        </p:nvPicPr>
        <p:blipFill>
          <a:blip r:embed="rId5"/>
          <a:stretch>
            <a:fillRect/>
          </a:stretch>
        </p:blipFill>
        <p:spPr>
          <a:xfrm>
            <a:off x="7087658" y="3810000"/>
            <a:ext cx="1293283" cy="990600"/>
          </a:xfrm>
          <a:prstGeom prst="rect">
            <a:avLst/>
          </a:prstGeom>
        </p:spPr>
      </p:pic>
    </p:spTree>
    <p:extLst>
      <p:ext uri="{BB962C8B-B14F-4D97-AF65-F5344CB8AC3E}">
        <p14:creationId xmlns:p14="http://schemas.microsoft.com/office/powerpoint/2010/main" val="3046692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Events Overview</a:t>
            </a:r>
            <a:endParaRPr lang="en-US" dirty="0"/>
          </a:p>
        </p:txBody>
      </p:sp>
      <p:pic>
        <p:nvPicPr>
          <p:cNvPr id="5" name="Picture 4"/>
          <p:cNvPicPr>
            <a:picLocks noChangeAspect="1"/>
          </p:cNvPicPr>
          <p:nvPr/>
        </p:nvPicPr>
        <p:blipFill>
          <a:blip r:embed="rId2"/>
          <a:stretch>
            <a:fillRect/>
          </a:stretch>
        </p:blipFill>
        <p:spPr>
          <a:xfrm>
            <a:off x="6926" y="1600200"/>
            <a:ext cx="4293324" cy="3230895"/>
          </a:xfrm>
          <a:prstGeom prst="rect">
            <a:avLst/>
          </a:prstGeom>
        </p:spPr>
      </p:pic>
      <p:pic>
        <p:nvPicPr>
          <p:cNvPr id="6" name="Picture 5"/>
          <p:cNvPicPr>
            <a:picLocks noChangeAspect="1"/>
          </p:cNvPicPr>
          <p:nvPr/>
        </p:nvPicPr>
        <p:blipFill>
          <a:blip r:embed="rId3"/>
          <a:stretch>
            <a:fillRect/>
          </a:stretch>
        </p:blipFill>
        <p:spPr>
          <a:xfrm>
            <a:off x="4343400" y="1600200"/>
            <a:ext cx="4800600" cy="3230895"/>
          </a:xfrm>
          <a:prstGeom prst="rect">
            <a:avLst/>
          </a:prstGeom>
        </p:spPr>
      </p:pic>
      <p:sp>
        <p:nvSpPr>
          <p:cNvPr id="7" name="Rectangle 6"/>
          <p:cNvSpPr/>
          <p:nvPr/>
        </p:nvSpPr>
        <p:spPr>
          <a:xfrm>
            <a:off x="152400" y="4956099"/>
            <a:ext cx="3801041" cy="369332"/>
          </a:xfrm>
          <a:prstGeom prst="rect">
            <a:avLst/>
          </a:prstGeom>
        </p:spPr>
        <p:txBody>
          <a:bodyPr wrap="none">
            <a:spAutoFit/>
          </a:bodyPr>
          <a:lstStyle/>
          <a:p>
            <a:r>
              <a:rPr lang="en-US" altLang="en-US" dirty="0" smtClean="0"/>
              <a:t>Abita brewery tour with John Busch</a:t>
            </a:r>
            <a:endParaRPr lang="en-US" dirty="0"/>
          </a:p>
        </p:txBody>
      </p:sp>
      <p:sp>
        <p:nvSpPr>
          <p:cNvPr id="8" name="Rectangle 7"/>
          <p:cNvSpPr/>
          <p:nvPr/>
        </p:nvSpPr>
        <p:spPr>
          <a:xfrm>
            <a:off x="4876800" y="4956099"/>
            <a:ext cx="3570208" cy="369332"/>
          </a:xfrm>
          <a:prstGeom prst="rect">
            <a:avLst/>
          </a:prstGeom>
        </p:spPr>
        <p:txBody>
          <a:bodyPr wrap="none">
            <a:spAutoFit/>
          </a:bodyPr>
          <a:lstStyle/>
          <a:p>
            <a:r>
              <a:rPr lang="en-US" altLang="en-US" dirty="0" smtClean="0"/>
              <a:t>Jim Horkovich with LSU Chapter</a:t>
            </a:r>
            <a:endParaRPr lang="en-US" dirty="0"/>
          </a:p>
        </p:txBody>
      </p:sp>
    </p:spTree>
    <p:extLst>
      <p:ext uri="{BB962C8B-B14F-4D97-AF65-F5344CB8AC3E}">
        <p14:creationId xmlns:p14="http://schemas.microsoft.com/office/powerpoint/2010/main" val="393779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a:t>
            </a:r>
            <a:r>
              <a:rPr lang="en-US" dirty="0" smtClean="0"/>
              <a:t>Events Overview</a:t>
            </a:r>
            <a:endParaRPr lang="en-US" dirty="0"/>
          </a:p>
        </p:txBody>
      </p:sp>
      <p:pic>
        <p:nvPicPr>
          <p:cNvPr id="5" name="Picture 4"/>
          <p:cNvPicPr>
            <a:picLocks noChangeAspect="1"/>
          </p:cNvPicPr>
          <p:nvPr/>
        </p:nvPicPr>
        <p:blipFill>
          <a:blip r:embed="rId2"/>
          <a:stretch>
            <a:fillRect/>
          </a:stretch>
        </p:blipFill>
        <p:spPr>
          <a:xfrm>
            <a:off x="-19396" y="1371600"/>
            <a:ext cx="5266608" cy="3352800"/>
          </a:xfrm>
          <a:prstGeom prst="rect">
            <a:avLst/>
          </a:prstGeom>
        </p:spPr>
      </p:pic>
      <p:sp>
        <p:nvSpPr>
          <p:cNvPr id="6" name="Rectangle 5"/>
          <p:cNvSpPr/>
          <p:nvPr/>
        </p:nvSpPr>
        <p:spPr>
          <a:xfrm>
            <a:off x="242455" y="5113153"/>
            <a:ext cx="2433102" cy="369332"/>
          </a:xfrm>
          <a:prstGeom prst="rect">
            <a:avLst/>
          </a:prstGeom>
        </p:spPr>
        <p:txBody>
          <a:bodyPr wrap="none">
            <a:spAutoFit/>
          </a:bodyPr>
          <a:lstStyle/>
          <a:p>
            <a:r>
              <a:rPr lang="en-US" dirty="0" smtClean="0"/>
              <a:t>Wanda </a:t>
            </a:r>
            <a:r>
              <a:rPr lang="en-US" dirty="0" err="1" smtClean="0"/>
              <a:t>Sigur</a:t>
            </a:r>
            <a:r>
              <a:rPr lang="en-US" dirty="0" smtClean="0"/>
              <a:t> in Slidell</a:t>
            </a:r>
            <a:endParaRPr lang="en-US" dirty="0"/>
          </a:p>
        </p:txBody>
      </p:sp>
      <p:pic>
        <p:nvPicPr>
          <p:cNvPr id="7" name="Picture 6"/>
          <p:cNvPicPr>
            <a:picLocks noChangeAspect="1"/>
          </p:cNvPicPr>
          <p:nvPr/>
        </p:nvPicPr>
        <p:blipFill>
          <a:blip r:embed="rId3"/>
          <a:stretch>
            <a:fillRect/>
          </a:stretch>
        </p:blipFill>
        <p:spPr>
          <a:xfrm>
            <a:off x="5638800" y="1286095"/>
            <a:ext cx="2971800" cy="4013014"/>
          </a:xfrm>
          <a:prstGeom prst="rect">
            <a:avLst/>
          </a:prstGeom>
        </p:spPr>
      </p:pic>
      <p:sp>
        <p:nvSpPr>
          <p:cNvPr id="8" name="Rectangle 7"/>
          <p:cNvSpPr/>
          <p:nvPr/>
        </p:nvSpPr>
        <p:spPr>
          <a:xfrm>
            <a:off x="5463508" y="5481100"/>
            <a:ext cx="2745303" cy="369332"/>
          </a:xfrm>
          <a:prstGeom prst="rect">
            <a:avLst/>
          </a:prstGeom>
        </p:spPr>
        <p:txBody>
          <a:bodyPr wrap="none">
            <a:spAutoFit/>
          </a:bodyPr>
          <a:lstStyle/>
          <a:p>
            <a:r>
              <a:rPr lang="en-US" dirty="0" smtClean="0"/>
              <a:t>Congressional Visits Day</a:t>
            </a:r>
            <a:endParaRPr lang="en-US" dirty="0"/>
          </a:p>
        </p:txBody>
      </p:sp>
    </p:spTree>
    <p:extLst>
      <p:ext uri="{BB962C8B-B14F-4D97-AF65-F5344CB8AC3E}">
        <p14:creationId xmlns:p14="http://schemas.microsoft.com/office/powerpoint/2010/main" val="4254395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a:t>
            </a:r>
            <a:r>
              <a:rPr lang="en-US" dirty="0" smtClean="0"/>
              <a:t>Events Overview</a:t>
            </a:r>
            <a:endParaRPr lang="en-US" dirty="0"/>
          </a:p>
        </p:txBody>
      </p:sp>
      <p:sp>
        <p:nvSpPr>
          <p:cNvPr id="6" name="Rectangle 5"/>
          <p:cNvSpPr/>
          <p:nvPr/>
        </p:nvSpPr>
        <p:spPr>
          <a:xfrm>
            <a:off x="242455" y="5113153"/>
            <a:ext cx="4348434" cy="369332"/>
          </a:xfrm>
          <a:prstGeom prst="rect">
            <a:avLst/>
          </a:prstGeom>
        </p:spPr>
        <p:txBody>
          <a:bodyPr wrap="none">
            <a:spAutoFit/>
          </a:bodyPr>
          <a:lstStyle/>
          <a:p>
            <a:r>
              <a:rPr lang="en-US" dirty="0" smtClean="0"/>
              <a:t>Tour of Rolls Royce Outdoor Test Facility</a:t>
            </a:r>
            <a:endParaRPr lang="en-US" dirty="0"/>
          </a:p>
        </p:txBody>
      </p:sp>
      <p:sp>
        <p:nvSpPr>
          <p:cNvPr id="8" name="Rectangle 7"/>
          <p:cNvSpPr/>
          <p:nvPr/>
        </p:nvSpPr>
        <p:spPr>
          <a:xfrm>
            <a:off x="5867400" y="5113153"/>
            <a:ext cx="2608471" cy="369332"/>
          </a:xfrm>
          <a:prstGeom prst="rect">
            <a:avLst/>
          </a:prstGeom>
        </p:spPr>
        <p:txBody>
          <a:bodyPr wrap="none">
            <a:spAutoFit/>
          </a:bodyPr>
          <a:lstStyle/>
          <a:p>
            <a:r>
              <a:rPr lang="en-US" dirty="0" smtClean="0"/>
              <a:t>Tour of LIGO Livingston</a:t>
            </a:r>
            <a:endParaRPr lang="en-US" dirty="0"/>
          </a:p>
        </p:txBody>
      </p:sp>
      <p:pic>
        <p:nvPicPr>
          <p:cNvPr id="3" name="Picture 2"/>
          <p:cNvPicPr>
            <a:picLocks noChangeAspect="1"/>
          </p:cNvPicPr>
          <p:nvPr/>
        </p:nvPicPr>
        <p:blipFill>
          <a:blip r:embed="rId2"/>
          <a:stretch>
            <a:fillRect/>
          </a:stretch>
        </p:blipFill>
        <p:spPr>
          <a:xfrm>
            <a:off x="5029200" y="2222761"/>
            <a:ext cx="4057726" cy="2870264"/>
          </a:xfrm>
          <a:prstGeom prst="rect">
            <a:avLst/>
          </a:prstGeom>
        </p:spPr>
      </p:pic>
      <p:pic>
        <p:nvPicPr>
          <p:cNvPr id="4" name="Picture 3"/>
          <p:cNvPicPr>
            <a:picLocks noChangeAspect="1"/>
          </p:cNvPicPr>
          <p:nvPr/>
        </p:nvPicPr>
        <p:blipFill>
          <a:blip r:embed="rId3"/>
          <a:stretch>
            <a:fillRect/>
          </a:stretch>
        </p:blipFill>
        <p:spPr>
          <a:xfrm>
            <a:off x="-22892" y="1786350"/>
            <a:ext cx="4899692" cy="3326803"/>
          </a:xfrm>
          <a:prstGeom prst="rect">
            <a:avLst/>
          </a:prstGeom>
        </p:spPr>
      </p:pic>
    </p:spTree>
    <p:extLst>
      <p:ext uri="{BB962C8B-B14F-4D97-AF65-F5344CB8AC3E}">
        <p14:creationId xmlns:p14="http://schemas.microsoft.com/office/powerpoint/2010/main" val="1925061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Opportunities</a:t>
            </a:r>
            <a:endParaRPr lang="en-US" dirty="0"/>
          </a:p>
        </p:txBody>
      </p:sp>
      <p:sp>
        <p:nvSpPr>
          <p:cNvPr id="3" name="Content Placeholder 2"/>
          <p:cNvSpPr>
            <a:spLocks noGrp="1"/>
          </p:cNvSpPr>
          <p:nvPr>
            <p:ph idx="1"/>
          </p:nvPr>
        </p:nvSpPr>
        <p:spPr>
          <a:xfrm>
            <a:off x="228600" y="1498600"/>
            <a:ext cx="8689086" cy="4484864"/>
          </a:xfrm>
        </p:spPr>
        <p:txBody>
          <a:bodyPr>
            <a:normAutofit/>
          </a:bodyPr>
          <a:lstStyle/>
          <a:p>
            <a:r>
              <a:rPr lang="en-US" sz="2400" dirty="0"/>
              <a:t>STEM Outreach (K-12 and College)</a:t>
            </a:r>
          </a:p>
          <a:p>
            <a:r>
              <a:rPr lang="en-US" sz="2400" dirty="0"/>
              <a:t>Social Chair</a:t>
            </a:r>
          </a:p>
          <a:p>
            <a:r>
              <a:rPr lang="en-US" sz="2400" dirty="0"/>
              <a:t>Event Coordinator / Logistics</a:t>
            </a:r>
          </a:p>
          <a:p>
            <a:r>
              <a:rPr lang="en-US" sz="2400" dirty="0"/>
              <a:t>Young Professionals</a:t>
            </a:r>
          </a:p>
          <a:p>
            <a:r>
              <a:rPr lang="en-US" sz="2400" dirty="0"/>
              <a:t>Graphic Design / </a:t>
            </a:r>
            <a:r>
              <a:rPr lang="en-US" sz="2400" dirty="0" smtClean="0"/>
              <a:t>Webmaster</a:t>
            </a:r>
          </a:p>
          <a:p>
            <a:r>
              <a:rPr lang="en-US" sz="2400" dirty="0" smtClean="0"/>
              <a:t>Newsletter Editor</a:t>
            </a:r>
            <a:endParaRPr lang="en-US" sz="2400" dirty="0"/>
          </a:p>
          <a:p>
            <a:r>
              <a:rPr lang="en-US" sz="2400" dirty="0"/>
              <a:t>Fundraising</a:t>
            </a:r>
          </a:p>
          <a:p>
            <a:r>
              <a:rPr lang="en-US" sz="2400" dirty="0"/>
              <a:t>Nominating Committee</a:t>
            </a:r>
          </a:p>
          <a:p>
            <a:r>
              <a:rPr lang="en-US" sz="2400" dirty="0"/>
              <a:t>Science Fair Working Group</a:t>
            </a:r>
          </a:p>
        </p:txBody>
      </p:sp>
      <p:sp>
        <p:nvSpPr>
          <p:cNvPr id="4" name="Slide Number Placeholder 3"/>
          <p:cNvSpPr>
            <a:spLocks noGrp="1"/>
          </p:cNvSpPr>
          <p:nvPr>
            <p:ph type="sldNum" sz="quarter" idx="12"/>
          </p:nvPr>
        </p:nvSpPr>
        <p:spPr/>
        <p:txBody>
          <a:bodyPr/>
          <a:lstStyle/>
          <a:p>
            <a:pPr>
              <a:defRPr/>
            </a:pPr>
            <a:fld id="{B586D440-F702-449A-AAC2-9ACFF17038B8}" type="slidenum">
              <a:rPr lang="en-US" smtClean="0"/>
              <a:pPr>
                <a:defRPr/>
              </a:pPr>
              <a:t>9</a:t>
            </a:fld>
            <a:endParaRPr lang="en-US" dirty="0"/>
          </a:p>
        </p:txBody>
      </p:sp>
      <p:pic>
        <p:nvPicPr>
          <p:cNvPr id="5" name="Picture 4"/>
          <p:cNvPicPr/>
          <p:nvPr/>
        </p:nvPicPr>
        <p:blipFill>
          <a:blip r:embed="rId2"/>
          <a:stretch>
            <a:fillRect/>
          </a:stretch>
        </p:blipFill>
        <p:spPr>
          <a:xfrm>
            <a:off x="5858774" y="1600200"/>
            <a:ext cx="3048000" cy="3881701"/>
          </a:xfrm>
          <a:prstGeom prst="rect">
            <a:avLst/>
          </a:prstGeom>
        </p:spPr>
      </p:pic>
    </p:spTree>
    <p:extLst>
      <p:ext uri="{BB962C8B-B14F-4D97-AF65-F5344CB8AC3E}">
        <p14:creationId xmlns:p14="http://schemas.microsoft.com/office/powerpoint/2010/main" val="187392411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B14FA739404C4C88339245665DF4E3" ma:contentTypeVersion="8" ma:contentTypeDescription="Create a new document." ma:contentTypeScope="" ma:versionID="1f49bbe1b17862f76fa761fef4239db2">
  <xsd:schema xmlns:xsd="http://www.w3.org/2001/XMLSchema" xmlns:xs="http://www.w3.org/2001/XMLSchema" xmlns:p="http://schemas.microsoft.com/office/2006/metadata/properties" xmlns:ns2="db962d0c-5ba1-488e-9617-42eb96731c2f" xmlns:ns3="8840c030-5dde-41b3-9ddd-06e8e0ef51bc" targetNamespace="http://schemas.microsoft.com/office/2006/metadata/properties" ma:root="true" ma:fieldsID="2c71bbd77ee90f19f50bfb5e96d1d970" ns2:_="" ns3:_="">
    <xsd:import namespace="db962d0c-5ba1-488e-9617-42eb96731c2f"/>
    <xsd:import namespace="8840c030-5dde-41b3-9ddd-06e8e0ef51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62d0c-5ba1-488e-9617-42eb96731c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40c030-5dde-41b3-9ddd-06e8e0ef51b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14BE1A-A2C4-4862-8AD0-8BDC37D6A979}">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8840c030-5dde-41b3-9ddd-06e8e0ef51bc"/>
    <ds:schemaRef ds:uri="db962d0c-5ba1-488e-9617-42eb96731c2f"/>
    <ds:schemaRef ds:uri="http://www.w3.org/XML/1998/namespace"/>
    <ds:schemaRef ds:uri="http://purl.org/dc/dcmitype/"/>
  </ds:schemaRefs>
</ds:datastoreItem>
</file>

<file path=customXml/itemProps2.xml><?xml version="1.0" encoding="utf-8"?>
<ds:datastoreItem xmlns:ds="http://schemas.openxmlformats.org/officeDocument/2006/customXml" ds:itemID="{53F3348E-F4F4-4BE8-8083-AA7D450E2FAD}">
  <ds:schemaRefs>
    <ds:schemaRef ds:uri="http://schemas.microsoft.com/sharepoint/v3/contenttype/forms"/>
  </ds:schemaRefs>
</ds:datastoreItem>
</file>

<file path=customXml/itemProps3.xml><?xml version="1.0" encoding="utf-8"?>
<ds:datastoreItem xmlns:ds="http://schemas.openxmlformats.org/officeDocument/2006/customXml" ds:itemID="{4AEFC675-6520-45B5-8915-45E98B8E18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962d0c-5ba1-488e-9617-42eb96731c2f"/>
    <ds:schemaRef ds:uri="8840c030-5dde-41b3-9ddd-06e8e0ef51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31623</TotalTime>
  <Words>1164</Words>
  <Application>Microsoft Office PowerPoint</Application>
  <PresentationFormat>On-screen Show (4:3)</PresentationFormat>
  <Paragraphs>218</Paragraphs>
  <Slides>30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Arial Narrow</vt:lpstr>
      <vt:lpstr>Helvetica</vt:lpstr>
      <vt:lpstr>Times</vt:lpstr>
      <vt:lpstr>Wingdings</vt:lpstr>
      <vt:lpstr>Blank Presentation</vt:lpstr>
      <vt:lpstr>Online Planning Meeting Funding Year 2020-2021</vt:lpstr>
      <vt:lpstr>AIAA GNO Section Online Meeting</vt:lpstr>
      <vt:lpstr>What is AIAA?</vt:lpstr>
      <vt:lpstr>Announcements</vt:lpstr>
      <vt:lpstr>Announcements</vt:lpstr>
      <vt:lpstr>Section Events Overview</vt:lpstr>
      <vt:lpstr>Section Events Overview</vt:lpstr>
      <vt:lpstr>Section Events Overview</vt:lpstr>
      <vt:lpstr>Volunteer Opportunities</vt:lpstr>
      <vt:lpstr>Request for Newsletter Content</vt:lpstr>
      <vt:lpstr>GNO Membership Trends </vt:lpstr>
      <vt:lpstr>GNO Membership Distribution </vt:lpstr>
      <vt:lpstr>Membership Benefits</vt:lpstr>
      <vt:lpstr>Membership Benefits</vt:lpstr>
      <vt:lpstr>PowerPoint Presentation</vt:lpstr>
      <vt:lpstr>Section Awards</vt:lpstr>
      <vt:lpstr>Fundraising Discussion</vt:lpstr>
      <vt:lpstr>Space Trivia</vt:lpstr>
      <vt:lpstr>Space Trivia</vt:lpstr>
      <vt:lpstr>PowerPoint Presentation</vt:lpstr>
      <vt:lpstr>Backup Charts</vt:lpstr>
      <vt:lpstr>Communications Award</vt:lpstr>
      <vt:lpstr>Outstanding Activity Award</vt:lpstr>
      <vt:lpstr>Membership / Honors &amp; Awards Award </vt:lpstr>
      <vt:lpstr>Young Professional Activity Award</vt:lpstr>
      <vt:lpstr>Technical Activities  (part of Outstanding Section)</vt:lpstr>
      <vt:lpstr>Public Policy Award</vt:lpstr>
      <vt:lpstr>Section / Students Partnership</vt:lpstr>
      <vt:lpstr>STEM K-12 Harry Staubs Award</vt:lpstr>
      <vt:lpstr>Contact Information</vt:lpstr>
    </vt:vector>
  </TitlesOfParts>
  <Company>Bill Seymore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Seymore</dc:creator>
  <cp:lastModifiedBy>Guzik, Glen A. (SSC-EA32)</cp:lastModifiedBy>
  <cp:revision>1444</cp:revision>
  <cp:lastPrinted>2018-09-25T14:02:34Z</cp:lastPrinted>
  <dcterms:modified xsi:type="dcterms:W3CDTF">2020-06-03T22:26:49Z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0x010100E8B14FA739404C4C88339245665DF4E3</vt:lpwstr>
  </property>
</Properties>
</file>