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63" r:id="rId3"/>
    <p:sldId id="411" r:id="rId4"/>
    <p:sldId id="368" r:id="rId5"/>
    <p:sldId id="464" r:id="rId6"/>
    <p:sldId id="466" r:id="rId7"/>
    <p:sldId id="465" r:id="rId8"/>
    <p:sldId id="456" r:id="rId9"/>
    <p:sldId id="469" r:id="rId10"/>
    <p:sldId id="455" r:id="rId11"/>
    <p:sldId id="369" r:id="rId12"/>
    <p:sldId id="459" r:id="rId13"/>
    <p:sldId id="462" r:id="rId14"/>
    <p:sldId id="467" r:id="rId15"/>
    <p:sldId id="468" r:id="rId16"/>
    <p:sldId id="470" r:id="rId17"/>
    <p:sldId id="446" r:id="rId18"/>
    <p:sldId id="447" r:id="rId19"/>
    <p:sldId id="448" r:id="rId20"/>
    <p:sldId id="451" r:id="rId21"/>
    <p:sldId id="452" r:id="rId22"/>
    <p:sldId id="400" r:id="rId23"/>
    <p:sldId id="410" r:id="rId24"/>
    <p:sldId id="394" r:id="rId25"/>
    <p:sldId id="453" r:id="rId26"/>
    <p:sldId id="395" r:id="rId27"/>
    <p:sldId id="391" r:id="rId28"/>
    <p:sldId id="457" r:id="rId29"/>
    <p:sldId id="458" r:id="rId30"/>
    <p:sldId id="389" r:id="rId31"/>
    <p:sldId id="472" r:id="rId32"/>
    <p:sldId id="366" r:id="rId33"/>
    <p:sldId id="460" r:id="rId34"/>
    <p:sldId id="461" r:id="rId35"/>
    <p:sldId id="471" r:id="rId36"/>
    <p:sldId id="276" r:id="rId37"/>
    <p:sldId id="43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EB"/>
    <a:srgbClr val="EFE4B4"/>
    <a:srgbClr val="F1F2F6"/>
    <a:srgbClr val="000000"/>
    <a:srgbClr val="FFFC00"/>
    <a:srgbClr val="ECEA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52"/>
    <p:restoredTop sz="89560" autoAdjust="0"/>
  </p:normalViewPr>
  <p:slideViewPr>
    <p:cSldViewPr snapToGrid="0" snapToObjects="1">
      <p:cViewPr varScale="1">
        <p:scale>
          <a:sx n="141" d="100"/>
          <a:sy n="141" d="100"/>
        </p:scale>
        <p:origin x="19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8" Type="http://schemas.openxmlformats.org/officeDocument/2006/relationships/slide" Target="slides/slide7.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DE38D-AD62-714F-A41B-667F0658D30B}" type="datetimeFigureOut">
              <a:rPr lang="en-US" smtClean="0"/>
              <a:pPr/>
              <a:t>6/5/18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DF1E1-DAAA-CC43-A508-FA8121AB3E59}" type="slidenum">
              <a:rPr lang="en-US" smtClean="0"/>
              <a:pPr/>
              <a:t>‹#›</a:t>
            </a:fld>
            <a:endParaRPr lang="en-US"/>
          </a:p>
        </p:txBody>
      </p:sp>
    </p:spTree>
    <p:extLst>
      <p:ext uri="{BB962C8B-B14F-4D97-AF65-F5344CB8AC3E}">
        <p14:creationId xmlns:p14="http://schemas.microsoft.com/office/powerpoint/2010/main" val="21392289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ailview.bulletinmedia.com/mailview.aspx?m=2018060501aiaa&amp;r=6386843-4271&amp;l=023-60e&amp;t=c"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mailview.bulletinmedia.com/mailview.aspx?m=2018060501aiaa&amp;r=6386843-4271&amp;l=024-c89&amp;t=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a:solidFill>
                  <a:schemeClr val="tx1"/>
                </a:solidFill>
                <a:effectLst/>
                <a:latin typeface="+mn-lt"/>
                <a:ea typeface="+mn-ea"/>
                <a:cs typeface="+mn-cs"/>
              </a:rPr>
              <a:t>“Boulder-Size” Asteroid Disintegrates Over Botswana.</a:t>
            </a:r>
          </a:p>
          <a:p>
            <a:r>
              <a:rPr lang="en-US" sz="1200" b="0" i="0" u="none" strike="noStrike" kern="1200" dirty="0">
                <a:solidFill>
                  <a:schemeClr val="tx1"/>
                </a:solidFill>
                <a:effectLst/>
                <a:latin typeface="+mn-lt"/>
                <a:ea typeface="+mn-ea"/>
                <a:cs typeface="+mn-cs"/>
              </a:rPr>
              <a:t>The </a:t>
            </a:r>
            <a:r>
              <a:rPr lang="en-US" sz="1200" b="0" i="0" u="sng" strike="noStrike" kern="1200" dirty="0">
                <a:solidFill>
                  <a:schemeClr val="tx1"/>
                </a:solidFill>
                <a:effectLst/>
                <a:latin typeface="+mn-lt"/>
                <a:ea typeface="+mn-ea"/>
                <a:cs typeface="+mn-cs"/>
                <a:hlinkClick r:id="rId3"/>
              </a:rPr>
              <a:t>AP</a:t>
            </a:r>
            <a:r>
              <a:rPr lang="en-US" sz="1200" b="0" i="0" u="none" strike="noStrike" kern="1200" dirty="0">
                <a:solidFill>
                  <a:schemeClr val="tx1"/>
                </a:solidFill>
                <a:effectLst/>
                <a:latin typeface="+mn-lt"/>
                <a:ea typeface="+mn-ea"/>
                <a:cs typeface="+mn-cs"/>
              </a:rPr>
              <a:t> (6/4) reports that a boulder-size asteroid “disintegrated harmlessly over Africa, just hours after its weekend discovery.” The 2018 LA asteroid was discovered “near the moon’s orbit early Saturday morning,” only the “third time scientists have spotted an incoming asteroid on a direct collision course with Earth.” Asteroid trackers quickly determined that the asteroid was “too small to pose any danger.” NASA officials used the object’s approach as a training exercise, as the agency’s “ability to zoom in on likely impact areas bodes well for the future, if and when a bigger object heads our way.” In a statement, NASA Planetary Defense Officer Lindley Johnson explained that the “real-world event allows us to exercise our capabilities and gives some confidence our impact prediction models are adequate to respond to the potential impact of a larger object.”</a:t>
            </a:r>
          </a:p>
          <a:p>
            <a:r>
              <a:rPr lang="en-US" sz="1200" b="0" i="0" u="none" strike="noStrike" kern="1200" dirty="0">
                <a:solidFill>
                  <a:schemeClr val="tx1"/>
                </a:solidFill>
                <a:effectLst/>
                <a:latin typeface="+mn-lt"/>
                <a:ea typeface="+mn-ea"/>
                <a:cs typeface="+mn-cs"/>
              </a:rPr>
              <a:t>        The </a:t>
            </a:r>
            <a:r>
              <a:rPr lang="en-US" sz="1200" b="0" i="0" u="sng" strike="noStrike" kern="1200" dirty="0">
                <a:solidFill>
                  <a:schemeClr val="tx1"/>
                </a:solidFill>
                <a:effectLst/>
                <a:latin typeface="+mn-lt"/>
                <a:ea typeface="+mn-ea"/>
                <a:cs typeface="+mn-cs"/>
                <a:hlinkClick r:id="rId4"/>
              </a:rPr>
              <a:t>Washington (DC) Post</a:t>
            </a:r>
            <a:r>
              <a:rPr lang="en-US" sz="1200" b="0" i="0" u="none" strike="noStrike" kern="1200" dirty="0">
                <a:solidFill>
                  <a:schemeClr val="tx1"/>
                </a:solidFill>
                <a:effectLst/>
                <a:latin typeface="+mn-lt"/>
                <a:ea typeface="+mn-ea"/>
                <a:cs typeface="+mn-cs"/>
              </a:rPr>
              <a:t> (6/4) hosts video of the asteroid taken as it entered the atmosphere.</a:t>
            </a:r>
          </a:p>
        </p:txBody>
      </p:sp>
      <p:sp>
        <p:nvSpPr>
          <p:cNvPr id="4" name="Slide Number Placeholder 3"/>
          <p:cNvSpPr>
            <a:spLocks noGrp="1"/>
          </p:cNvSpPr>
          <p:nvPr>
            <p:ph type="sldNum" sz="quarter" idx="10"/>
          </p:nvPr>
        </p:nvSpPr>
        <p:spPr/>
        <p:txBody>
          <a:bodyPr/>
          <a:lstStyle/>
          <a:p>
            <a:fld id="{B03DF1E1-DAAA-CC43-A508-FA8121AB3E59}" type="slidenum">
              <a:rPr lang="en-US" smtClean="0"/>
              <a:pPr/>
              <a:t>1</a:t>
            </a:fld>
            <a:endParaRPr lang="en-US"/>
          </a:p>
        </p:txBody>
      </p:sp>
    </p:spTree>
    <p:extLst>
      <p:ext uri="{BB962C8B-B14F-4D97-AF65-F5344CB8AC3E}">
        <p14:creationId xmlns:p14="http://schemas.microsoft.com/office/powerpoint/2010/main" val="85046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 effective sustainment organization will always find ways to affordably detect threats to the system in time to correct them before the mission is impacted.”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Discuss the “Observe – Identify – Fix” part and more if time permits. Lead into next chart: predicting the future. “in time to correct them”</a:t>
            </a:r>
          </a:p>
          <a:p>
            <a:endParaRPr lang="en-US" dirty="0"/>
          </a:p>
        </p:txBody>
      </p:sp>
      <p:sp>
        <p:nvSpPr>
          <p:cNvPr id="4" name="Slide Number Placeholder 3"/>
          <p:cNvSpPr>
            <a:spLocks noGrp="1"/>
          </p:cNvSpPr>
          <p:nvPr>
            <p:ph type="sldNum" sz="quarter" idx="10"/>
          </p:nvPr>
        </p:nvSpPr>
        <p:spPr/>
        <p:txBody>
          <a:bodyPr/>
          <a:lstStyle/>
          <a:p>
            <a:fld id="{ED163275-71BD-F64D-91CB-4BB4094C5625}" type="slidenum">
              <a:rPr lang="en-US" smtClean="0"/>
              <a:t>11</a:t>
            </a:fld>
            <a:endParaRPr lang="en-US"/>
          </a:p>
        </p:txBody>
      </p:sp>
    </p:spTree>
    <p:extLst>
      <p:ext uri="{BB962C8B-B14F-4D97-AF65-F5344CB8AC3E}">
        <p14:creationId xmlns:p14="http://schemas.microsoft.com/office/powerpoint/2010/main" val="328098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“It's tough to make predictions, especially about the future.” – Yogi Berra</a:t>
            </a: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12</a:t>
            </a:fld>
            <a:endParaRPr lang="en-US"/>
          </a:p>
        </p:txBody>
      </p:sp>
    </p:spTree>
    <p:extLst>
      <p:ext uri="{BB962C8B-B14F-4D97-AF65-F5344CB8AC3E}">
        <p14:creationId xmlns:p14="http://schemas.microsoft.com/office/powerpoint/2010/main" val="176944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“It's tough to make predictions, especially about the future.” – Yogi Berra</a:t>
            </a: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13</a:t>
            </a:fld>
            <a:endParaRPr lang="en-US"/>
          </a:p>
        </p:txBody>
      </p:sp>
    </p:spTree>
    <p:extLst>
      <p:ext uri="{BB962C8B-B14F-4D97-AF65-F5344CB8AC3E}">
        <p14:creationId xmlns:p14="http://schemas.microsoft.com/office/powerpoint/2010/main" val="30854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classic 3 point overview chart</a:t>
            </a:r>
          </a:p>
        </p:txBody>
      </p:sp>
      <p:sp>
        <p:nvSpPr>
          <p:cNvPr id="4" name="Slide Number Placeholder 3"/>
          <p:cNvSpPr>
            <a:spLocks noGrp="1"/>
          </p:cNvSpPr>
          <p:nvPr>
            <p:ph type="sldNum" sz="quarter" idx="10"/>
          </p:nvPr>
        </p:nvSpPr>
        <p:spPr/>
        <p:txBody>
          <a:bodyPr/>
          <a:lstStyle/>
          <a:p>
            <a:fld id="{B03DF1E1-DAAA-CC43-A508-FA8121AB3E59}" type="slidenum">
              <a:rPr lang="en-US" smtClean="0"/>
              <a:pPr/>
              <a:t>14</a:t>
            </a:fld>
            <a:endParaRPr lang="en-US"/>
          </a:p>
        </p:txBody>
      </p:sp>
    </p:spTree>
    <p:extLst>
      <p:ext uri="{BB962C8B-B14F-4D97-AF65-F5344CB8AC3E}">
        <p14:creationId xmlns:p14="http://schemas.microsoft.com/office/powerpoint/2010/main" val="18059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discussed a lot about sustainment. Now we need to explain bullet two. A short history lesson is needed here. </a:t>
            </a:r>
          </a:p>
        </p:txBody>
      </p:sp>
      <p:sp>
        <p:nvSpPr>
          <p:cNvPr id="4" name="Slide Number Placeholder 3"/>
          <p:cNvSpPr>
            <a:spLocks noGrp="1"/>
          </p:cNvSpPr>
          <p:nvPr>
            <p:ph type="sldNum" sz="quarter" idx="10"/>
          </p:nvPr>
        </p:nvSpPr>
        <p:spPr/>
        <p:txBody>
          <a:bodyPr/>
          <a:lstStyle/>
          <a:p>
            <a:fld id="{B03DF1E1-DAAA-CC43-A508-FA8121AB3E59}" type="slidenum">
              <a:rPr lang="en-US" smtClean="0"/>
              <a:pPr/>
              <a:t>16</a:t>
            </a:fld>
            <a:endParaRPr lang="en-US"/>
          </a:p>
        </p:txBody>
      </p:sp>
    </p:spTree>
    <p:extLst>
      <p:ext uri="{BB962C8B-B14F-4D97-AF65-F5344CB8AC3E}">
        <p14:creationId xmlns:p14="http://schemas.microsoft.com/office/powerpoint/2010/main" val="3307605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err="1"/>
              <a:t>Thaddius</a:t>
            </a:r>
            <a:r>
              <a:rPr lang="en-US" dirty="0"/>
              <a:t> Lowe</a:t>
            </a: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17</a:t>
            </a:fld>
            <a:endParaRPr lang="en-US"/>
          </a:p>
        </p:txBody>
      </p:sp>
    </p:spTree>
    <p:extLst>
      <p:ext uri="{BB962C8B-B14F-4D97-AF65-F5344CB8AC3E}">
        <p14:creationId xmlns:p14="http://schemas.microsoft.com/office/powerpoint/2010/main" val="43966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GUERNICA – Picasso   goo -  air   -- </a:t>
            </a:r>
            <a:r>
              <a:rPr lang="en-US" dirty="0" err="1"/>
              <a:t>nika</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Signal Corps Aviation Section looked back on Civil War, WWI, Spanish Civil War  “On War” Von </a:t>
            </a:r>
            <a:r>
              <a:rPr lang="en-US" sz="1200" dirty="0" err="1"/>
              <a:t>Clausswiss</a:t>
            </a:r>
            <a:endParaRPr lang="en-US" dirty="0"/>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18</a:t>
            </a:fld>
            <a:endParaRPr lang="en-US"/>
          </a:p>
        </p:txBody>
      </p:sp>
    </p:spTree>
    <p:extLst>
      <p:ext uri="{BB962C8B-B14F-4D97-AF65-F5344CB8AC3E}">
        <p14:creationId xmlns:p14="http://schemas.microsoft.com/office/powerpoint/2010/main" val="428495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a:t>
            </a:r>
          </a:p>
        </p:txBody>
      </p:sp>
      <p:sp>
        <p:nvSpPr>
          <p:cNvPr id="4" name="Slide Number Placeholder 3"/>
          <p:cNvSpPr>
            <a:spLocks noGrp="1"/>
          </p:cNvSpPr>
          <p:nvPr>
            <p:ph type="sldNum" sz="quarter" idx="10"/>
          </p:nvPr>
        </p:nvSpPr>
        <p:spPr/>
        <p:txBody>
          <a:bodyPr/>
          <a:lstStyle/>
          <a:p>
            <a:fld id="{B03DF1E1-DAAA-CC43-A508-FA8121AB3E59}" type="slidenum">
              <a:rPr lang="en-US" smtClean="0"/>
              <a:pPr/>
              <a:t>20</a:t>
            </a:fld>
            <a:endParaRPr lang="en-US"/>
          </a:p>
        </p:txBody>
      </p:sp>
    </p:spTree>
    <p:extLst>
      <p:ext uri="{BB962C8B-B14F-4D97-AF65-F5344CB8AC3E}">
        <p14:creationId xmlns:p14="http://schemas.microsoft.com/office/powerpoint/2010/main" val="807271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a:t>
            </a:r>
          </a:p>
        </p:txBody>
      </p:sp>
      <p:sp>
        <p:nvSpPr>
          <p:cNvPr id="4" name="Slide Number Placeholder 3"/>
          <p:cNvSpPr>
            <a:spLocks noGrp="1"/>
          </p:cNvSpPr>
          <p:nvPr>
            <p:ph type="sldNum" sz="quarter" idx="10"/>
          </p:nvPr>
        </p:nvSpPr>
        <p:spPr/>
        <p:txBody>
          <a:bodyPr/>
          <a:lstStyle/>
          <a:p>
            <a:fld id="{B03DF1E1-DAAA-CC43-A508-FA8121AB3E59}" type="slidenum">
              <a:rPr lang="en-US" smtClean="0"/>
              <a:pPr/>
              <a:t>21</a:t>
            </a:fld>
            <a:endParaRPr lang="en-US"/>
          </a:p>
        </p:txBody>
      </p:sp>
    </p:spTree>
    <p:extLst>
      <p:ext uri="{BB962C8B-B14F-4D97-AF65-F5344CB8AC3E}">
        <p14:creationId xmlns:p14="http://schemas.microsoft.com/office/powerpoint/2010/main" val="354049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as much of the missile as time allows, emphasize complexity</a:t>
            </a:r>
          </a:p>
        </p:txBody>
      </p:sp>
      <p:sp>
        <p:nvSpPr>
          <p:cNvPr id="4" name="Slide Number Placeholder 3"/>
          <p:cNvSpPr>
            <a:spLocks noGrp="1"/>
          </p:cNvSpPr>
          <p:nvPr>
            <p:ph type="sldNum" sz="quarter" idx="10"/>
          </p:nvPr>
        </p:nvSpPr>
        <p:spPr/>
        <p:txBody>
          <a:bodyPr/>
          <a:lstStyle/>
          <a:p>
            <a:fld id="{B03DF1E1-DAAA-CC43-A508-FA8121AB3E59}" type="slidenum">
              <a:rPr lang="en-US" smtClean="0"/>
              <a:pPr/>
              <a:t>22</a:t>
            </a:fld>
            <a:endParaRPr lang="en-US"/>
          </a:p>
        </p:txBody>
      </p:sp>
    </p:spTree>
    <p:extLst>
      <p:ext uri="{BB962C8B-B14F-4D97-AF65-F5344CB8AC3E}">
        <p14:creationId xmlns:p14="http://schemas.microsoft.com/office/powerpoint/2010/main" val="277531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That is my key contribution, I think. To imagine a future where the Planetary Defense System must continuously justify its existence to decision-makers who hold the purse strings. Does the system provide the required insurance against attack? To what level of probability? To what level of confidence?</a:t>
            </a:r>
          </a:p>
          <a:p>
            <a:endParaRPr lang="en-US" dirty="0"/>
          </a:p>
          <a:p>
            <a:endParaRPr lang="en-US" dirty="0"/>
          </a:p>
        </p:txBody>
      </p:sp>
      <p:sp>
        <p:nvSpPr>
          <p:cNvPr id="4" name="Slide Number Placeholder 3"/>
          <p:cNvSpPr>
            <a:spLocks noGrp="1"/>
          </p:cNvSpPr>
          <p:nvPr>
            <p:ph type="sldNum" sz="quarter" idx="10"/>
          </p:nvPr>
        </p:nvSpPr>
        <p:spPr/>
        <p:txBody>
          <a:bodyPr/>
          <a:lstStyle/>
          <a:p>
            <a:fld id="{45DC6E5A-8E26-4F46-894A-903717E3E8D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5874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for flight test   also for ground systems </a:t>
            </a:r>
          </a:p>
        </p:txBody>
      </p:sp>
      <p:sp>
        <p:nvSpPr>
          <p:cNvPr id="4" name="Slide Number Placeholder 3"/>
          <p:cNvSpPr>
            <a:spLocks noGrp="1"/>
          </p:cNvSpPr>
          <p:nvPr>
            <p:ph type="sldNum" sz="quarter" idx="10"/>
          </p:nvPr>
        </p:nvSpPr>
        <p:spPr/>
        <p:txBody>
          <a:bodyPr/>
          <a:lstStyle/>
          <a:p>
            <a:fld id="{B03DF1E1-DAAA-CC43-A508-FA8121AB3E59}" type="slidenum">
              <a:rPr lang="en-US" smtClean="0"/>
              <a:pPr/>
              <a:t>23</a:t>
            </a:fld>
            <a:endParaRPr lang="en-US"/>
          </a:p>
        </p:txBody>
      </p:sp>
    </p:spTree>
    <p:extLst>
      <p:ext uri="{BB962C8B-B14F-4D97-AF65-F5344CB8AC3E}">
        <p14:creationId xmlns:p14="http://schemas.microsoft.com/office/powerpoint/2010/main" val="3819241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 Gen Walter Short and the </a:t>
            </a:r>
            <a:r>
              <a:rPr lang="en-US"/>
              <a:t>Roberts Commission</a:t>
            </a:r>
          </a:p>
          <a:p>
            <a:endParaRPr lang="en-US"/>
          </a:p>
        </p:txBody>
      </p:sp>
      <p:sp>
        <p:nvSpPr>
          <p:cNvPr id="4" name="Slide Number Placeholder 3"/>
          <p:cNvSpPr>
            <a:spLocks noGrp="1"/>
          </p:cNvSpPr>
          <p:nvPr>
            <p:ph type="sldNum" sz="quarter" idx="10"/>
          </p:nvPr>
        </p:nvSpPr>
        <p:spPr/>
        <p:txBody>
          <a:bodyPr/>
          <a:lstStyle/>
          <a:p>
            <a:fld id="{B03DF1E1-DAAA-CC43-A508-FA8121AB3E59}" type="slidenum">
              <a:rPr lang="en-US" smtClean="0"/>
              <a:pPr/>
              <a:t>26</a:t>
            </a:fld>
            <a:endParaRPr lang="en-US"/>
          </a:p>
        </p:txBody>
      </p:sp>
    </p:spTree>
    <p:extLst>
      <p:ext uri="{BB962C8B-B14F-4D97-AF65-F5344CB8AC3E}">
        <p14:creationId xmlns:p14="http://schemas.microsoft.com/office/powerpoint/2010/main" val="1746512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Helvetica Neue" panose="02000503000000020004" pitchFamily="2" charset="0"/>
              </a:rPr>
              <a:t>It is the same type of facility as we have a Hill AFB, but the picture is actually from Vandenberg.  You can tell by the 576th Flight Test Squadron patch worn by the operator on the left side of the picture and from the command destruct package (racetrack) that runs up the side of the missile that they use for range safety for flight testing.</a:t>
            </a:r>
            <a:endParaRPr lang="en-US" sz="1200" b="0" i="0" dirty="0">
              <a:solidFill>
                <a:srgbClr val="000000"/>
              </a:solidFill>
              <a:effectLst/>
              <a:latin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27</a:t>
            </a:fld>
            <a:endParaRPr lang="en-US"/>
          </a:p>
        </p:txBody>
      </p:sp>
    </p:spTree>
    <p:extLst>
      <p:ext uri="{BB962C8B-B14F-4D97-AF65-F5344CB8AC3E}">
        <p14:creationId xmlns:p14="http://schemas.microsoft.com/office/powerpoint/2010/main" val="403492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Knowing this will be a requirement in the sustainment phase, how do you design a system that predictable? </a:t>
            </a: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28</a:t>
            </a:fld>
            <a:endParaRPr lang="en-US"/>
          </a:p>
        </p:txBody>
      </p:sp>
    </p:spTree>
    <p:extLst>
      <p:ext uri="{BB962C8B-B14F-4D97-AF65-F5344CB8AC3E}">
        <p14:creationId xmlns:p14="http://schemas.microsoft.com/office/powerpoint/2010/main" val="1858217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 effective sustainment organization will always find ways to affordably detect threats to the system in time to correct them before the mission is impacted.”</a:t>
            </a:r>
          </a:p>
          <a:p>
            <a:endParaRPr lang="en-US" dirty="0"/>
          </a:p>
        </p:txBody>
      </p:sp>
      <p:sp>
        <p:nvSpPr>
          <p:cNvPr id="4" name="Slide Number Placeholder 3"/>
          <p:cNvSpPr>
            <a:spLocks noGrp="1"/>
          </p:cNvSpPr>
          <p:nvPr>
            <p:ph type="sldNum" sz="quarter" idx="10"/>
          </p:nvPr>
        </p:nvSpPr>
        <p:spPr/>
        <p:txBody>
          <a:bodyPr/>
          <a:lstStyle/>
          <a:p>
            <a:fld id="{ED163275-71BD-F64D-91CB-4BB4094C5625}" type="slidenum">
              <a:rPr lang="en-US" smtClean="0"/>
              <a:t>29</a:t>
            </a:fld>
            <a:endParaRPr lang="en-US"/>
          </a:p>
        </p:txBody>
      </p:sp>
    </p:spTree>
    <p:extLst>
      <p:ext uri="{BB962C8B-B14F-4D97-AF65-F5344CB8AC3E}">
        <p14:creationId xmlns:p14="http://schemas.microsoft.com/office/powerpoint/2010/main" val="3069687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Helvetica" pitchFamily="2" charset="0"/>
            </a:endParaRP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32</a:t>
            </a:fld>
            <a:endParaRPr lang="en-US"/>
          </a:p>
        </p:txBody>
      </p:sp>
    </p:spTree>
    <p:extLst>
      <p:ext uri="{BB962C8B-B14F-4D97-AF65-F5344CB8AC3E}">
        <p14:creationId xmlns:p14="http://schemas.microsoft.com/office/powerpoint/2010/main" val="2438983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chart for details</a:t>
            </a:r>
          </a:p>
        </p:txBody>
      </p:sp>
      <p:sp>
        <p:nvSpPr>
          <p:cNvPr id="4" name="Slide Number Placeholder 3"/>
          <p:cNvSpPr>
            <a:spLocks noGrp="1"/>
          </p:cNvSpPr>
          <p:nvPr>
            <p:ph type="sldNum" sz="quarter" idx="10"/>
          </p:nvPr>
        </p:nvSpPr>
        <p:spPr/>
        <p:txBody>
          <a:bodyPr/>
          <a:lstStyle/>
          <a:p>
            <a:fld id="{B03DF1E1-DAAA-CC43-A508-FA8121AB3E59}" type="slidenum">
              <a:rPr lang="en-US" smtClean="0"/>
              <a:pPr/>
              <a:t>36</a:t>
            </a:fld>
            <a:endParaRPr lang="en-US"/>
          </a:p>
        </p:txBody>
      </p:sp>
    </p:spTree>
    <p:extLst>
      <p:ext uri="{BB962C8B-B14F-4D97-AF65-F5344CB8AC3E}">
        <p14:creationId xmlns:p14="http://schemas.microsoft.com/office/powerpoint/2010/main" val="218704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here for these charts, the video, information on my other presentations and writings    leave comments</a:t>
            </a:r>
          </a:p>
        </p:txBody>
      </p:sp>
      <p:sp>
        <p:nvSpPr>
          <p:cNvPr id="4" name="Slide Number Placeholder 3"/>
          <p:cNvSpPr>
            <a:spLocks noGrp="1"/>
          </p:cNvSpPr>
          <p:nvPr>
            <p:ph type="sldNum" sz="quarter" idx="10"/>
          </p:nvPr>
        </p:nvSpPr>
        <p:spPr/>
        <p:txBody>
          <a:bodyPr/>
          <a:lstStyle/>
          <a:p>
            <a:fld id="{B03DF1E1-DAAA-CC43-A508-FA8121AB3E59}" type="slidenum">
              <a:rPr lang="en-US" smtClean="0"/>
              <a:pPr/>
              <a:t>4</a:t>
            </a:fld>
            <a:endParaRPr lang="en-US"/>
          </a:p>
        </p:txBody>
      </p:sp>
    </p:spTree>
    <p:extLst>
      <p:ext uri="{BB962C8B-B14F-4D97-AF65-F5344CB8AC3E}">
        <p14:creationId xmlns:p14="http://schemas.microsoft.com/office/powerpoint/2010/main" val="243357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my talk today</a:t>
            </a:r>
          </a:p>
        </p:txBody>
      </p:sp>
      <p:sp>
        <p:nvSpPr>
          <p:cNvPr id="4" name="Slide Number Placeholder 3"/>
          <p:cNvSpPr>
            <a:spLocks noGrp="1"/>
          </p:cNvSpPr>
          <p:nvPr>
            <p:ph type="sldNum" sz="quarter" idx="10"/>
          </p:nvPr>
        </p:nvSpPr>
        <p:spPr/>
        <p:txBody>
          <a:bodyPr/>
          <a:lstStyle/>
          <a:p>
            <a:fld id="{B03DF1E1-DAAA-CC43-A508-FA8121AB3E59}" type="slidenum">
              <a:rPr lang="en-US" smtClean="0"/>
              <a:pPr/>
              <a:t>5</a:t>
            </a:fld>
            <a:endParaRPr lang="en-US"/>
          </a:p>
        </p:txBody>
      </p:sp>
    </p:spTree>
    <p:extLst>
      <p:ext uri="{BB962C8B-B14F-4D97-AF65-F5344CB8AC3E}">
        <p14:creationId xmlns:p14="http://schemas.microsoft.com/office/powerpoint/2010/main" val="401326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chart</a:t>
            </a:r>
          </a:p>
        </p:txBody>
      </p:sp>
      <p:sp>
        <p:nvSpPr>
          <p:cNvPr id="4" name="Slide Number Placeholder 3"/>
          <p:cNvSpPr>
            <a:spLocks noGrp="1"/>
          </p:cNvSpPr>
          <p:nvPr>
            <p:ph type="sldNum" sz="quarter" idx="10"/>
          </p:nvPr>
        </p:nvSpPr>
        <p:spPr/>
        <p:txBody>
          <a:bodyPr/>
          <a:lstStyle/>
          <a:p>
            <a:fld id="{B03DF1E1-DAAA-CC43-A508-FA8121AB3E59}" type="slidenum">
              <a:rPr lang="en-US" smtClean="0"/>
              <a:pPr/>
              <a:t>6</a:t>
            </a:fld>
            <a:endParaRPr lang="en-US"/>
          </a:p>
        </p:txBody>
      </p:sp>
    </p:spTree>
    <p:extLst>
      <p:ext uri="{BB962C8B-B14F-4D97-AF65-F5344CB8AC3E}">
        <p14:creationId xmlns:p14="http://schemas.microsoft.com/office/powerpoint/2010/main" val="219103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distinction between sustainment, which happens after deployment, and sustainability, which happens during design</a:t>
            </a:r>
          </a:p>
        </p:txBody>
      </p:sp>
      <p:sp>
        <p:nvSpPr>
          <p:cNvPr id="4" name="Slide Number Placeholder 3"/>
          <p:cNvSpPr>
            <a:spLocks noGrp="1"/>
          </p:cNvSpPr>
          <p:nvPr>
            <p:ph type="sldNum" sz="quarter" idx="10"/>
          </p:nvPr>
        </p:nvSpPr>
        <p:spPr/>
        <p:txBody>
          <a:bodyPr/>
          <a:lstStyle/>
          <a:p>
            <a:fld id="{B03DF1E1-DAAA-CC43-A508-FA8121AB3E59}" type="slidenum">
              <a:rPr lang="en-US" smtClean="0"/>
              <a:pPr/>
              <a:t>7</a:t>
            </a:fld>
            <a:endParaRPr lang="en-US"/>
          </a:p>
        </p:txBody>
      </p:sp>
    </p:spTree>
    <p:extLst>
      <p:ext uri="{BB962C8B-B14F-4D97-AF65-F5344CB8AC3E}">
        <p14:creationId xmlns:p14="http://schemas.microsoft.com/office/powerpoint/2010/main" val="262397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Joke, but funny because it have so much truth to it. </a:t>
            </a:r>
          </a:p>
          <a:p>
            <a:endParaRPr lang="en-US" dirty="0"/>
          </a:p>
          <a:p>
            <a:r>
              <a:rPr lang="en-US" dirty="0"/>
              <a:t>But also takes a lot of liberties with definitions, which is usually not a good thing</a:t>
            </a:r>
          </a:p>
        </p:txBody>
      </p:sp>
      <p:sp>
        <p:nvSpPr>
          <p:cNvPr id="4" name="Slide Number Placeholder 3"/>
          <p:cNvSpPr>
            <a:spLocks noGrp="1"/>
          </p:cNvSpPr>
          <p:nvPr>
            <p:ph type="sldNum" sz="quarter" idx="10"/>
          </p:nvPr>
        </p:nvSpPr>
        <p:spPr/>
        <p:txBody>
          <a:bodyPr/>
          <a:lstStyle/>
          <a:p>
            <a:fld id="{B03DF1E1-DAAA-CC43-A508-FA8121AB3E59}" type="slidenum">
              <a:rPr lang="en-US" smtClean="0"/>
              <a:pPr/>
              <a:t>8</a:t>
            </a:fld>
            <a:endParaRPr lang="en-US"/>
          </a:p>
        </p:txBody>
      </p:sp>
    </p:spTree>
    <p:extLst>
      <p:ext uri="{BB962C8B-B14F-4D97-AF65-F5344CB8AC3E}">
        <p14:creationId xmlns:p14="http://schemas.microsoft.com/office/powerpoint/2010/main" val="195173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Actual Defense Acquisition University Definitions.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Helpful, but always a bit too </a:t>
            </a:r>
            <a:r>
              <a:rPr lang="en-US" sz="1200" dirty="0" err="1"/>
              <a:t>legalistics</a:t>
            </a:r>
            <a:r>
              <a:rPr lang="en-US" sz="1200" dirty="0"/>
              <a:t> due to DAU’s charter to train professional acquisition experts.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Environment, Safety, and Occupational Health (ESOH) planning and execution, Programmatic Environment, Safety, and Occupational Health Evaluation (PESHE), and National Environmental Policy Act Executive Order 12114</a:t>
            </a: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9</a:t>
            </a:fld>
            <a:endParaRPr lang="en-US"/>
          </a:p>
        </p:txBody>
      </p:sp>
    </p:spTree>
    <p:extLst>
      <p:ext uri="{BB962C8B-B14F-4D97-AF65-F5344CB8AC3E}">
        <p14:creationId xmlns:p14="http://schemas.microsoft.com/office/powerpoint/2010/main" val="150978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fundamental theorem helps establish a domain of knowledge. For instance, the Fundamental Theorem of Calculus links </a:t>
            </a:r>
            <a:r>
              <a:rPr lang="en-US" sz="1200" b="0" i="0" u="none" strike="noStrike" kern="1200" dirty="0">
                <a:solidFill>
                  <a:schemeClr val="tx1"/>
                </a:solidFill>
                <a:effectLst/>
                <a:latin typeface="+mn-lt"/>
                <a:ea typeface="+mn-ea"/>
                <a:cs typeface="+mn-cs"/>
              </a:rPr>
              <a:t>differentiation and integration.  Or the first fundamental theorem of welfare economics (also known as the “Invisible Hand Theorem”):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any competitive equilibrium leads to a Pareto efficient allocation of resources.</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3DF1E1-DAAA-CC43-A508-FA8121AB3E59}" type="slidenum">
              <a:rPr lang="en-US" smtClean="0"/>
              <a:pPr/>
              <a:t>10</a:t>
            </a:fld>
            <a:endParaRPr lang="en-US"/>
          </a:p>
        </p:txBody>
      </p:sp>
    </p:spTree>
    <p:extLst>
      <p:ext uri="{BB962C8B-B14F-4D97-AF65-F5344CB8AC3E}">
        <p14:creationId xmlns:p14="http://schemas.microsoft.com/office/powerpoint/2010/main" val="305744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201BD6-C3B3-D340-9AF5-5C72DAA799D3}" type="datetimeFigureOut">
              <a:rPr lang="en-US" smtClean="0"/>
              <a:pPr/>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01BD6-C3B3-D340-9AF5-5C72DAA799D3}" type="datetimeFigureOut">
              <a:rPr lang="en-US" smtClean="0"/>
              <a:pPr/>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01BD6-C3B3-D340-9AF5-5C72DAA799D3}" type="datetimeFigureOut">
              <a:rPr lang="en-US" smtClean="0"/>
              <a:pPr/>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01BD6-C3B3-D340-9AF5-5C72DAA799D3}" type="datetimeFigureOut">
              <a:rPr lang="en-US" smtClean="0"/>
              <a:pPr/>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01BD6-C3B3-D340-9AF5-5C72DAA799D3}" type="datetimeFigureOut">
              <a:rPr lang="en-US" smtClean="0"/>
              <a:pPr/>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201BD6-C3B3-D340-9AF5-5C72DAA799D3}" type="datetimeFigureOut">
              <a:rPr lang="en-US" smtClean="0"/>
              <a:pPr/>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201BD6-C3B3-D340-9AF5-5C72DAA799D3}" type="datetimeFigureOut">
              <a:rPr lang="en-US" smtClean="0"/>
              <a:pPr/>
              <a:t>6/5/18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201BD6-C3B3-D340-9AF5-5C72DAA799D3}" type="datetimeFigureOut">
              <a:rPr lang="en-US" smtClean="0"/>
              <a:pPr/>
              <a:t>6/5/18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01BD6-C3B3-D340-9AF5-5C72DAA799D3}" type="datetimeFigureOut">
              <a:rPr lang="en-US" smtClean="0"/>
              <a:pPr/>
              <a:t>6/5/18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01BD6-C3B3-D340-9AF5-5C72DAA799D3}" type="datetimeFigureOut">
              <a:rPr lang="en-US" smtClean="0"/>
              <a:pPr/>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01BD6-C3B3-D340-9AF5-5C72DAA799D3}" type="datetimeFigureOut">
              <a:rPr lang="en-US" smtClean="0"/>
              <a:pPr/>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3B286-8627-2A47-A1A7-2477AE22D5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01BD6-C3B3-D340-9AF5-5C72DAA799D3}" type="datetimeFigureOut">
              <a:rPr lang="en-US" smtClean="0"/>
              <a:pPr/>
              <a:t>6/5/18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3B286-8627-2A47-A1A7-2477AE22D5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Night Launch.jpg">
            <a:extLst>
              <a:ext uri="{FF2B5EF4-FFF2-40B4-BE49-F238E27FC236}">
                <a16:creationId xmlns:a16="http://schemas.microsoft.com/office/drawing/2014/main" id="{BE5BE312-BFA3-9E4C-9BFF-76464E156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533" y="-13353"/>
            <a:ext cx="5500468" cy="6871353"/>
          </a:xfrm>
          <a:prstGeom prst="rect">
            <a:avLst/>
          </a:prstGeom>
        </p:spPr>
      </p:pic>
      <p:sp>
        <p:nvSpPr>
          <p:cNvPr id="2" name="Title 1"/>
          <p:cNvSpPr>
            <a:spLocks noGrp="1"/>
          </p:cNvSpPr>
          <p:nvPr>
            <p:ph type="ctrTitle"/>
          </p:nvPr>
        </p:nvSpPr>
        <p:spPr>
          <a:xfrm>
            <a:off x="132294" y="299361"/>
            <a:ext cx="3450103" cy="4186141"/>
          </a:xfrm>
        </p:spPr>
        <p:txBody>
          <a:bodyPr>
            <a:normAutofit/>
          </a:bodyPr>
          <a:lstStyle/>
          <a:p>
            <a:r>
              <a:rPr lang="en-US" dirty="0"/>
              <a:t>Predictively</a:t>
            </a:r>
            <a:br>
              <a:rPr lang="en-US" dirty="0"/>
            </a:br>
            <a:r>
              <a:rPr lang="en-US" dirty="0"/>
              <a:t>Effective</a:t>
            </a:r>
            <a:br>
              <a:rPr lang="en-US" dirty="0"/>
            </a:br>
            <a:r>
              <a:rPr lang="en-US" dirty="0"/>
              <a:t>Planetary</a:t>
            </a:r>
            <a:br>
              <a:rPr lang="en-US" dirty="0"/>
            </a:br>
            <a:r>
              <a:rPr lang="en-US" dirty="0"/>
              <a:t>Defense </a:t>
            </a:r>
            <a:br>
              <a:rPr lang="en-US" dirty="0"/>
            </a:br>
            <a:r>
              <a:rPr lang="en-US" dirty="0"/>
              <a:t>Systems</a:t>
            </a:r>
          </a:p>
        </p:txBody>
      </p:sp>
      <p:sp>
        <p:nvSpPr>
          <p:cNvPr id="5" name="TextBox 4"/>
          <p:cNvSpPr txBox="1"/>
          <p:nvPr/>
        </p:nvSpPr>
        <p:spPr>
          <a:xfrm>
            <a:off x="7133148" y="65268"/>
            <a:ext cx="1926617" cy="923330"/>
          </a:xfrm>
          <a:prstGeom prst="rect">
            <a:avLst/>
          </a:prstGeom>
          <a:noFill/>
        </p:spPr>
        <p:txBody>
          <a:bodyPr wrap="none" rtlCol="0">
            <a:spAutoFit/>
          </a:bodyPr>
          <a:lstStyle/>
          <a:p>
            <a:pPr algn="r"/>
            <a:r>
              <a:rPr lang="en-US" b="1" dirty="0">
                <a:solidFill>
                  <a:schemeClr val="bg1"/>
                </a:solidFill>
              </a:rPr>
              <a:t>Planetary Defense</a:t>
            </a:r>
          </a:p>
          <a:p>
            <a:pPr algn="r"/>
            <a:r>
              <a:rPr lang="en-US" b="1" dirty="0">
                <a:solidFill>
                  <a:schemeClr val="bg1"/>
                </a:solidFill>
              </a:rPr>
              <a:t>Redondo Beach</a:t>
            </a:r>
          </a:p>
          <a:p>
            <a:pPr algn="r"/>
            <a:r>
              <a:rPr lang="en-US" b="1" dirty="0">
                <a:solidFill>
                  <a:schemeClr val="bg1"/>
                </a:solidFill>
              </a:rPr>
              <a:t>Charlie Vono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07A2-6B7B-5C4E-AAA4-7F7BCBE35AD8}"/>
              </a:ext>
            </a:extLst>
          </p:cNvPr>
          <p:cNvSpPr>
            <a:spLocks noGrp="1"/>
          </p:cNvSpPr>
          <p:nvPr>
            <p:ph type="title"/>
          </p:nvPr>
        </p:nvSpPr>
        <p:spPr/>
        <p:txBody>
          <a:bodyPr>
            <a:normAutofit fontScale="90000"/>
          </a:bodyPr>
          <a:lstStyle/>
          <a:p>
            <a:r>
              <a:rPr lang="en-US" dirty="0"/>
              <a:t>Fundamental Theorem</a:t>
            </a:r>
            <a:br>
              <a:rPr lang="en-US" dirty="0"/>
            </a:br>
            <a:r>
              <a:rPr lang="en-US" dirty="0"/>
              <a:t>of Sustainment</a:t>
            </a:r>
          </a:p>
        </p:txBody>
      </p:sp>
      <p:sp>
        <p:nvSpPr>
          <p:cNvPr id="3" name="Content Placeholder 2">
            <a:extLst>
              <a:ext uri="{FF2B5EF4-FFF2-40B4-BE49-F238E27FC236}">
                <a16:creationId xmlns:a16="http://schemas.microsoft.com/office/drawing/2014/main" id="{B89B7BDF-A153-BB4B-908A-8110AA98E04F}"/>
              </a:ext>
            </a:extLst>
          </p:cNvPr>
          <p:cNvSpPr>
            <a:spLocks noGrp="1"/>
          </p:cNvSpPr>
          <p:nvPr>
            <p:ph idx="1"/>
          </p:nvPr>
        </p:nvSpPr>
        <p:spPr/>
        <p:txBody>
          <a:bodyPr/>
          <a:lstStyle/>
          <a:p>
            <a:pPr marL="0" indent="0">
              <a:buNone/>
            </a:pPr>
            <a:r>
              <a:rPr lang="en-US" dirty="0"/>
              <a:t>“An effective sustainment organization will always find ways to affordably detect threats to the system in time to correct them before the mission is impacted.”</a:t>
            </a:r>
          </a:p>
          <a:p>
            <a:pPr marL="0" indent="0">
              <a:buNone/>
            </a:pPr>
            <a:endParaRPr lang="en-US" dirty="0"/>
          </a:p>
        </p:txBody>
      </p:sp>
      <p:cxnSp>
        <p:nvCxnSpPr>
          <p:cNvPr id="4" name="Straight Connector 3">
            <a:extLst>
              <a:ext uri="{FF2B5EF4-FFF2-40B4-BE49-F238E27FC236}">
                <a16:creationId xmlns:a16="http://schemas.microsoft.com/office/drawing/2014/main" id="{E66855F4-034F-AB41-BDEE-CD646EB705A5}"/>
              </a:ext>
            </a:extLst>
          </p:cNvPr>
          <p:cNvCxnSpPr/>
          <p:nvPr/>
        </p:nvCxnSpPr>
        <p:spPr>
          <a:xfrm flipV="1">
            <a:off x="0" y="1494270"/>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59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The Complex System</a:t>
            </a:r>
            <a:br>
              <a:rPr lang="en-US" dirty="0"/>
            </a:br>
            <a:r>
              <a:rPr lang="en-US" dirty="0"/>
              <a:t>Sustainment Management Model</a:t>
            </a:r>
          </a:p>
        </p:txBody>
      </p:sp>
      <p:sp>
        <p:nvSpPr>
          <p:cNvPr id="4" name="Slide Number Placeholder 3"/>
          <p:cNvSpPr>
            <a:spLocks noGrp="1"/>
          </p:cNvSpPr>
          <p:nvPr>
            <p:ph type="sldNum" sz="quarter" idx="12"/>
          </p:nvPr>
        </p:nvSpPr>
        <p:spPr/>
        <p:txBody>
          <a:bodyPr/>
          <a:lstStyle/>
          <a:p>
            <a:pPr>
              <a:defRPr/>
            </a:pPr>
            <a:fld id="{DF317779-8E6C-47D5-BE9C-F5E8CE6A8331}" type="slidenum">
              <a:rPr lang="en-US" smtClean="0"/>
              <a:pPr>
                <a:defRPr/>
              </a:pPr>
              <a:t>11</a:t>
            </a:fld>
            <a:endParaRPr lang="en-US" dirty="0"/>
          </a:p>
        </p:txBody>
      </p:sp>
      <p:sp>
        <p:nvSpPr>
          <p:cNvPr id="6" name="Rectangle 2"/>
          <p:cNvSpPr>
            <a:spLocks noChangeArrowheads="1"/>
          </p:cNvSpPr>
          <p:nvPr/>
        </p:nvSpPr>
        <p:spPr bwMode="auto">
          <a:xfrm>
            <a:off x="2" y="2428992"/>
            <a:ext cx="105507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11196" y="5029200"/>
            <a:ext cx="4572000" cy="1446550"/>
          </a:xfrm>
          <a:prstGeom prst="rect">
            <a:avLst/>
          </a:prstGeom>
          <a:ln>
            <a:solidFill>
              <a:schemeClr val="tx1"/>
            </a:solidFill>
          </a:ln>
        </p:spPr>
        <p:txBody>
          <a:bodyPr>
            <a:spAutoFit/>
          </a:bodyPr>
          <a:lstStyle/>
          <a:p>
            <a:pPr>
              <a:spcBef>
                <a:spcPts val="1200"/>
              </a:spcBef>
            </a:pPr>
            <a:r>
              <a:rPr lang="en-US" altLang="en-US" sz="1600" dirty="0"/>
              <a:t>Sustaining Your System</a:t>
            </a:r>
          </a:p>
          <a:p>
            <a:pPr lvl="1">
              <a:spcBef>
                <a:spcPts val="1200"/>
              </a:spcBef>
            </a:pPr>
            <a:r>
              <a:rPr lang="en-US" altLang="en-US" sz="1400" u="sng" dirty="0"/>
              <a:t>Observe</a:t>
            </a:r>
            <a:r>
              <a:rPr lang="en-US" altLang="en-US" sz="1400" dirty="0"/>
              <a:t>: Assessment Program</a:t>
            </a:r>
          </a:p>
          <a:p>
            <a:pPr lvl="1">
              <a:spcBef>
                <a:spcPts val="1200"/>
              </a:spcBef>
            </a:pPr>
            <a:r>
              <a:rPr lang="en-US" altLang="en-US" sz="1400" u="sng" dirty="0"/>
              <a:t>Identify</a:t>
            </a:r>
            <a:r>
              <a:rPr lang="en-US" altLang="en-US" sz="1400" dirty="0"/>
              <a:t>: Risk Management</a:t>
            </a:r>
          </a:p>
          <a:p>
            <a:pPr lvl="1">
              <a:spcBef>
                <a:spcPts val="1200"/>
              </a:spcBef>
            </a:pPr>
            <a:r>
              <a:rPr lang="en-US" altLang="en-US" sz="1400" u="sng" dirty="0"/>
              <a:t>Fix</a:t>
            </a:r>
            <a:r>
              <a:rPr lang="en-US" altLang="en-US" sz="1400" dirty="0"/>
              <a:t>: Long-Range Planning</a:t>
            </a:r>
          </a:p>
        </p:txBody>
      </p:sp>
      <p:sp>
        <p:nvSpPr>
          <p:cNvPr id="9" name="Rectangle 8"/>
          <p:cNvSpPr/>
          <p:nvPr/>
        </p:nvSpPr>
        <p:spPr>
          <a:xfrm>
            <a:off x="5053782" y="5034120"/>
            <a:ext cx="3796739" cy="1446550"/>
          </a:xfrm>
          <a:prstGeom prst="rect">
            <a:avLst/>
          </a:prstGeom>
          <a:ln>
            <a:solidFill>
              <a:schemeClr val="tx1"/>
            </a:solidFill>
          </a:ln>
        </p:spPr>
        <p:txBody>
          <a:bodyPr wrap="square">
            <a:spAutoFit/>
          </a:bodyPr>
          <a:lstStyle/>
          <a:p>
            <a:pPr>
              <a:spcBef>
                <a:spcPts val="1200"/>
              </a:spcBef>
            </a:pPr>
            <a:r>
              <a:rPr lang="en-US" altLang="en-US" sz="1600" dirty="0"/>
              <a:t>Enablers</a:t>
            </a:r>
          </a:p>
          <a:p>
            <a:pPr lvl="1">
              <a:spcBef>
                <a:spcPts val="1200"/>
              </a:spcBef>
            </a:pPr>
            <a:r>
              <a:rPr lang="en-US" altLang="en-US" sz="1400" u="sng" dirty="0"/>
              <a:t>People</a:t>
            </a:r>
            <a:r>
              <a:rPr lang="en-US" altLang="en-US" sz="1400" dirty="0"/>
              <a:t>: Everyone a Leader</a:t>
            </a:r>
          </a:p>
          <a:p>
            <a:pPr lvl="1">
              <a:spcBef>
                <a:spcPts val="1200"/>
              </a:spcBef>
            </a:pPr>
            <a:r>
              <a:rPr lang="en-US" altLang="en-US" sz="1400" u="sng" dirty="0"/>
              <a:t>IT</a:t>
            </a:r>
            <a:r>
              <a:rPr lang="en-US" altLang="en-US" sz="1400" dirty="0"/>
              <a:t>: Handling Big Data</a:t>
            </a:r>
          </a:p>
          <a:p>
            <a:pPr lvl="1">
              <a:spcBef>
                <a:spcPts val="1200"/>
              </a:spcBef>
            </a:pPr>
            <a:r>
              <a:rPr lang="en-US" altLang="en-US" sz="1400" u="sng" dirty="0"/>
              <a:t>Processes</a:t>
            </a:r>
            <a:r>
              <a:rPr lang="en-US" altLang="en-US" sz="1400" dirty="0"/>
              <a:t>: Disciplined Approaches</a:t>
            </a:r>
          </a:p>
        </p:txBody>
      </p:sp>
      <p:sp>
        <p:nvSpPr>
          <p:cNvPr id="7" name="Rectangle 6"/>
          <p:cNvSpPr/>
          <p:nvPr/>
        </p:nvSpPr>
        <p:spPr>
          <a:xfrm>
            <a:off x="311198" y="1976286"/>
            <a:ext cx="8569569" cy="2703871"/>
          </a:xfrm>
          <a:prstGeom prst="rect">
            <a:avLst/>
          </a:prstGeom>
          <a:solidFill>
            <a:schemeClr val="accent1">
              <a:lumMod val="40000"/>
              <a:lumOff val="60000"/>
              <a:alpha val="16863"/>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2" y="2062316"/>
            <a:ext cx="8499765" cy="23973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1196" y="3147367"/>
            <a:ext cx="1480277" cy="984885"/>
          </a:xfrm>
          <a:prstGeom prst="rect">
            <a:avLst/>
          </a:prstGeom>
          <a:noFill/>
        </p:spPr>
        <p:txBody>
          <a:bodyPr wrap="none" rtlCol="0">
            <a:spAutoFit/>
          </a:bodyPr>
          <a:lstStyle/>
          <a:p>
            <a:r>
              <a:rPr lang="en-US" sz="1400" u="sng" dirty="0"/>
              <a:t>Readiness Factors</a:t>
            </a:r>
          </a:p>
          <a:p>
            <a:pPr marL="285750" indent="-285750">
              <a:buFont typeface="Wingdings" charset="2"/>
              <a:buChar char="ü"/>
            </a:pPr>
            <a:r>
              <a:rPr lang="en-US" sz="1100" dirty="0"/>
              <a:t>Reliable</a:t>
            </a:r>
          </a:p>
          <a:p>
            <a:pPr marL="285750" indent="-285750">
              <a:buFont typeface="Wingdings" charset="2"/>
              <a:buChar char="ü"/>
            </a:pPr>
            <a:r>
              <a:rPr lang="en-US" sz="1100" dirty="0"/>
              <a:t>Available</a:t>
            </a:r>
          </a:p>
          <a:p>
            <a:pPr marL="285750" indent="-285750">
              <a:buFont typeface="Wingdings" charset="2"/>
              <a:buChar char="ü"/>
            </a:pPr>
            <a:r>
              <a:rPr lang="en-US" sz="1100" dirty="0"/>
              <a:t>Accurate</a:t>
            </a:r>
          </a:p>
          <a:p>
            <a:pPr marL="285750" indent="-285750">
              <a:buFont typeface="Wingdings" charset="2"/>
              <a:buChar char="ü"/>
            </a:pPr>
            <a:r>
              <a:rPr lang="mr-IN" sz="1100" dirty="0"/>
              <a:t>…</a:t>
            </a:r>
            <a:endParaRPr lang="en-US" sz="1100" dirty="0"/>
          </a:p>
        </p:txBody>
      </p:sp>
      <p:grpSp>
        <p:nvGrpSpPr>
          <p:cNvPr id="12" name="Group 11"/>
          <p:cNvGrpSpPr/>
          <p:nvPr/>
        </p:nvGrpSpPr>
        <p:grpSpPr>
          <a:xfrm>
            <a:off x="3110420" y="5379830"/>
            <a:ext cx="1701955" cy="929800"/>
            <a:chOff x="4593771" y="174171"/>
            <a:chExt cx="3921579" cy="2046515"/>
          </a:xfrm>
        </p:grpSpPr>
        <p:sp>
          <p:nvSpPr>
            <p:cNvPr id="13" name="Oval 12"/>
            <p:cNvSpPr/>
            <p:nvPr/>
          </p:nvSpPr>
          <p:spPr>
            <a:xfrm>
              <a:off x="4593771" y="174171"/>
              <a:ext cx="3921579" cy="204651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6008913" y="707571"/>
              <a:ext cx="544287" cy="326572"/>
            </a:xfrm>
            <a:prstGeom prst="cub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rot="17435471">
              <a:off x="7674429" y="1121230"/>
              <a:ext cx="337457" cy="412186"/>
            </a:xfrm>
            <a:prstGeom prst="ca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lded Corner 15"/>
            <p:cNvSpPr/>
            <p:nvPr/>
          </p:nvSpPr>
          <p:spPr>
            <a:xfrm>
              <a:off x="5551714" y="1240971"/>
              <a:ext cx="457200" cy="449718"/>
            </a:xfrm>
            <a:prstGeom prst="foldedCorne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quential Access Storage 16"/>
            <p:cNvSpPr/>
            <p:nvPr/>
          </p:nvSpPr>
          <p:spPr>
            <a:xfrm>
              <a:off x="6705600" y="1404257"/>
              <a:ext cx="468086" cy="421368"/>
            </a:xfrm>
            <a:prstGeom prst="flowChartMagnetic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6989987" y="493541"/>
              <a:ext cx="544287" cy="32657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101317" y="833564"/>
              <a:ext cx="337457" cy="412186"/>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a:stCxn id="20" idx="2"/>
              <a:endCxn id="16" idx="5"/>
            </p:cNvCxnSpPr>
            <p:nvPr/>
          </p:nvCxnSpPr>
          <p:spPr>
            <a:xfrm rot="10800000" flipV="1">
              <a:off x="6553201" y="697648"/>
              <a:ext cx="436787" cy="13238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20" idx="3"/>
              <a:endCxn id="19" idx="0"/>
            </p:cNvCxnSpPr>
            <p:nvPr/>
          </p:nvCxnSpPr>
          <p:spPr>
            <a:xfrm rot="5400000">
              <a:off x="6788404" y="971352"/>
              <a:ext cx="584144" cy="281666"/>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20" idx="1"/>
            </p:cNvCxnSpPr>
            <p:nvPr/>
          </p:nvCxnSpPr>
          <p:spPr>
            <a:xfrm rot="16200000" flipH="1" flipV="1">
              <a:off x="5929076" y="-252572"/>
              <a:ext cx="464477" cy="2119988"/>
            </a:xfrm>
            <a:prstGeom prst="curvedConnector4">
              <a:avLst>
                <a:gd name="adj1" fmla="val -49217"/>
                <a:gd name="adj2" fmla="val 554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7" idx="4"/>
            </p:cNvCxnSpPr>
            <p:nvPr/>
          </p:nvCxnSpPr>
          <p:spPr>
            <a:xfrm rot="16200000" flipH="1" flipV="1">
              <a:off x="7315309" y="1027752"/>
              <a:ext cx="445569" cy="728811"/>
            </a:xfrm>
            <a:prstGeom prst="curvedConnector4">
              <a:avLst>
                <a:gd name="adj1" fmla="val -51305"/>
                <a:gd name="adj2" fmla="val 6564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6" idx="2"/>
              <a:endCxn id="18" idx="2"/>
            </p:cNvCxnSpPr>
            <p:nvPr/>
          </p:nvCxnSpPr>
          <p:spPr>
            <a:xfrm rot="10800000" flipV="1">
              <a:off x="5780315" y="911679"/>
              <a:ext cx="228599" cy="779010"/>
            </a:xfrm>
            <a:prstGeom prst="curvedConnector4">
              <a:avLst>
                <a:gd name="adj1" fmla="val 300001"/>
                <a:gd name="adj2" fmla="val 12934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21" idx="4"/>
              <a:endCxn id="16" idx="0"/>
            </p:cNvCxnSpPr>
            <p:nvPr/>
          </p:nvCxnSpPr>
          <p:spPr>
            <a:xfrm flipV="1">
              <a:off x="5438774" y="707571"/>
              <a:ext cx="883104" cy="332086"/>
            </a:xfrm>
            <a:prstGeom prst="curvedConnector4">
              <a:avLst>
                <a:gd name="adj1" fmla="val 32280"/>
                <a:gd name="adj2" fmla="val 168838"/>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0800000" flipH="1">
              <a:off x="5551713" y="841208"/>
              <a:ext cx="1669595" cy="645717"/>
            </a:xfrm>
            <a:prstGeom prst="curvedConnector4">
              <a:avLst>
                <a:gd name="adj1" fmla="val -13692"/>
                <a:gd name="adj2" fmla="val 6741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20" idx="5"/>
              <a:endCxn id="17" idx="4"/>
            </p:cNvCxnSpPr>
            <p:nvPr/>
          </p:nvCxnSpPr>
          <p:spPr>
            <a:xfrm>
              <a:off x="7534274" y="616006"/>
              <a:ext cx="368225" cy="553368"/>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9" idx="1"/>
              <a:endCxn id="16" idx="3"/>
            </p:cNvCxnSpPr>
            <p:nvPr/>
          </p:nvCxnSpPr>
          <p:spPr>
            <a:xfrm rot="10800000">
              <a:off x="6240236" y="1034143"/>
              <a:ext cx="465365" cy="580798"/>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20" idx="1"/>
              <a:endCxn id="21" idx="1"/>
            </p:cNvCxnSpPr>
            <p:nvPr/>
          </p:nvCxnSpPr>
          <p:spPr>
            <a:xfrm rot="16200000" flipH="1" flipV="1">
              <a:off x="6116488" y="-271258"/>
              <a:ext cx="258380" cy="1951263"/>
            </a:xfrm>
            <a:prstGeom prst="curvedConnector3">
              <a:avLst>
                <a:gd name="adj1" fmla="val -12007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9" idx="2"/>
              <a:endCxn id="18" idx="3"/>
            </p:cNvCxnSpPr>
            <p:nvPr/>
          </p:nvCxnSpPr>
          <p:spPr>
            <a:xfrm rot="5400000" flipH="1">
              <a:off x="6294381" y="1180364"/>
              <a:ext cx="359795" cy="930729"/>
            </a:xfrm>
            <a:prstGeom prst="curvedConnector4">
              <a:avLst>
                <a:gd name="adj1" fmla="val -63536"/>
                <a:gd name="adj2" fmla="val 6257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5318856"/>
      </p:ext>
    </p:extLst>
  </p:cSld>
  <p:clrMapOvr>
    <a:masterClrMapping/>
  </p:clrMapOvr>
  <mc:AlternateContent xmlns:mc="http://schemas.openxmlformats.org/markup-compatibility/2006" xmlns:p14="http://schemas.microsoft.com/office/powerpoint/2010/main">
    <mc:Choice Requires="p14">
      <p:transition spd="slow" p14:dur="2000" advTm="6090"/>
    </mc:Choice>
    <mc:Fallback xmlns="">
      <p:transition spd="slow" advTm="60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A8CD-1175-3D4F-A13A-C7E692568FD4}"/>
              </a:ext>
            </a:extLst>
          </p:cNvPr>
          <p:cNvSpPr>
            <a:spLocks noGrp="1"/>
          </p:cNvSpPr>
          <p:nvPr>
            <p:ph type="title"/>
          </p:nvPr>
        </p:nvSpPr>
        <p:spPr/>
        <p:txBody>
          <a:bodyPr/>
          <a:lstStyle/>
          <a:p>
            <a:r>
              <a:rPr lang="en-US" dirty="0"/>
              <a:t>Predicting the Future</a:t>
            </a:r>
          </a:p>
        </p:txBody>
      </p:sp>
      <p:sp>
        <p:nvSpPr>
          <p:cNvPr id="3" name="Content Placeholder 2">
            <a:extLst>
              <a:ext uri="{FF2B5EF4-FFF2-40B4-BE49-F238E27FC236}">
                <a16:creationId xmlns:a16="http://schemas.microsoft.com/office/drawing/2014/main" id="{B57CCCA4-D87A-2B4A-BB8A-A6D4C3D91DA9}"/>
              </a:ext>
            </a:extLst>
          </p:cNvPr>
          <p:cNvSpPr>
            <a:spLocks noGrp="1"/>
          </p:cNvSpPr>
          <p:nvPr>
            <p:ph idx="1"/>
          </p:nvPr>
        </p:nvSpPr>
        <p:spPr>
          <a:xfrm>
            <a:off x="166255" y="1849579"/>
            <a:ext cx="8858992" cy="2069278"/>
          </a:xfrm>
        </p:spPr>
        <p:txBody>
          <a:bodyPr>
            <a:normAutofit/>
          </a:bodyPr>
          <a:lstStyle/>
          <a:p>
            <a:r>
              <a:rPr lang="en-US" sz="2800" dirty="0"/>
              <a:t>SUSTAINMENT:</a:t>
            </a:r>
          </a:p>
          <a:p>
            <a:pPr marL="971550" lvl="1" indent="-514350">
              <a:buFont typeface="+mj-lt"/>
              <a:buAutoNum type="arabicPeriod"/>
            </a:pPr>
            <a:r>
              <a:rPr lang="en-US" sz="2000" dirty="0"/>
              <a:t>Good sustainment predicts the future. </a:t>
            </a:r>
          </a:p>
          <a:p>
            <a:pPr marL="971550" lvl="1" indent="-514350">
              <a:buFont typeface="+mj-lt"/>
              <a:buAutoNum type="arabicPeriod"/>
            </a:pPr>
            <a:r>
              <a:rPr lang="en-US" sz="2000" dirty="0"/>
              <a:t>Predicting the future is, of course, impossible. </a:t>
            </a:r>
          </a:p>
          <a:p>
            <a:pPr marL="457200" lvl="1" indent="0">
              <a:buNone/>
            </a:pPr>
            <a:endParaRPr lang="en-US" sz="2000" dirty="0"/>
          </a:p>
          <a:p>
            <a:endParaRPr lang="en-US" sz="2800" dirty="0"/>
          </a:p>
        </p:txBody>
      </p:sp>
      <p:cxnSp>
        <p:nvCxnSpPr>
          <p:cNvPr id="4" name="Straight Connector 3">
            <a:extLst>
              <a:ext uri="{FF2B5EF4-FFF2-40B4-BE49-F238E27FC236}">
                <a16:creationId xmlns:a16="http://schemas.microsoft.com/office/drawing/2014/main" id="{09E64A1C-C324-1349-BD29-A10E89A0399C}"/>
              </a:ext>
            </a:extLst>
          </p:cNvPr>
          <p:cNvCxnSpPr/>
          <p:nvPr/>
        </p:nvCxnSpPr>
        <p:spPr>
          <a:xfrm flipV="1">
            <a:off x="0" y="1494270"/>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888889E9-4AE6-BA44-B175-2FDE3AE631EC}"/>
              </a:ext>
            </a:extLst>
          </p:cNvPr>
          <p:cNvSpPr txBox="1"/>
          <p:nvPr/>
        </p:nvSpPr>
        <p:spPr>
          <a:xfrm>
            <a:off x="676896" y="5486400"/>
            <a:ext cx="7756482" cy="400110"/>
          </a:xfrm>
          <a:prstGeom prst="rect">
            <a:avLst/>
          </a:prstGeom>
          <a:noFill/>
          <a:ln w="28575">
            <a:solidFill>
              <a:schemeClr val="tx1"/>
            </a:solidFill>
          </a:ln>
        </p:spPr>
        <p:txBody>
          <a:bodyPr wrap="none" rtlCol="0">
            <a:spAutoFit/>
          </a:bodyPr>
          <a:lstStyle/>
          <a:p>
            <a:r>
              <a:rPr lang="en-US" sz="2000" dirty="0"/>
              <a:t>“It's tough to make predictions, especially about the future.” – Yogi Berra</a:t>
            </a:r>
          </a:p>
        </p:txBody>
      </p:sp>
    </p:spTree>
    <p:extLst>
      <p:ext uri="{BB962C8B-B14F-4D97-AF65-F5344CB8AC3E}">
        <p14:creationId xmlns:p14="http://schemas.microsoft.com/office/powerpoint/2010/main" val="299806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A8CD-1175-3D4F-A13A-C7E692568FD4}"/>
              </a:ext>
            </a:extLst>
          </p:cNvPr>
          <p:cNvSpPr>
            <a:spLocks noGrp="1"/>
          </p:cNvSpPr>
          <p:nvPr>
            <p:ph type="title"/>
          </p:nvPr>
        </p:nvSpPr>
        <p:spPr/>
        <p:txBody>
          <a:bodyPr/>
          <a:lstStyle/>
          <a:p>
            <a:r>
              <a:rPr lang="en-US" dirty="0"/>
              <a:t>How to Predict the Future</a:t>
            </a:r>
          </a:p>
        </p:txBody>
      </p:sp>
      <p:sp>
        <p:nvSpPr>
          <p:cNvPr id="3" name="Content Placeholder 2">
            <a:extLst>
              <a:ext uri="{FF2B5EF4-FFF2-40B4-BE49-F238E27FC236}">
                <a16:creationId xmlns:a16="http://schemas.microsoft.com/office/drawing/2014/main" id="{B57CCCA4-D87A-2B4A-BB8A-A6D4C3D91DA9}"/>
              </a:ext>
            </a:extLst>
          </p:cNvPr>
          <p:cNvSpPr>
            <a:spLocks noGrp="1"/>
          </p:cNvSpPr>
          <p:nvPr>
            <p:ph idx="1"/>
          </p:nvPr>
        </p:nvSpPr>
        <p:spPr>
          <a:xfrm>
            <a:off x="166255" y="1695200"/>
            <a:ext cx="8858992" cy="5014358"/>
          </a:xfrm>
        </p:spPr>
        <p:txBody>
          <a:bodyPr>
            <a:normAutofit lnSpcReduction="10000"/>
          </a:bodyPr>
          <a:lstStyle/>
          <a:p>
            <a:r>
              <a:rPr lang="en-US" sz="2400" dirty="0"/>
              <a:t>Restrict the act of Prediction:</a:t>
            </a:r>
          </a:p>
          <a:p>
            <a:pPr marL="971550" lvl="1" indent="-514350">
              <a:buFont typeface="+mj-lt"/>
              <a:buAutoNum type="arabicPeriod"/>
            </a:pPr>
            <a:r>
              <a:rPr lang="en-US" sz="1800" dirty="0"/>
              <a:t>Search diligently for emerging failure modes</a:t>
            </a:r>
          </a:p>
          <a:p>
            <a:pPr marL="971550" lvl="1" indent="-514350">
              <a:buFont typeface="+mj-lt"/>
              <a:buAutoNum type="arabicPeriod"/>
            </a:pPr>
            <a:r>
              <a:rPr lang="en-US" sz="1800" dirty="0"/>
              <a:t>Characterize the physical properties of the degradation as thoroughly as possible</a:t>
            </a:r>
          </a:p>
          <a:p>
            <a:pPr marL="971550" lvl="1" indent="-514350">
              <a:buFont typeface="+mj-lt"/>
              <a:buAutoNum type="arabicPeriod"/>
            </a:pPr>
            <a:r>
              <a:rPr lang="en-US" sz="1800" dirty="0"/>
              <a:t>Assume these physical properties continue down some logical path. </a:t>
            </a:r>
          </a:p>
          <a:p>
            <a:endParaRPr lang="en-US" sz="2400" dirty="0"/>
          </a:p>
          <a:p>
            <a:r>
              <a:rPr lang="en-US" sz="2400" dirty="0"/>
              <a:t>Control for Errors:</a:t>
            </a:r>
          </a:p>
          <a:p>
            <a:pPr lvl="1"/>
            <a:r>
              <a:rPr lang="en-US" sz="2000" dirty="0"/>
              <a:t>bad physical model, environmental conditions change in the future, unforeseen interactions of chemical processes, data we used turns out to be defective in some way, unexpected additional emerging failure modes that interact with the first one, etc., etc. </a:t>
            </a:r>
          </a:p>
          <a:p>
            <a:endParaRPr lang="en-US" sz="2400" dirty="0"/>
          </a:p>
          <a:p>
            <a:r>
              <a:rPr lang="en-US" sz="2400" dirty="0"/>
              <a:t>Attain benefits from having many, many copies of a similar system </a:t>
            </a:r>
          </a:p>
          <a:p>
            <a:pPr lvl="1"/>
            <a:r>
              <a:rPr lang="en-US" sz="1800" dirty="0"/>
              <a:t>Aggregate data to predict that, as a group, those multiple copies will have a predictable reliability, within definable confidence bounds. </a:t>
            </a:r>
          </a:p>
          <a:p>
            <a:pPr lvl="1"/>
            <a:r>
              <a:rPr lang="en-US" sz="1800" dirty="0"/>
              <a:t>Additional tests or operational data can help refine the math.</a:t>
            </a:r>
          </a:p>
          <a:p>
            <a:endParaRPr lang="en-US" sz="2400" dirty="0"/>
          </a:p>
        </p:txBody>
      </p:sp>
      <p:cxnSp>
        <p:nvCxnSpPr>
          <p:cNvPr id="4" name="Straight Connector 3">
            <a:extLst>
              <a:ext uri="{FF2B5EF4-FFF2-40B4-BE49-F238E27FC236}">
                <a16:creationId xmlns:a16="http://schemas.microsoft.com/office/drawing/2014/main" id="{09E64A1C-C324-1349-BD29-A10E89A0399C}"/>
              </a:ext>
            </a:extLst>
          </p:cNvPr>
          <p:cNvCxnSpPr/>
          <p:nvPr/>
        </p:nvCxnSpPr>
        <p:spPr>
          <a:xfrm flipV="1">
            <a:off x="0" y="1494270"/>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25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t>Keeping highly complex ICBMs viable since the 1950’s yields lessons in how to design a planetary defense system</a:t>
            </a:r>
          </a:p>
        </p:txBody>
      </p:sp>
      <p:cxnSp>
        <p:nvCxnSpPr>
          <p:cNvPr id="4" name="Straight Connector 3">
            <a:extLst>
              <a:ext uri="{FF2B5EF4-FFF2-40B4-BE49-F238E27FC236}">
                <a16:creationId xmlns:a16="http://schemas.microsoft.com/office/drawing/2014/main" id="{99BCA5DF-6B76-CC43-B2F9-2155E56A21CC}"/>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34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t>Sustainment</a:t>
            </a:r>
          </a:p>
          <a:p>
            <a:r>
              <a:rPr lang="en-US" dirty="0"/>
              <a:t>Highly Complex ICBMs   </a:t>
            </a:r>
          </a:p>
          <a:p>
            <a:r>
              <a:rPr lang="en-US" dirty="0"/>
              <a:t>Viable  </a:t>
            </a:r>
          </a:p>
          <a:p>
            <a:r>
              <a:rPr lang="en-US" dirty="0"/>
              <a:t>Since the 1950’s </a:t>
            </a:r>
          </a:p>
          <a:p>
            <a:r>
              <a:rPr lang="en-US" dirty="0"/>
              <a:t>How to design a planetary defense system</a:t>
            </a:r>
          </a:p>
        </p:txBody>
      </p:sp>
      <p:cxnSp>
        <p:nvCxnSpPr>
          <p:cNvPr id="4" name="Straight Connector 3">
            <a:extLst>
              <a:ext uri="{FF2B5EF4-FFF2-40B4-BE49-F238E27FC236}">
                <a16:creationId xmlns:a16="http://schemas.microsoft.com/office/drawing/2014/main" id="{1A354017-7BDA-EA4C-8BF9-AA1210494387}"/>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26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solidFill>
                  <a:schemeClr val="bg1">
                    <a:lumMod val="50000"/>
                  </a:schemeClr>
                </a:solidFill>
              </a:rPr>
              <a:t>Sustainment</a:t>
            </a:r>
          </a:p>
          <a:p>
            <a:r>
              <a:rPr lang="en-US" dirty="0"/>
              <a:t>Viable Highly Complex ICBMs Since the 1950’s </a:t>
            </a:r>
          </a:p>
          <a:p>
            <a:r>
              <a:rPr lang="en-US" dirty="0"/>
              <a:t>How to design a planetary defense system</a:t>
            </a:r>
          </a:p>
        </p:txBody>
      </p:sp>
      <p:cxnSp>
        <p:nvCxnSpPr>
          <p:cNvPr id="4" name="Straight Connector 3">
            <a:extLst>
              <a:ext uri="{FF2B5EF4-FFF2-40B4-BE49-F238E27FC236}">
                <a16:creationId xmlns:a16="http://schemas.microsoft.com/office/drawing/2014/main" id="{C9D472F1-A512-5140-B1E8-35BB2BC8667D}"/>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507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DC2B-556F-FD43-B62B-39EB70D3E6D3}"/>
              </a:ext>
            </a:extLst>
          </p:cNvPr>
          <p:cNvSpPr>
            <a:spLocks noGrp="1"/>
          </p:cNvSpPr>
          <p:nvPr>
            <p:ph type="title"/>
          </p:nvPr>
        </p:nvSpPr>
        <p:spPr>
          <a:xfrm>
            <a:off x="457200" y="60147"/>
            <a:ext cx="8229600" cy="1143000"/>
          </a:xfrm>
        </p:spPr>
        <p:txBody>
          <a:bodyPr>
            <a:normAutofit fontScale="90000"/>
          </a:bodyPr>
          <a:lstStyle/>
          <a:p>
            <a:r>
              <a:rPr lang="en-US" sz="4000" dirty="0"/>
              <a:t>A Brief History of</a:t>
            </a:r>
            <a:br>
              <a:rPr lang="en-US" dirty="0"/>
            </a:br>
            <a:r>
              <a:rPr lang="en-US" sz="4900" dirty="0"/>
              <a:t>Strategic Bombardment</a:t>
            </a:r>
          </a:p>
        </p:txBody>
      </p:sp>
      <p:cxnSp>
        <p:nvCxnSpPr>
          <p:cNvPr id="3" name="Straight Connector 2">
            <a:extLst>
              <a:ext uri="{FF2B5EF4-FFF2-40B4-BE49-F238E27FC236}">
                <a16:creationId xmlns:a16="http://schemas.microsoft.com/office/drawing/2014/main" id="{5E8DE9D6-BEA7-A147-AD9D-CD2B8CF013DF}"/>
              </a:ext>
            </a:extLst>
          </p:cNvPr>
          <p:cNvCxnSpPr>
            <a:cxnSpLocks/>
          </p:cNvCxnSpPr>
          <p:nvPr/>
        </p:nvCxnSpPr>
        <p:spPr>
          <a:xfrm flipH="1">
            <a:off x="-11278" y="4698930"/>
            <a:ext cx="9155278"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10949911-6DFD-B646-884C-056A609B5A06}"/>
              </a:ext>
            </a:extLst>
          </p:cNvPr>
          <p:cNvSpPr/>
          <p:nvPr/>
        </p:nvSpPr>
        <p:spPr>
          <a:xfrm>
            <a:off x="83008" y="2419917"/>
            <a:ext cx="980911"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1800</a:t>
            </a:r>
          </a:p>
        </p:txBody>
      </p:sp>
      <p:sp>
        <p:nvSpPr>
          <p:cNvPr id="8" name="Rectangle 7">
            <a:extLst>
              <a:ext uri="{FF2B5EF4-FFF2-40B4-BE49-F238E27FC236}">
                <a16:creationId xmlns:a16="http://schemas.microsoft.com/office/drawing/2014/main" id="{C336F607-9CB5-B345-9C44-11B0147AFC2F}"/>
              </a:ext>
            </a:extLst>
          </p:cNvPr>
          <p:cNvSpPr/>
          <p:nvPr/>
        </p:nvSpPr>
        <p:spPr>
          <a:xfrm>
            <a:off x="83008" y="3298745"/>
            <a:ext cx="980911"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1825</a:t>
            </a:r>
          </a:p>
        </p:txBody>
      </p:sp>
      <p:sp>
        <p:nvSpPr>
          <p:cNvPr id="9" name="Rectangle 8">
            <a:extLst>
              <a:ext uri="{FF2B5EF4-FFF2-40B4-BE49-F238E27FC236}">
                <a16:creationId xmlns:a16="http://schemas.microsoft.com/office/drawing/2014/main" id="{4C927B56-B5D2-0940-A6DF-CC059BC2B8F8}"/>
              </a:ext>
            </a:extLst>
          </p:cNvPr>
          <p:cNvSpPr/>
          <p:nvPr/>
        </p:nvSpPr>
        <p:spPr>
          <a:xfrm>
            <a:off x="83008" y="4177573"/>
            <a:ext cx="980911"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1850</a:t>
            </a:r>
          </a:p>
        </p:txBody>
      </p:sp>
      <p:sp>
        <p:nvSpPr>
          <p:cNvPr id="10" name="Rectangle 9">
            <a:extLst>
              <a:ext uri="{FF2B5EF4-FFF2-40B4-BE49-F238E27FC236}">
                <a16:creationId xmlns:a16="http://schemas.microsoft.com/office/drawing/2014/main" id="{4887A46E-379B-F444-A676-F3237D3C705B}"/>
              </a:ext>
            </a:extLst>
          </p:cNvPr>
          <p:cNvSpPr/>
          <p:nvPr/>
        </p:nvSpPr>
        <p:spPr>
          <a:xfrm>
            <a:off x="83008" y="5056401"/>
            <a:ext cx="980911"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1875</a:t>
            </a:r>
          </a:p>
        </p:txBody>
      </p:sp>
      <p:sp>
        <p:nvSpPr>
          <p:cNvPr id="11" name="Rectangle 10">
            <a:extLst>
              <a:ext uri="{FF2B5EF4-FFF2-40B4-BE49-F238E27FC236}">
                <a16:creationId xmlns:a16="http://schemas.microsoft.com/office/drawing/2014/main" id="{1B6F6673-E2CA-8A4B-8608-A265EFBEB8CD}"/>
              </a:ext>
            </a:extLst>
          </p:cNvPr>
          <p:cNvSpPr/>
          <p:nvPr/>
        </p:nvSpPr>
        <p:spPr>
          <a:xfrm>
            <a:off x="83008" y="5935229"/>
            <a:ext cx="980911"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1900</a:t>
            </a:r>
          </a:p>
        </p:txBody>
      </p:sp>
      <p:sp>
        <p:nvSpPr>
          <p:cNvPr id="17" name="Rectangle 16">
            <a:extLst>
              <a:ext uri="{FF2B5EF4-FFF2-40B4-BE49-F238E27FC236}">
                <a16:creationId xmlns:a16="http://schemas.microsoft.com/office/drawing/2014/main" id="{1D65BE25-80FF-4B4E-9E45-769E64F50918}"/>
              </a:ext>
            </a:extLst>
          </p:cNvPr>
          <p:cNvSpPr/>
          <p:nvPr/>
        </p:nvSpPr>
        <p:spPr>
          <a:xfrm>
            <a:off x="83008" y="1541089"/>
            <a:ext cx="980911"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1775</a:t>
            </a:r>
          </a:p>
        </p:txBody>
      </p:sp>
      <p:sp>
        <p:nvSpPr>
          <p:cNvPr id="18" name="Rectangle 17">
            <a:extLst>
              <a:ext uri="{FF2B5EF4-FFF2-40B4-BE49-F238E27FC236}">
                <a16:creationId xmlns:a16="http://schemas.microsoft.com/office/drawing/2014/main" id="{E26C5952-7CF3-FF44-8673-694E38C8894C}"/>
              </a:ext>
            </a:extLst>
          </p:cNvPr>
          <p:cNvSpPr/>
          <p:nvPr/>
        </p:nvSpPr>
        <p:spPr>
          <a:xfrm>
            <a:off x="1513683" y="1426786"/>
            <a:ext cx="3285962"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a:t>
            </a:r>
            <a:r>
              <a:rPr lang="en-US" sz="2520" baseline="30000" dirty="0">
                <a:solidFill>
                  <a:schemeClr val="tx1"/>
                </a:solidFill>
              </a:rPr>
              <a:t>st</a:t>
            </a:r>
            <a:r>
              <a:rPr lang="en-US" sz="2520" dirty="0">
                <a:solidFill>
                  <a:schemeClr val="tx1"/>
                </a:solidFill>
              </a:rPr>
              <a:t> Industrial Revolution</a:t>
            </a:r>
          </a:p>
        </p:txBody>
      </p:sp>
      <p:sp>
        <p:nvSpPr>
          <p:cNvPr id="19" name="Rectangle 18">
            <a:extLst>
              <a:ext uri="{FF2B5EF4-FFF2-40B4-BE49-F238E27FC236}">
                <a16:creationId xmlns:a16="http://schemas.microsoft.com/office/drawing/2014/main" id="{51E8DF40-B3BB-6F4D-BEE7-AC2CBF6F76E8}"/>
              </a:ext>
            </a:extLst>
          </p:cNvPr>
          <p:cNvSpPr/>
          <p:nvPr/>
        </p:nvSpPr>
        <p:spPr>
          <a:xfrm>
            <a:off x="1512970" y="5132358"/>
            <a:ext cx="3427620" cy="429947"/>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2</a:t>
            </a:r>
            <a:r>
              <a:rPr lang="en-US" sz="2520" baseline="30000" dirty="0">
                <a:solidFill>
                  <a:schemeClr val="tx1"/>
                </a:solidFill>
              </a:rPr>
              <a:t>nd</a:t>
            </a:r>
            <a:r>
              <a:rPr lang="en-US" sz="2520" dirty="0">
                <a:solidFill>
                  <a:schemeClr val="tx1"/>
                </a:solidFill>
              </a:rPr>
              <a:t> Industrial Revolution</a:t>
            </a:r>
          </a:p>
        </p:txBody>
      </p:sp>
      <p:sp>
        <p:nvSpPr>
          <p:cNvPr id="20" name="TextBox 19">
            <a:extLst>
              <a:ext uri="{FF2B5EF4-FFF2-40B4-BE49-F238E27FC236}">
                <a16:creationId xmlns:a16="http://schemas.microsoft.com/office/drawing/2014/main" id="{5C389595-B66D-954F-9172-A4328C4AFCCE}"/>
              </a:ext>
            </a:extLst>
          </p:cNvPr>
          <p:cNvSpPr txBox="1"/>
          <p:nvPr/>
        </p:nvSpPr>
        <p:spPr>
          <a:xfrm>
            <a:off x="1433772" y="1838521"/>
            <a:ext cx="6125183" cy="2505301"/>
          </a:xfrm>
          <a:prstGeom prst="rect">
            <a:avLst/>
          </a:prstGeom>
          <a:noFill/>
        </p:spPr>
        <p:txBody>
          <a:bodyPr wrap="square" rtlCol="0">
            <a:spAutoFit/>
          </a:bodyPr>
          <a:lstStyle/>
          <a:p>
            <a:r>
              <a:rPr lang="en-US" sz="1960" dirty="0"/>
              <a:t>Birth of “Systems”</a:t>
            </a:r>
          </a:p>
          <a:p>
            <a:r>
              <a:rPr lang="en-US" sz="1960" dirty="0"/>
              <a:t>       -- From hand production to </a:t>
            </a:r>
          </a:p>
          <a:p>
            <a:r>
              <a:rPr lang="en-US" sz="1960" dirty="0"/>
              <a:t>                   machines</a:t>
            </a:r>
          </a:p>
          <a:p>
            <a:r>
              <a:rPr lang="en-US" sz="1960" dirty="0"/>
              <a:t>- New chemical manufacturing</a:t>
            </a:r>
          </a:p>
          <a:p>
            <a:r>
              <a:rPr lang="en-US" sz="1960" dirty="0"/>
              <a:t>- New iron production processes</a:t>
            </a:r>
          </a:p>
          <a:p>
            <a:r>
              <a:rPr lang="en-US" sz="1960" dirty="0"/>
              <a:t>- Increasing use of steam power</a:t>
            </a:r>
          </a:p>
          <a:p>
            <a:r>
              <a:rPr lang="en-US" sz="1960" dirty="0"/>
              <a:t>- Development of machine tools</a:t>
            </a:r>
          </a:p>
          <a:p>
            <a:r>
              <a:rPr lang="en-US" sz="1960" dirty="0"/>
              <a:t>- Rise of factory system</a:t>
            </a:r>
          </a:p>
        </p:txBody>
      </p:sp>
      <p:sp>
        <p:nvSpPr>
          <p:cNvPr id="21" name="TextBox 20">
            <a:extLst>
              <a:ext uri="{FF2B5EF4-FFF2-40B4-BE49-F238E27FC236}">
                <a16:creationId xmlns:a16="http://schemas.microsoft.com/office/drawing/2014/main" id="{8CBCD4A2-3D0D-F04C-B9D9-5AA990CF3AF7}"/>
              </a:ext>
            </a:extLst>
          </p:cNvPr>
          <p:cNvSpPr txBox="1"/>
          <p:nvPr/>
        </p:nvSpPr>
        <p:spPr>
          <a:xfrm>
            <a:off x="1547320" y="5577959"/>
            <a:ext cx="5255049" cy="1298817"/>
          </a:xfrm>
          <a:prstGeom prst="rect">
            <a:avLst/>
          </a:prstGeom>
          <a:noFill/>
        </p:spPr>
        <p:txBody>
          <a:bodyPr wrap="square" rtlCol="0">
            <a:spAutoFit/>
          </a:bodyPr>
          <a:lstStyle/>
          <a:p>
            <a:r>
              <a:rPr lang="en-US" sz="1960" dirty="0"/>
              <a:t>“Systems” Mature </a:t>
            </a:r>
          </a:p>
          <a:p>
            <a:r>
              <a:rPr lang="en-US" sz="1960" dirty="0"/>
              <a:t>- New steel making processes</a:t>
            </a:r>
          </a:p>
          <a:p>
            <a:r>
              <a:rPr lang="en-US" sz="1960" dirty="0"/>
              <a:t>- Large-scale tool manufacture</a:t>
            </a:r>
          </a:p>
          <a:p>
            <a:r>
              <a:rPr lang="en-US" sz="1960" dirty="0"/>
              <a:t>- Advanced machinery / Steam-power</a:t>
            </a:r>
          </a:p>
        </p:txBody>
      </p:sp>
      <p:sp>
        <p:nvSpPr>
          <p:cNvPr id="22" name="TextBox 21">
            <a:extLst>
              <a:ext uri="{FF2B5EF4-FFF2-40B4-BE49-F238E27FC236}">
                <a16:creationId xmlns:a16="http://schemas.microsoft.com/office/drawing/2014/main" id="{D0B86DC9-9746-E64A-8509-9D36B3324CCD}"/>
              </a:ext>
            </a:extLst>
          </p:cNvPr>
          <p:cNvSpPr txBox="1"/>
          <p:nvPr/>
        </p:nvSpPr>
        <p:spPr>
          <a:xfrm>
            <a:off x="1603108" y="4459732"/>
            <a:ext cx="7405422" cy="480131"/>
          </a:xfrm>
          <a:prstGeom prst="rect">
            <a:avLst/>
          </a:prstGeom>
          <a:solidFill>
            <a:schemeClr val="bg1"/>
          </a:solidFill>
          <a:ln w="76200">
            <a:solidFill>
              <a:schemeClr val="accent1"/>
            </a:solidFill>
          </a:ln>
        </p:spPr>
        <p:txBody>
          <a:bodyPr wrap="square" rtlCol="0">
            <a:spAutoFit/>
          </a:bodyPr>
          <a:lstStyle/>
          <a:p>
            <a:pPr algn="ctr"/>
            <a:r>
              <a:rPr lang="en-US" sz="2520" i="1" dirty="0"/>
              <a:t>American Civil War: Industrialized Warfare Begins</a:t>
            </a:r>
          </a:p>
        </p:txBody>
      </p:sp>
      <p:cxnSp>
        <p:nvCxnSpPr>
          <p:cNvPr id="25" name="Straight Connector 24">
            <a:extLst>
              <a:ext uri="{FF2B5EF4-FFF2-40B4-BE49-F238E27FC236}">
                <a16:creationId xmlns:a16="http://schemas.microsoft.com/office/drawing/2014/main" id="{9DC65460-5D89-A940-A63A-F7E228ECDC6F}"/>
              </a:ext>
            </a:extLst>
          </p:cNvPr>
          <p:cNvCxnSpPr/>
          <p:nvPr/>
        </p:nvCxnSpPr>
        <p:spPr>
          <a:xfrm flipV="1">
            <a:off x="0" y="1205156"/>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4B60ACF9-9079-F74E-826F-3E81F2695C87}"/>
              </a:ext>
            </a:extLst>
          </p:cNvPr>
          <p:cNvPicPr>
            <a:picLocks noChangeAspect="1"/>
          </p:cNvPicPr>
          <p:nvPr/>
        </p:nvPicPr>
        <p:blipFill rotWithShape="1">
          <a:blip r:embed="rId3"/>
          <a:srcRect r="7381" b="10113"/>
          <a:stretch/>
        </p:blipFill>
        <p:spPr>
          <a:xfrm>
            <a:off x="4910704" y="1423106"/>
            <a:ext cx="4075252" cy="3008666"/>
          </a:xfrm>
          <a:prstGeom prst="rect">
            <a:avLst/>
          </a:prstGeom>
          <a:ln w="57150">
            <a:solidFill>
              <a:schemeClr val="accent1"/>
            </a:solidFill>
          </a:ln>
        </p:spPr>
      </p:pic>
    </p:spTree>
    <p:extLst>
      <p:ext uri="{BB962C8B-B14F-4D97-AF65-F5344CB8AC3E}">
        <p14:creationId xmlns:p14="http://schemas.microsoft.com/office/powerpoint/2010/main" val="68149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8AF2ABB-D4DB-9F4F-9894-E5570792D127}"/>
              </a:ext>
            </a:extLst>
          </p:cNvPr>
          <p:cNvPicPr>
            <a:picLocks noChangeAspect="1"/>
          </p:cNvPicPr>
          <p:nvPr/>
        </p:nvPicPr>
        <p:blipFill>
          <a:blip r:embed="rId3"/>
          <a:stretch>
            <a:fillRect/>
          </a:stretch>
        </p:blipFill>
        <p:spPr>
          <a:xfrm>
            <a:off x="-426102" y="2508961"/>
            <a:ext cx="3248325" cy="2436244"/>
          </a:xfrm>
          <a:prstGeom prst="rect">
            <a:avLst/>
          </a:prstGeom>
        </p:spPr>
      </p:pic>
      <p:pic>
        <p:nvPicPr>
          <p:cNvPr id="27" name="Picture 26">
            <a:extLst>
              <a:ext uri="{FF2B5EF4-FFF2-40B4-BE49-F238E27FC236}">
                <a16:creationId xmlns:a16="http://schemas.microsoft.com/office/drawing/2014/main" id="{00A0F99D-0B71-834D-97A9-1F7E31D0B721}"/>
              </a:ext>
            </a:extLst>
          </p:cNvPr>
          <p:cNvPicPr>
            <a:picLocks noChangeAspect="1"/>
          </p:cNvPicPr>
          <p:nvPr/>
        </p:nvPicPr>
        <p:blipFill>
          <a:blip r:embed="rId4"/>
          <a:stretch>
            <a:fillRect/>
          </a:stretch>
        </p:blipFill>
        <p:spPr>
          <a:xfrm>
            <a:off x="7570238" y="2576695"/>
            <a:ext cx="1585517" cy="2362191"/>
          </a:xfrm>
          <a:prstGeom prst="rect">
            <a:avLst/>
          </a:prstGeom>
          <a:ln w="38100">
            <a:solidFill>
              <a:schemeClr val="tx1"/>
            </a:solidFill>
          </a:ln>
        </p:spPr>
      </p:pic>
      <p:pic>
        <p:nvPicPr>
          <p:cNvPr id="26" name="Picture 25">
            <a:extLst>
              <a:ext uri="{FF2B5EF4-FFF2-40B4-BE49-F238E27FC236}">
                <a16:creationId xmlns:a16="http://schemas.microsoft.com/office/drawing/2014/main" id="{0E7A4BCB-EE86-AD41-849E-8C46981E30B6}"/>
              </a:ext>
            </a:extLst>
          </p:cNvPr>
          <p:cNvPicPr>
            <a:picLocks noChangeAspect="1"/>
          </p:cNvPicPr>
          <p:nvPr/>
        </p:nvPicPr>
        <p:blipFill>
          <a:blip r:embed="rId5"/>
          <a:stretch>
            <a:fillRect/>
          </a:stretch>
        </p:blipFill>
        <p:spPr>
          <a:xfrm>
            <a:off x="2256324" y="2576695"/>
            <a:ext cx="5284648" cy="2362191"/>
          </a:xfrm>
          <a:prstGeom prst="rect">
            <a:avLst/>
          </a:prstGeom>
          <a:ln w="38100">
            <a:solidFill>
              <a:schemeClr val="tx1"/>
            </a:solidFill>
          </a:ln>
        </p:spPr>
      </p:pic>
      <p:pic>
        <p:nvPicPr>
          <p:cNvPr id="32" name="Picture 31">
            <a:extLst>
              <a:ext uri="{FF2B5EF4-FFF2-40B4-BE49-F238E27FC236}">
                <a16:creationId xmlns:a16="http://schemas.microsoft.com/office/drawing/2014/main" id="{31F5C98D-3E3E-4D40-9D4B-0B340D68E67F}"/>
              </a:ext>
            </a:extLst>
          </p:cNvPr>
          <p:cNvPicPr>
            <a:picLocks noChangeAspect="1"/>
          </p:cNvPicPr>
          <p:nvPr/>
        </p:nvPicPr>
        <p:blipFill>
          <a:blip r:embed="rId6"/>
          <a:stretch>
            <a:fillRect/>
          </a:stretch>
        </p:blipFill>
        <p:spPr>
          <a:xfrm>
            <a:off x="4109152" y="4951615"/>
            <a:ext cx="2370669" cy="1906413"/>
          </a:xfrm>
          <a:prstGeom prst="rect">
            <a:avLst/>
          </a:prstGeom>
          <a:ln w="38100">
            <a:solidFill>
              <a:schemeClr val="tx1"/>
            </a:solidFill>
          </a:ln>
        </p:spPr>
      </p:pic>
      <p:sp>
        <p:nvSpPr>
          <p:cNvPr id="2" name="Title 1">
            <a:extLst>
              <a:ext uri="{FF2B5EF4-FFF2-40B4-BE49-F238E27FC236}">
                <a16:creationId xmlns:a16="http://schemas.microsoft.com/office/drawing/2014/main" id="{4A615C6A-7D72-DE43-B1C0-809EBAB40D98}"/>
              </a:ext>
            </a:extLst>
          </p:cNvPr>
          <p:cNvSpPr>
            <a:spLocks noGrp="1"/>
          </p:cNvSpPr>
          <p:nvPr>
            <p:ph type="title"/>
          </p:nvPr>
        </p:nvSpPr>
        <p:spPr>
          <a:xfrm>
            <a:off x="94288" y="48858"/>
            <a:ext cx="8925534" cy="1143000"/>
          </a:xfrm>
        </p:spPr>
        <p:txBody>
          <a:bodyPr>
            <a:normAutofit fontScale="90000"/>
          </a:bodyPr>
          <a:lstStyle/>
          <a:p>
            <a:r>
              <a:rPr lang="en-US" sz="4000" dirty="0"/>
              <a:t>A Brief History of</a:t>
            </a:r>
            <a:br>
              <a:rPr lang="en-US" dirty="0"/>
            </a:br>
            <a:r>
              <a:rPr lang="en-US" sz="4900" dirty="0"/>
              <a:t>Strategic Bombardment</a:t>
            </a:r>
          </a:p>
        </p:txBody>
      </p:sp>
      <p:cxnSp>
        <p:nvCxnSpPr>
          <p:cNvPr id="12" name="Straight Connector 11">
            <a:extLst>
              <a:ext uri="{FF2B5EF4-FFF2-40B4-BE49-F238E27FC236}">
                <a16:creationId xmlns:a16="http://schemas.microsoft.com/office/drawing/2014/main" id="{4C277723-C6D3-8A4B-A3E2-C309B3C45040}"/>
              </a:ext>
            </a:extLst>
          </p:cNvPr>
          <p:cNvCxnSpPr/>
          <p:nvPr/>
        </p:nvCxnSpPr>
        <p:spPr>
          <a:xfrm flipV="1">
            <a:off x="0" y="1205156"/>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1B38714-667C-A445-B930-83258B3C3596}"/>
              </a:ext>
            </a:extLst>
          </p:cNvPr>
          <p:cNvCxnSpPr>
            <a:cxnSpLocks/>
          </p:cNvCxnSpPr>
          <p:nvPr/>
        </p:nvCxnSpPr>
        <p:spPr>
          <a:xfrm flipH="1">
            <a:off x="-11278" y="1583195"/>
            <a:ext cx="9155278"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91D326F-3828-0E46-87CA-0E22EAC75072}"/>
              </a:ext>
            </a:extLst>
          </p:cNvPr>
          <p:cNvSpPr txBox="1"/>
          <p:nvPr/>
        </p:nvSpPr>
        <p:spPr>
          <a:xfrm>
            <a:off x="1633536" y="1343996"/>
            <a:ext cx="840295" cy="480131"/>
          </a:xfrm>
          <a:prstGeom prst="rect">
            <a:avLst/>
          </a:prstGeom>
          <a:solidFill>
            <a:schemeClr val="bg1"/>
          </a:solidFill>
          <a:ln w="76200">
            <a:solidFill>
              <a:schemeClr val="accent1"/>
            </a:solidFill>
          </a:ln>
        </p:spPr>
        <p:txBody>
          <a:bodyPr wrap="none" rtlCol="0">
            <a:spAutoFit/>
          </a:bodyPr>
          <a:lstStyle/>
          <a:p>
            <a:pPr algn="ctr"/>
            <a:r>
              <a:rPr lang="en-US" sz="2520" i="1" dirty="0"/>
              <a:t>WWI</a:t>
            </a:r>
          </a:p>
        </p:txBody>
      </p:sp>
      <p:cxnSp>
        <p:nvCxnSpPr>
          <p:cNvPr id="19" name="Straight Connector 18">
            <a:extLst>
              <a:ext uri="{FF2B5EF4-FFF2-40B4-BE49-F238E27FC236}">
                <a16:creationId xmlns:a16="http://schemas.microsoft.com/office/drawing/2014/main" id="{1F8D6F75-3E60-4349-ABB1-BD710C8DC8CB}"/>
              </a:ext>
            </a:extLst>
          </p:cNvPr>
          <p:cNvCxnSpPr>
            <a:cxnSpLocks/>
          </p:cNvCxnSpPr>
          <p:nvPr/>
        </p:nvCxnSpPr>
        <p:spPr>
          <a:xfrm flipH="1">
            <a:off x="-11278" y="2486307"/>
            <a:ext cx="9155278"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EA885DC-5694-0D45-8372-748CCBA78D4E}"/>
              </a:ext>
            </a:extLst>
          </p:cNvPr>
          <p:cNvSpPr txBox="1"/>
          <p:nvPr/>
        </p:nvSpPr>
        <p:spPr>
          <a:xfrm>
            <a:off x="7907433" y="2247108"/>
            <a:ext cx="922048" cy="480131"/>
          </a:xfrm>
          <a:prstGeom prst="rect">
            <a:avLst/>
          </a:prstGeom>
          <a:solidFill>
            <a:schemeClr val="bg1"/>
          </a:solidFill>
          <a:ln w="76200">
            <a:solidFill>
              <a:schemeClr val="accent1"/>
            </a:solidFill>
          </a:ln>
        </p:spPr>
        <p:txBody>
          <a:bodyPr wrap="none" rtlCol="0">
            <a:spAutoFit/>
          </a:bodyPr>
          <a:lstStyle/>
          <a:p>
            <a:pPr algn="ctr"/>
            <a:r>
              <a:rPr lang="en-US" sz="2520" i="1" dirty="0"/>
              <a:t>WWII</a:t>
            </a:r>
          </a:p>
        </p:txBody>
      </p:sp>
      <p:cxnSp>
        <p:nvCxnSpPr>
          <p:cNvPr id="21" name="Straight Connector 20">
            <a:extLst>
              <a:ext uri="{FF2B5EF4-FFF2-40B4-BE49-F238E27FC236}">
                <a16:creationId xmlns:a16="http://schemas.microsoft.com/office/drawing/2014/main" id="{794CCA3F-26C9-6E48-86A1-CBE2B122561D}"/>
              </a:ext>
            </a:extLst>
          </p:cNvPr>
          <p:cNvCxnSpPr>
            <a:cxnSpLocks/>
          </p:cNvCxnSpPr>
          <p:nvPr/>
        </p:nvCxnSpPr>
        <p:spPr>
          <a:xfrm flipH="1">
            <a:off x="-11278" y="2046040"/>
            <a:ext cx="9155278"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971EAC9-EECB-B74E-950E-7117740AFEA2}"/>
              </a:ext>
            </a:extLst>
          </p:cNvPr>
          <p:cNvSpPr txBox="1"/>
          <p:nvPr/>
        </p:nvSpPr>
        <p:spPr>
          <a:xfrm>
            <a:off x="3727806" y="1795554"/>
            <a:ext cx="2428935" cy="480131"/>
          </a:xfrm>
          <a:prstGeom prst="rect">
            <a:avLst/>
          </a:prstGeom>
          <a:solidFill>
            <a:schemeClr val="bg1"/>
          </a:solidFill>
          <a:ln w="76200">
            <a:solidFill>
              <a:schemeClr val="accent1"/>
            </a:solidFill>
          </a:ln>
        </p:spPr>
        <p:txBody>
          <a:bodyPr wrap="none" rtlCol="0">
            <a:spAutoFit/>
          </a:bodyPr>
          <a:lstStyle/>
          <a:p>
            <a:pPr algn="ctr"/>
            <a:r>
              <a:rPr lang="en-US" sz="2520" i="1" dirty="0"/>
              <a:t>Spanish Civil War</a:t>
            </a:r>
          </a:p>
        </p:txBody>
      </p:sp>
      <p:sp>
        <p:nvSpPr>
          <p:cNvPr id="6" name="Rectangle 5">
            <a:extLst>
              <a:ext uri="{FF2B5EF4-FFF2-40B4-BE49-F238E27FC236}">
                <a16:creationId xmlns:a16="http://schemas.microsoft.com/office/drawing/2014/main" id="{2F21A06B-3745-4D4F-A249-6C54EA1C1479}"/>
              </a:ext>
            </a:extLst>
          </p:cNvPr>
          <p:cNvSpPr/>
          <p:nvPr/>
        </p:nvSpPr>
        <p:spPr>
          <a:xfrm>
            <a:off x="94288" y="1846930"/>
            <a:ext cx="980911" cy="429947"/>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1925</a:t>
            </a:r>
          </a:p>
        </p:txBody>
      </p:sp>
      <p:pic>
        <p:nvPicPr>
          <p:cNvPr id="28" name="Picture 27">
            <a:extLst>
              <a:ext uri="{FF2B5EF4-FFF2-40B4-BE49-F238E27FC236}">
                <a16:creationId xmlns:a16="http://schemas.microsoft.com/office/drawing/2014/main" id="{389C5534-E211-624D-B5A9-82DC2FD79378}"/>
              </a:ext>
            </a:extLst>
          </p:cNvPr>
          <p:cNvPicPr>
            <a:picLocks noChangeAspect="1"/>
          </p:cNvPicPr>
          <p:nvPr/>
        </p:nvPicPr>
        <p:blipFill>
          <a:blip r:embed="rId7"/>
          <a:stretch>
            <a:fillRect/>
          </a:stretch>
        </p:blipFill>
        <p:spPr>
          <a:xfrm>
            <a:off x="-79024" y="4951614"/>
            <a:ext cx="1981231" cy="1906385"/>
          </a:xfrm>
          <a:prstGeom prst="rect">
            <a:avLst/>
          </a:prstGeom>
          <a:ln w="38100">
            <a:solidFill>
              <a:schemeClr val="tx1"/>
            </a:solidFill>
          </a:ln>
        </p:spPr>
      </p:pic>
      <p:grpSp>
        <p:nvGrpSpPr>
          <p:cNvPr id="29" name="Group 28">
            <a:extLst>
              <a:ext uri="{FF2B5EF4-FFF2-40B4-BE49-F238E27FC236}">
                <a16:creationId xmlns:a16="http://schemas.microsoft.com/office/drawing/2014/main" id="{B90B1F61-F88D-1749-85A3-0FC460478C6A}"/>
              </a:ext>
            </a:extLst>
          </p:cNvPr>
          <p:cNvGrpSpPr/>
          <p:nvPr/>
        </p:nvGrpSpPr>
        <p:grpSpPr>
          <a:xfrm>
            <a:off x="1569150" y="4951614"/>
            <a:ext cx="2652893" cy="1906385"/>
            <a:chOff x="955112" y="1641953"/>
            <a:chExt cx="2996797" cy="2337548"/>
          </a:xfrm>
        </p:grpSpPr>
        <p:pic>
          <p:nvPicPr>
            <p:cNvPr id="30" name="Picture 29">
              <a:extLst>
                <a:ext uri="{FF2B5EF4-FFF2-40B4-BE49-F238E27FC236}">
                  <a16:creationId xmlns:a16="http://schemas.microsoft.com/office/drawing/2014/main" id="{C4186DBF-70BA-F84E-82CF-D1182691ACAC}"/>
                </a:ext>
              </a:extLst>
            </p:cNvPr>
            <p:cNvPicPr>
              <a:picLocks noChangeAspect="1"/>
            </p:cNvPicPr>
            <p:nvPr/>
          </p:nvPicPr>
          <p:blipFill>
            <a:blip r:embed="rId8"/>
            <a:stretch>
              <a:fillRect/>
            </a:stretch>
          </p:blipFill>
          <p:spPr>
            <a:xfrm>
              <a:off x="955112" y="1641953"/>
              <a:ext cx="2996797" cy="2332053"/>
            </a:xfrm>
            <a:prstGeom prst="rect">
              <a:avLst/>
            </a:prstGeom>
            <a:ln w="38100">
              <a:solidFill>
                <a:schemeClr val="tx1"/>
              </a:solidFill>
            </a:ln>
          </p:spPr>
        </p:pic>
        <p:sp>
          <p:nvSpPr>
            <p:cNvPr id="31" name="TextBox 30">
              <a:extLst>
                <a:ext uri="{FF2B5EF4-FFF2-40B4-BE49-F238E27FC236}">
                  <a16:creationId xmlns:a16="http://schemas.microsoft.com/office/drawing/2014/main" id="{D0F0C74F-C42A-8649-A229-0F07A66BF971}"/>
                </a:ext>
              </a:extLst>
            </p:cNvPr>
            <p:cNvSpPr txBox="1"/>
            <p:nvPr/>
          </p:nvSpPr>
          <p:spPr>
            <a:xfrm>
              <a:off x="2961890" y="3733280"/>
              <a:ext cx="965329" cy="246221"/>
            </a:xfrm>
            <a:prstGeom prst="rect">
              <a:avLst/>
            </a:prstGeom>
            <a:noFill/>
          </p:spPr>
          <p:txBody>
            <a:bodyPr wrap="none" rtlCol="0">
              <a:spAutoFit/>
            </a:bodyPr>
            <a:lstStyle/>
            <a:p>
              <a:r>
                <a:rPr lang="en-US" sz="1000" dirty="0" err="1"/>
                <a:t>britannica.com</a:t>
              </a:r>
              <a:endParaRPr lang="en-US" sz="1000" dirty="0"/>
            </a:p>
          </p:txBody>
        </p:sp>
      </p:grpSp>
      <p:pic>
        <p:nvPicPr>
          <p:cNvPr id="33" name="Picture 32">
            <a:extLst>
              <a:ext uri="{FF2B5EF4-FFF2-40B4-BE49-F238E27FC236}">
                <a16:creationId xmlns:a16="http://schemas.microsoft.com/office/drawing/2014/main" id="{65DE55E4-F924-7A42-AE13-73C6B0985504}"/>
              </a:ext>
            </a:extLst>
          </p:cNvPr>
          <p:cNvPicPr>
            <a:picLocks noChangeAspect="1"/>
          </p:cNvPicPr>
          <p:nvPr/>
        </p:nvPicPr>
        <p:blipFill>
          <a:blip r:embed="rId9"/>
          <a:stretch>
            <a:fillRect/>
          </a:stretch>
        </p:blipFill>
        <p:spPr>
          <a:xfrm>
            <a:off x="5792657" y="4961464"/>
            <a:ext cx="3365127" cy="2003780"/>
          </a:xfrm>
          <a:prstGeom prst="rect">
            <a:avLst/>
          </a:prstGeom>
        </p:spPr>
      </p:pic>
      <p:sp>
        <p:nvSpPr>
          <p:cNvPr id="34" name="Rectangle 33">
            <a:extLst>
              <a:ext uri="{FF2B5EF4-FFF2-40B4-BE49-F238E27FC236}">
                <a16:creationId xmlns:a16="http://schemas.microsoft.com/office/drawing/2014/main" id="{3EFD95F6-DEAE-CD48-AA5C-393910A78068}"/>
              </a:ext>
            </a:extLst>
          </p:cNvPr>
          <p:cNvSpPr/>
          <p:nvPr/>
        </p:nvSpPr>
        <p:spPr>
          <a:xfrm>
            <a:off x="83008" y="922959"/>
            <a:ext cx="980911" cy="429947"/>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solidFill>
                  <a:schemeClr val="tx1"/>
                </a:solidFill>
              </a:rPr>
              <a:t>1900</a:t>
            </a:r>
          </a:p>
        </p:txBody>
      </p:sp>
      <p:cxnSp>
        <p:nvCxnSpPr>
          <p:cNvPr id="36" name="Straight Arrow Connector 35">
            <a:extLst>
              <a:ext uri="{FF2B5EF4-FFF2-40B4-BE49-F238E27FC236}">
                <a16:creationId xmlns:a16="http://schemas.microsoft.com/office/drawing/2014/main" id="{E8432BCA-F298-C84D-BF21-B22E9E2A1D2C}"/>
              </a:ext>
            </a:extLst>
          </p:cNvPr>
          <p:cNvCxnSpPr>
            <a:stCxn id="18" idx="2"/>
          </p:cNvCxnSpPr>
          <p:nvPr/>
        </p:nvCxnSpPr>
        <p:spPr>
          <a:xfrm flipH="1">
            <a:off x="1264356" y="1824127"/>
            <a:ext cx="789328" cy="129160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D98A3ADD-84EC-CD4F-8A2A-DE5C1D614E8E}"/>
              </a:ext>
            </a:extLst>
          </p:cNvPr>
          <p:cNvCxnSpPr>
            <a:cxnSpLocks/>
            <a:stCxn id="22" idx="2"/>
          </p:cNvCxnSpPr>
          <p:nvPr/>
        </p:nvCxnSpPr>
        <p:spPr>
          <a:xfrm>
            <a:off x="4942274" y="2275685"/>
            <a:ext cx="261904" cy="840048"/>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3D684E6D-FFF0-C743-8D89-CCDC63F706C6}"/>
              </a:ext>
            </a:extLst>
          </p:cNvPr>
          <p:cNvCxnSpPr>
            <a:cxnSpLocks/>
          </p:cNvCxnSpPr>
          <p:nvPr/>
        </p:nvCxnSpPr>
        <p:spPr>
          <a:xfrm flipV="1">
            <a:off x="1185333" y="5802489"/>
            <a:ext cx="3905956" cy="85470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0466829-259F-4043-848A-B6B2F7F78326}"/>
              </a:ext>
            </a:extLst>
          </p:cNvPr>
          <p:cNvCxnSpPr>
            <a:cxnSpLocks/>
          </p:cNvCxnSpPr>
          <p:nvPr/>
        </p:nvCxnSpPr>
        <p:spPr>
          <a:xfrm>
            <a:off x="8362996" y="2749892"/>
            <a:ext cx="0" cy="13084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138EDEAE-2401-194F-AF3B-FF419428D7DD}"/>
              </a:ext>
            </a:extLst>
          </p:cNvPr>
          <p:cNvSpPr txBox="1"/>
          <p:nvPr/>
        </p:nvSpPr>
        <p:spPr>
          <a:xfrm>
            <a:off x="7545399" y="4061103"/>
            <a:ext cx="1682044" cy="646331"/>
          </a:xfrm>
          <a:prstGeom prst="rect">
            <a:avLst/>
          </a:prstGeom>
          <a:noFill/>
        </p:spPr>
        <p:txBody>
          <a:bodyPr wrap="square" rtlCol="0">
            <a:spAutoFit/>
          </a:bodyPr>
          <a:lstStyle/>
          <a:p>
            <a:pPr algn="ctr"/>
            <a:r>
              <a:rPr lang="en-US" dirty="0"/>
              <a:t>Signal Corps Aviation Section</a:t>
            </a:r>
          </a:p>
        </p:txBody>
      </p:sp>
    </p:spTree>
    <p:extLst>
      <p:ext uri="{BB962C8B-B14F-4D97-AF65-F5344CB8AC3E}">
        <p14:creationId xmlns:p14="http://schemas.microsoft.com/office/powerpoint/2010/main" val="241022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922075-0B1B-534A-A173-6E5F6F8AC577}"/>
              </a:ext>
            </a:extLst>
          </p:cNvPr>
          <p:cNvPicPr>
            <a:picLocks noChangeAspect="1"/>
          </p:cNvPicPr>
          <p:nvPr/>
        </p:nvPicPr>
        <p:blipFill>
          <a:blip r:embed="rId2"/>
          <a:stretch>
            <a:fillRect/>
          </a:stretch>
        </p:blipFill>
        <p:spPr>
          <a:xfrm>
            <a:off x="-926641" y="1275827"/>
            <a:ext cx="10771761" cy="5469320"/>
          </a:xfrm>
          <a:prstGeom prst="rect">
            <a:avLst/>
          </a:prstGeom>
        </p:spPr>
      </p:pic>
      <p:sp>
        <p:nvSpPr>
          <p:cNvPr id="2" name="Title 1">
            <a:extLst>
              <a:ext uri="{FF2B5EF4-FFF2-40B4-BE49-F238E27FC236}">
                <a16:creationId xmlns:a16="http://schemas.microsoft.com/office/drawing/2014/main" id="{D5A68D50-C406-504A-B551-BC960C4F0E29}"/>
              </a:ext>
            </a:extLst>
          </p:cNvPr>
          <p:cNvSpPr>
            <a:spLocks noGrp="1"/>
          </p:cNvSpPr>
          <p:nvPr>
            <p:ph type="title"/>
          </p:nvPr>
        </p:nvSpPr>
        <p:spPr>
          <a:xfrm>
            <a:off x="457200" y="48297"/>
            <a:ext cx="8229600" cy="1143000"/>
          </a:xfrm>
        </p:spPr>
        <p:txBody>
          <a:bodyPr>
            <a:normAutofit fontScale="90000"/>
          </a:bodyPr>
          <a:lstStyle/>
          <a:p>
            <a:r>
              <a:rPr lang="en-US" sz="4000" dirty="0"/>
              <a:t>A Brief History of</a:t>
            </a:r>
            <a:br>
              <a:rPr lang="en-US" dirty="0"/>
            </a:br>
            <a:r>
              <a:rPr lang="en-US" sz="4900" dirty="0"/>
              <a:t>Strategic Bombardment</a:t>
            </a:r>
            <a:endParaRPr lang="en-US" dirty="0"/>
          </a:p>
        </p:txBody>
      </p:sp>
      <p:grpSp>
        <p:nvGrpSpPr>
          <p:cNvPr id="9" name="Group 8">
            <a:extLst>
              <a:ext uri="{FF2B5EF4-FFF2-40B4-BE49-F238E27FC236}">
                <a16:creationId xmlns:a16="http://schemas.microsoft.com/office/drawing/2014/main" id="{F7E029C3-E578-6C49-8C14-9C4000615B79}"/>
              </a:ext>
            </a:extLst>
          </p:cNvPr>
          <p:cNvGrpSpPr/>
          <p:nvPr/>
        </p:nvGrpSpPr>
        <p:grpSpPr>
          <a:xfrm>
            <a:off x="6511624" y="3698543"/>
            <a:ext cx="2513914" cy="3004108"/>
            <a:chOff x="-3213686" y="648433"/>
            <a:chExt cx="2854076" cy="3283721"/>
          </a:xfrm>
        </p:grpSpPr>
        <p:pic>
          <p:nvPicPr>
            <p:cNvPr id="113" name="Picture 112">
              <a:extLst>
                <a:ext uri="{FF2B5EF4-FFF2-40B4-BE49-F238E27FC236}">
                  <a16:creationId xmlns:a16="http://schemas.microsoft.com/office/drawing/2014/main" id="{FE2AAF40-A6E6-5540-8564-1C524C0C65C1}"/>
                </a:ext>
              </a:extLst>
            </p:cNvPr>
            <p:cNvPicPr>
              <a:picLocks noChangeAspect="1"/>
            </p:cNvPicPr>
            <p:nvPr/>
          </p:nvPicPr>
          <p:blipFill>
            <a:blip r:embed="rId3"/>
            <a:stretch>
              <a:fillRect/>
            </a:stretch>
          </p:blipFill>
          <p:spPr>
            <a:xfrm>
              <a:off x="-3213686" y="648433"/>
              <a:ext cx="2848321" cy="3275569"/>
            </a:xfrm>
            <a:prstGeom prst="rect">
              <a:avLst/>
            </a:prstGeom>
          </p:spPr>
        </p:pic>
        <p:sp>
          <p:nvSpPr>
            <p:cNvPr id="108" name="TextBox 107">
              <a:extLst>
                <a:ext uri="{FF2B5EF4-FFF2-40B4-BE49-F238E27FC236}">
                  <a16:creationId xmlns:a16="http://schemas.microsoft.com/office/drawing/2014/main" id="{A6AC0934-3939-E84C-82BC-6BD81EF16AC1}"/>
                </a:ext>
              </a:extLst>
            </p:cNvPr>
            <p:cNvSpPr txBox="1"/>
            <p:nvPr/>
          </p:nvSpPr>
          <p:spPr>
            <a:xfrm>
              <a:off x="-1430877" y="662806"/>
              <a:ext cx="968534" cy="369332"/>
            </a:xfrm>
            <a:prstGeom prst="rect">
              <a:avLst/>
            </a:prstGeom>
            <a:noFill/>
          </p:spPr>
          <p:txBody>
            <a:bodyPr wrap="none" rtlCol="0">
              <a:spAutoFit/>
            </a:bodyPr>
            <a:lstStyle/>
            <a:p>
              <a:r>
                <a:rPr lang="en-US" dirty="0">
                  <a:solidFill>
                    <a:schemeClr val="bg1"/>
                  </a:solidFill>
                </a:rPr>
                <a:t>4 Oct 57</a:t>
              </a:r>
            </a:p>
          </p:txBody>
        </p:sp>
        <p:sp>
          <p:nvSpPr>
            <p:cNvPr id="109" name="TextBox 108">
              <a:extLst>
                <a:ext uri="{FF2B5EF4-FFF2-40B4-BE49-F238E27FC236}">
                  <a16:creationId xmlns:a16="http://schemas.microsoft.com/office/drawing/2014/main" id="{EC560553-01B8-F84F-ABAC-DA99EBDD1295}"/>
                </a:ext>
              </a:extLst>
            </p:cNvPr>
            <p:cNvSpPr txBox="1"/>
            <p:nvPr/>
          </p:nvSpPr>
          <p:spPr>
            <a:xfrm>
              <a:off x="-1275245" y="3685933"/>
              <a:ext cx="915635" cy="246221"/>
            </a:xfrm>
            <a:prstGeom prst="rect">
              <a:avLst/>
            </a:prstGeom>
            <a:noFill/>
          </p:spPr>
          <p:txBody>
            <a:bodyPr wrap="none" rtlCol="0">
              <a:spAutoFit/>
            </a:bodyPr>
            <a:lstStyle/>
            <a:p>
              <a:r>
                <a:rPr lang="en-US" sz="1000" dirty="0" err="1"/>
                <a:t>usatoday.com</a:t>
              </a:r>
              <a:endParaRPr lang="en-US" sz="1000" dirty="0"/>
            </a:p>
          </p:txBody>
        </p:sp>
      </p:grpSp>
      <p:pic>
        <p:nvPicPr>
          <p:cNvPr id="4" name="Picture 3">
            <a:extLst>
              <a:ext uri="{FF2B5EF4-FFF2-40B4-BE49-F238E27FC236}">
                <a16:creationId xmlns:a16="http://schemas.microsoft.com/office/drawing/2014/main" id="{5FF93218-DB7F-3145-9976-AADB2BAC0CE5}"/>
              </a:ext>
            </a:extLst>
          </p:cNvPr>
          <p:cNvPicPr>
            <a:picLocks noChangeAspect="1"/>
          </p:cNvPicPr>
          <p:nvPr/>
        </p:nvPicPr>
        <p:blipFill>
          <a:blip r:embed="rId4"/>
          <a:stretch>
            <a:fillRect/>
          </a:stretch>
        </p:blipFill>
        <p:spPr>
          <a:xfrm>
            <a:off x="142118" y="3398151"/>
            <a:ext cx="2811335" cy="1674022"/>
          </a:xfrm>
          <a:prstGeom prst="rect">
            <a:avLst/>
          </a:prstGeom>
        </p:spPr>
      </p:pic>
      <p:pic>
        <p:nvPicPr>
          <p:cNvPr id="16" name="Picture 15">
            <a:extLst>
              <a:ext uri="{FF2B5EF4-FFF2-40B4-BE49-F238E27FC236}">
                <a16:creationId xmlns:a16="http://schemas.microsoft.com/office/drawing/2014/main" id="{D0A13CC6-E3FC-F048-B2F8-8D33C2384CDC}"/>
              </a:ext>
            </a:extLst>
          </p:cNvPr>
          <p:cNvPicPr>
            <a:picLocks noChangeAspect="1"/>
          </p:cNvPicPr>
          <p:nvPr/>
        </p:nvPicPr>
        <p:blipFill>
          <a:blip r:embed="rId5"/>
          <a:stretch>
            <a:fillRect/>
          </a:stretch>
        </p:blipFill>
        <p:spPr>
          <a:xfrm>
            <a:off x="438850" y="4974284"/>
            <a:ext cx="2185138" cy="1757215"/>
          </a:xfrm>
          <a:prstGeom prst="rect">
            <a:avLst/>
          </a:prstGeom>
        </p:spPr>
      </p:pic>
      <p:sp>
        <p:nvSpPr>
          <p:cNvPr id="3" name="TextBox 2">
            <a:extLst>
              <a:ext uri="{FF2B5EF4-FFF2-40B4-BE49-F238E27FC236}">
                <a16:creationId xmlns:a16="http://schemas.microsoft.com/office/drawing/2014/main" id="{1DCC2A6F-7548-CD48-AB04-02085CC10DE4}"/>
              </a:ext>
            </a:extLst>
          </p:cNvPr>
          <p:cNvSpPr txBox="1"/>
          <p:nvPr/>
        </p:nvSpPr>
        <p:spPr>
          <a:xfrm>
            <a:off x="3591222" y="1354045"/>
            <a:ext cx="2095969" cy="1015663"/>
          </a:xfrm>
          <a:prstGeom prst="rect">
            <a:avLst/>
          </a:prstGeom>
          <a:solidFill>
            <a:schemeClr val="bg1"/>
          </a:solidFill>
          <a:ln w="76200">
            <a:solidFill>
              <a:srgbClr val="FF0000"/>
            </a:solidFill>
          </a:ln>
        </p:spPr>
        <p:txBody>
          <a:bodyPr wrap="square" rtlCol="0">
            <a:spAutoFit/>
          </a:bodyPr>
          <a:lstStyle/>
          <a:p>
            <a:pPr algn="ctr"/>
            <a:r>
              <a:rPr lang="en-US" sz="2000" dirty="0"/>
              <a:t>Post WWII</a:t>
            </a:r>
          </a:p>
          <a:p>
            <a:pPr algn="ctr"/>
            <a:r>
              <a:rPr lang="en-US" sz="2000" dirty="0"/>
              <a:t>Oceans no longer protect the USA</a:t>
            </a:r>
          </a:p>
        </p:txBody>
      </p:sp>
      <p:cxnSp>
        <p:nvCxnSpPr>
          <p:cNvPr id="72" name="Straight Connector 71">
            <a:extLst>
              <a:ext uri="{FF2B5EF4-FFF2-40B4-BE49-F238E27FC236}">
                <a16:creationId xmlns:a16="http://schemas.microsoft.com/office/drawing/2014/main" id="{983AC953-35DB-1C43-9CA3-8C23FB1B274C}"/>
              </a:ext>
            </a:extLst>
          </p:cNvPr>
          <p:cNvCxnSpPr/>
          <p:nvPr/>
        </p:nvCxnSpPr>
        <p:spPr>
          <a:xfrm flipV="1">
            <a:off x="0" y="1224820"/>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38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t>Keeping highly complex ICBMs viable since the 1950’s yields lessons in how to design a planetary defense system</a:t>
            </a:r>
          </a:p>
        </p:txBody>
      </p:sp>
      <p:cxnSp>
        <p:nvCxnSpPr>
          <p:cNvPr id="4" name="Straight Connector 3">
            <a:extLst>
              <a:ext uri="{FF2B5EF4-FFF2-40B4-BE49-F238E27FC236}">
                <a16:creationId xmlns:a16="http://schemas.microsoft.com/office/drawing/2014/main" id="{C5380BF7-C28B-7B4F-BAF9-AF5D81CBFD5F}"/>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55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C84A3E-12D8-BD44-972E-DC6C40C1E657}"/>
              </a:ext>
            </a:extLst>
          </p:cNvPr>
          <p:cNvPicPr>
            <a:picLocks noChangeAspect="1"/>
          </p:cNvPicPr>
          <p:nvPr/>
        </p:nvPicPr>
        <p:blipFill>
          <a:blip r:embed="rId3"/>
          <a:stretch>
            <a:fillRect/>
          </a:stretch>
        </p:blipFill>
        <p:spPr>
          <a:xfrm>
            <a:off x="-89868" y="0"/>
            <a:ext cx="7494936" cy="9601200"/>
          </a:xfrm>
          <a:prstGeom prst="rect">
            <a:avLst/>
          </a:prstGeom>
        </p:spPr>
      </p:pic>
    </p:spTree>
    <p:extLst>
      <p:ext uri="{BB962C8B-B14F-4D97-AF65-F5344CB8AC3E}">
        <p14:creationId xmlns:p14="http://schemas.microsoft.com/office/powerpoint/2010/main" val="86576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8D50-C406-504A-B551-BC960C4F0E29}"/>
              </a:ext>
            </a:extLst>
          </p:cNvPr>
          <p:cNvSpPr>
            <a:spLocks noGrp="1"/>
          </p:cNvSpPr>
          <p:nvPr>
            <p:ph type="title"/>
          </p:nvPr>
        </p:nvSpPr>
        <p:spPr>
          <a:xfrm>
            <a:off x="457200" y="7353"/>
            <a:ext cx="8229600" cy="1143000"/>
          </a:xfrm>
        </p:spPr>
        <p:txBody>
          <a:bodyPr/>
          <a:lstStyle/>
          <a:p>
            <a:r>
              <a:rPr lang="en-US" dirty="0"/>
              <a:t>Mission: Deter</a:t>
            </a:r>
          </a:p>
        </p:txBody>
      </p:sp>
      <p:pic>
        <p:nvPicPr>
          <p:cNvPr id="7" name="Picture 6">
            <a:extLst>
              <a:ext uri="{FF2B5EF4-FFF2-40B4-BE49-F238E27FC236}">
                <a16:creationId xmlns:a16="http://schemas.microsoft.com/office/drawing/2014/main" id="{0B183045-FDC7-C041-9991-45F6B76F9968}"/>
              </a:ext>
            </a:extLst>
          </p:cNvPr>
          <p:cNvPicPr>
            <a:picLocks noChangeAspect="1"/>
          </p:cNvPicPr>
          <p:nvPr/>
        </p:nvPicPr>
        <p:blipFill rotWithShape="1">
          <a:blip r:embed="rId3"/>
          <a:srcRect t="18862" b="5127"/>
          <a:stretch/>
        </p:blipFill>
        <p:spPr>
          <a:xfrm>
            <a:off x="55306" y="1267651"/>
            <a:ext cx="8994912" cy="5469687"/>
          </a:xfrm>
          <a:prstGeom prst="rect">
            <a:avLst/>
          </a:prstGeom>
        </p:spPr>
      </p:pic>
      <p:sp>
        <p:nvSpPr>
          <p:cNvPr id="3" name="Content Placeholder 2">
            <a:extLst>
              <a:ext uri="{FF2B5EF4-FFF2-40B4-BE49-F238E27FC236}">
                <a16:creationId xmlns:a16="http://schemas.microsoft.com/office/drawing/2014/main" id="{7476860C-B8A2-0144-917C-A043EFC7BADD}"/>
              </a:ext>
            </a:extLst>
          </p:cNvPr>
          <p:cNvSpPr>
            <a:spLocks noGrp="1"/>
          </p:cNvSpPr>
          <p:nvPr>
            <p:ph idx="1"/>
          </p:nvPr>
        </p:nvSpPr>
        <p:spPr>
          <a:xfrm>
            <a:off x="3586391" y="1430227"/>
            <a:ext cx="5546318" cy="1254358"/>
          </a:xfrm>
        </p:spPr>
        <p:txBody>
          <a:bodyPr>
            <a:noAutofit/>
          </a:bodyPr>
          <a:lstStyle/>
          <a:p>
            <a:r>
              <a:rPr lang="en-US" sz="2000" b="1" dirty="0"/>
              <a:t>Defeat or Defend?  Solution is “Deter”</a:t>
            </a:r>
          </a:p>
          <a:p>
            <a:r>
              <a:rPr lang="en-US" sz="2000" b="1" dirty="0"/>
              <a:t>Deter what?  Massive existential attack</a:t>
            </a:r>
          </a:p>
          <a:p>
            <a:r>
              <a:rPr lang="en-US" sz="2000" b="1" dirty="0"/>
              <a:t>How?  A weapon never used; or used every day</a:t>
            </a:r>
          </a:p>
        </p:txBody>
      </p:sp>
      <p:cxnSp>
        <p:nvCxnSpPr>
          <p:cNvPr id="72" name="Straight Connector 71">
            <a:extLst>
              <a:ext uri="{FF2B5EF4-FFF2-40B4-BE49-F238E27FC236}">
                <a16:creationId xmlns:a16="http://schemas.microsoft.com/office/drawing/2014/main" id="{9236A569-7802-4943-B6ED-A1BF627ED37C}"/>
              </a:ext>
            </a:extLst>
          </p:cNvPr>
          <p:cNvCxnSpPr/>
          <p:nvPr/>
        </p:nvCxnSpPr>
        <p:spPr>
          <a:xfrm flipV="1">
            <a:off x="0" y="108716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21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6720-5501-DD43-ABDE-C39463203552}"/>
              </a:ext>
            </a:extLst>
          </p:cNvPr>
          <p:cNvSpPr>
            <a:spLocks noGrp="1"/>
          </p:cNvSpPr>
          <p:nvPr>
            <p:ph type="title"/>
          </p:nvPr>
        </p:nvSpPr>
        <p:spPr>
          <a:xfrm>
            <a:off x="457200" y="49354"/>
            <a:ext cx="8229600" cy="1143000"/>
          </a:xfrm>
        </p:spPr>
        <p:txBody>
          <a:bodyPr/>
          <a:lstStyle/>
          <a:p>
            <a:r>
              <a:rPr lang="en-US" dirty="0"/>
              <a:t>The Minuteman III Missile</a:t>
            </a:r>
          </a:p>
        </p:txBody>
      </p:sp>
      <p:pic>
        <p:nvPicPr>
          <p:cNvPr id="4" name="Content Placeholder 3">
            <a:extLst>
              <a:ext uri="{FF2B5EF4-FFF2-40B4-BE49-F238E27FC236}">
                <a16:creationId xmlns:a16="http://schemas.microsoft.com/office/drawing/2014/main" id="{5CBDCEF4-2F75-C04D-88A9-5E6A08A533A4}"/>
              </a:ext>
            </a:extLst>
          </p:cNvPr>
          <p:cNvPicPr>
            <a:picLocks noGrp="1" noChangeAspect="1"/>
          </p:cNvPicPr>
          <p:nvPr>
            <p:ph idx="1"/>
          </p:nvPr>
        </p:nvPicPr>
        <p:blipFill>
          <a:blip r:embed="rId3"/>
          <a:stretch>
            <a:fillRect/>
          </a:stretch>
        </p:blipFill>
        <p:spPr>
          <a:xfrm>
            <a:off x="31225" y="2146852"/>
            <a:ext cx="9083999" cy="3431733"/>
          </a:xfrm>
          <a:prstGeom prst="rect">
            <a:avLst/>
          </a:prstGeom>
        </p:spPr>
      </p:pic>
      <p:cxnSp>
        <p:nvCxnSpPr>
          <p:cNvPr id="63" name="Straight Connector 62">
            <a:extLst>
              <a:ext uri="{FF2B5EF4-FFF2-40B4-BE49-F238E27FC236}">
                <a16:creationId xmlns:a16="http://schemas.microsoft.com/office/drawing/2014/main" id="{FC8DCAA3-9BEC-9148-AB78-8AE39386C658}"/>
              </a:ext>
            </a:extLst>
          </p:cNvPr>
          <p:cNvCxnSpPr/>
          <p:nvPr/>
        </p:nvCxnSpPr>
        <p:spPr>
          <a:xfrm flipV="1">
            <a:off x="0" y="1375518"/>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519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FC11-1026-8447-B41C-4259FBDB6433}"/>
              </a:ext>
            </a:extLst>
          </p:cNvPr>
          <p:cNvSpPr>
            <a:spLocks noGrp="1"/>
          </p:cNvSpPr>
          <p:nvPr>
            <p:ph type="title"/>
          </p:nvPr>
        </p:nvSpPr>
        <p:spPr>
          <a:xfrm>
            <a:off x="168443" y="274638"/>
            <a:ext cx="8805270" cy="639762"/>
          </a:xfrm>
        </p:spPr>
        <p:txBody>
          <a:bodyPr>
            <a:normAutofit fontScale="90000"/>
          </a:bodyPr>
          <a:lstStyle/>
          <a:p>
            <a:r>
              <a:rPr lang="en-US" dirty="0"/>
              <a:t>Missile Pyrotechnic, Safe, &amp; Fire Devices</a:t>
            </a:r>
          </a:p>
        </p:txBody>
      </p:sp>
      <p:sp>
        <p:nvSpPr>
          <p:cNvPr id="4" name="Rectangle 3">
            <a:extLst>
              <a:ext uri="{FF2B5EF4-FFF2-40B4-BE49-F238E27FC236}">
                <a16:creationId xmlns:a16="http://schemas.microsoft.com/office/drawing/2014/main" id="{CA6A8568-6B71-6C42-B015-7428F343F6DB}"/>
              </a:ext>
            </a:extLst>
          </p:cNvPr>
          <p:cNvSpPr>
            <a:spLocks noGrp="1" noChangeArrowheads="1"/>
          </p:cNvSpPr>
          <p:nvPr>
            <p:ph idx="1"/>
          </p:nvPr>
        </p:nvSpPr>
        <p:spPr>
          <a:xfrm>
            <a:off x="314389" y="1417643"/>
            <a:ext cx="8756542" cy="5253926"/>
          </a:xfrm>
          <a:noFill/>
          <a:extLst>
            <a:ext uri="{91240B29-F687-4F45-9708-019B960494DF}">
              <a14:hiddenLine xmlns:a14="http://schemas.microsoft.com/office/drawing/2010/main" w="9525">
                <a:solidFill>
                  <a:srgbClr val="008000"/>
                </a:solidFill>
                <a:miter lim="800000"/>
                <a:headEnd/>
                <a:tailEnd/>
              </a14:hiddenLine>
            </a:ext>
          </a:extLst>
        </p:spPr>
        <p:txBody>
          <a:bodyPr>
            <a:normAutofit/>
          </a:bodyPr>
          <a:lstStyle/>
          <a:p>
            <a:pPr eaLnBrk="1" hangingPunct="1">
              <a:lnSpc>
                <a:spcPct val="80000"/>
              </a:lnSpc>
            </a:pPr>
            <a:r>
              <a:rPr lang="en-US" altLang="en-US" sz="2800" dirty="0"/>
              <a:t>RS/RV </a:t>
            </a:r>
          </a:p>
          <a:p>
            <a:pPr marL="0" indent="0" eaLnBrk="1" hangingPunct="1">
              <a:lnSpc>
                <a:spcPct val="80000"/>
              </a:lnSpc>
              <a:buNone/>
            </a:pPr>
            <a:endParaRPr lang="en-US" altLang="en-US" sz="2800" u="sng" dirty="0"/>
          </a:p>
          <a:p>
            <a:pPr>
              <a:lnSpc>
                <a:spcPct val="80000"/>
              </a:lnSpc>
            </a:pPr>
            <a:r>
              <a:rPr lang="en-US" altLang="en-US" sz="2800" dirty="0"/>
              <a:t>PSRE Isolation valves</a:t>
            </a:r>
            <a:endParaRPr lang="en-US" altLang="en-US" sz="2800" u="sng" dirty="0"/>
          </a:p>
          <a:p>
            <a:pPr>
              <a:lnSpc>
                <a:spcPct val="80000"/>
              </a:lnSpc>
            </a:pPr>
            <a:endParaRPr lang="en-US" altLang="en-US" sz="2800" dirty="0"/>
          </a:p>
          <a:p>
            <a:pPr>
              <a:lnSpc>
                <a:spcPct val="80000"/>
              </a:lnSpc>
            </a:pPr>
            <a:r>
              <a:rPr lang="en-US" altLang="en-US" sz="2800" dirty="0"/>
              <a:t>Each of the 3 stages </a:t>
            </a:r>
          </a:p>
          <a:p>
            <a:pPr>
              <a:lnSpc>
                <a:spcPct val="80000"/>
              </a:lnSpc>
            </a:pPr>
            <a:r>
              <a:rPr lang="en-US" altLang="en-US" sz="2800" dirty="0"/>
              <a:t>Stage 1-2 Separation</a:t>
            </a:r>
          </a:p>
          <a:p>
            <a:pPr>
              <a:lnSpc>
                <a:spcPct val="80000"/>
              </a:lnSpc>
            </a:pPr>
            <a:r>
              <a:rPr lang="en-US" altLang="en-US" sz="2800" dirty="0"/>
              <a:t>Stage 2 Gas Generator </a:t>
            </a:r>
          </a:p>
          <a:p>
            <a:pPr>
              <a:lnSpc>
                <a:spcPct val="80000"/>
              </a:lnSpc>
            </a:pPr>
            <a:r>
              <a:rPr lang="en-US" altLang="en-US" sz="2800" dirty="0"/>
              <a:t>Stage 2-3 Separation</a:t>
            </a:r>
            <a:endParaRPr lang="en-US" altLang="en-US" u="sng" dirty="0"/>
          </a:p>
          <a:p>
            <a:pPr>
              <a:lnSpc>
                <a:spcPct val="80000"/>
              </a:lnSpc>
            </a:pPr>
            <a:r>
              <a:rPr lang="en-US" altLang="en-US" sz="2800" dirty="0"/>
              <a:t>Stage 3</a:t>
            </a:r>
          </a:p>
          <a:p>
            <a:pPr>
              <a:lnSpc>
                <a:spcPct val="80000"/>
              </a:lnSpc>
            </a:pPr>
            <a:r>
              <a:rPr lang="en-US" altLang="en-US" sz="2800" dirty="0"/>
              <a:t>Stage 3 Thrust Termination System</a:t>
            </a:r>
          </a:p>
          <a:p>
            <a:pPr>
              <a:lnSpc>
                <a:spcPct val="80000"/>
              </a:lnSpc>
            </a:pPr>
            <a:r>
              <a:rPr lang="en-US" altLang="en-US" sz="2800" dirty="0"/>
              <a:t>Stage 3 LITVC Pressure</a:t>
            </a:r>
          </a:p>
          <a:p>
            <a:pPr>
              <a:lnSpc>
                <a:spcPct val="80000"/>
              </a:lnSpc>
            </a:pPr>
            <a:r>
              <a:rPr lang="en-US" altLang="en-US" sz="2800" dirty="0"/>
              <a:t>Stage 3 Roll Control Generator </a:t>
            </a:r>
            <a:endParaRPr lang="en-US" altLang="en-US" u="sng" dirty="0"/>
          </a:p>
          <a:p>
            <a:pPr eaLnBrk="1" hangingPunct="1">
              <a:lnSpc>
                <a:spcPct val="80000"/>
              </a:lnSpc>
            </a:pPr>
            <a:endParaRPr lang="en-US" altLang="en-US" sz="2800" u="sng" dirty="0"/>
          </a:p>
          <a:p>
            <a:pPr eaLnBrk="1" hangingPunct="1">
              <a:lnSpc>
                <a:spcPct val="80000"/>
              </a:lnSpc>
            </a:pPr>
            <a:endParaRPr lang="en-US" altLang="en-US" sz="2800" dirty="0"/>
          </a:p>
        </p:txBody>
      </p:sp>
      <p:pic>
        <p:nvPicPr>
          <p:cNvPr id="64" name="Picture 63">
            <a:extLst>
              <a:ext uri="{FF2B5EF4-FFF2-40B4-BE49-F238E27FC236}">
                <a16:creationId xmlns:a16="http://schemas.microsoft.com/office/drawing/2014/main" id="{112EBA59-25B0-BC41-9D88-3C42076A1EC6}"/>
              </a:ext>
            </a:extLst>
          </p:cNvPr>
          <p:cNvPicPr>
            <a:picLocks noChangeAspect="1"/>
          </p:cNvPicPr>
          <p:nvPr/>
        </p:nvPicPr>
        <p:blipFill rotWithShape="1">
          <a:blip r:embed="rId3"/>
          <a:srcRect l="33617" b="21715"/>
          <a:stretch/>
        </p:blipFill>
        <p:spPr>
          <a:xfrm>
            <a:off x="4218073" y="1455813"/>
            <a:ext cx="4767672" cy="3162682"/>
          </a:xfrm>
          <a:prstGeom prst="rect">
            <a:avLst/>
          </a:prstGeom>
        </p:spPr>
      </p:pic>
      <p:cxnSp>
        <p:nvCxnSpPr>
          <p:cNvPr id="63" name="Straight Connector 62">
            <a:extLst>
              <a:ext uri="{FF2B5EF4-FFF2-40B4-BE49-F238E27FC236}">
                <a16:creationId xmlns:a16="http://schemas.microsoft.com/office/drawing/2014/main" id="{43B0FA24-9228-0F4A-BCB7-F1B726DBF702}"/>
              </a:ext>
            </a:extLst>
          </p:cNvPr>
          <p:cNvCxnSpPr/>
          <p:nvPr/>
        </p:nvCxnSpPr>
        <p:spPr>
          <a:xfrm flipV="1">
            <a:off x="0" y="1102386"/>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73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Content Placeholder 63">
            <a:extLst>
              <a:ext uri="{FF2B5EF4-FFF2-40B4-BE49-F238E27FC236}">
                <a16:creationId xmlns:a16="http://schemas.microsoft.com/office/drawing/2014/main" id="{DEE019B2-8741-A04F-94AF-502D94F00600}"/>
              </a:ext>
            </a:extLst>
          </p:cNvPr>
          <p:cNvPicPr>
            <a:picLocks noGrp="1" noChangeAspect="1"/>
          </p:cNvPicPr>
          <p:nvPr>
            <p:ph idx="1"/>
          </p:nvPr>
        </p:nvPicPr>
        <p:blipFill>
          <a:blip r:embed="rId2"/>
          <a:stretch>
            <a:fillRect/>
          </a:stretch>
        </p:blipFill>
        <p:spPr>
          <a:xfrm>
            <a:off x="956454" y="1071624"/>
            <a:ext cx="8514910" cy="5804005"/>
          </a:xfrm>
          <a:prstGeom prst="rect">
            <a:avLst/>
          </a:prstGeom>
        </p:spPr>
      </p:pic>
      <p:sp>
        <p:nvSpPr>
          <p:cNvPr id="2" name="Title 1">
            <a:extLst>
              <a:ext uri="{FF2B5EF4-FFF2-40B4-BE49-F238E27FC236}">
                <a16:creationId xmlns:a16="http://schemas.microsoft.com/office/drawing/2014/main" id="{A14D27A1-8D60-2045-B3A9-B0C7B6E78E1B}"/>
              </a:ext>
            </a:extLst>
          </p:cNvPr>
          <p:cNvSpPr>
            <a:spLocks noGrp="1"/>
          </p:cNvSpPr>
          <p:nvPr>
            <p:ph type="title"/>
          </p:nvPr>
        </p:nvSpPr>
        <p:spPr>
          <a:xfrm>
            <a:off x="457200" y="49350"/>
            <a:ext cx="8229600" cy="1143000"/>
          </a:xfrm>
        </p:spPr>
        <p:txBody>
          <a:bodyPr/>
          <a:lstStyle/>
          <a:p>
            <a:r>
              <a:rPr lang="en-US" dirty="0"/>
              <a:t>Launch Control Facility</a:t>
            </a:r>
          </a:p>
        </p:txBody>
      </p:sp>
      <p:pic>
        <p:nvPicPr>
          <p:cNvPr id="66" name="Picture 65">
            <a:extLst>
              <a:ext uri="{FF2B5EF4-FFF2-40B4-BE49-F238E27FC236}">
                <a16:creationId xmlns:a16="http://schemas.microsoft.com/office/drawing/2014/main" id="{BA383AD1-BE2D-3D42-9E2B-0359F60F8827}"/>
              </a:ext>
            </a:extLst>
          </p:cNvPr>
          <p:cNvPicPr>
            <a:picLocks noChangeAspect="1"/>
          </p:cNvPicPr>
          <p:nvPr/>
        </p:nvPicPr>
        <p:blipFill rotWithShape="1">
          <a:blip r:embed="rId3"/>
          <a:srcRect l="32554" t="34605" r="20397" b="21079"/>
          <a:stretch/>
        </p:blipFill>
        <p:spPr>
          <a:xfrm>
            <a:off x="-8985" y="4520623"/>
            <a:ext cx="4198707" cy="2224605"/>
          </a:xfrm>
          <a:prstGeom prst="rect">
            <a:avLst/>
          </a:prstGeom>
        </p:spPr>
      </p:pic>
      <p:cxnSp>
        <p:nvCxnSpPr>
          <p:cNvPr id="63" name="Straight Connector 62">
            <a:extLst>
              <a:ext uri="{FF2B5EF4-FFF2-40B4-BE49-F238E27FC236}">
                <a16:creationId xmlns:a16="http://schemas.microsoft.com/office/drawing/2014/main" id="{C33A59BD-08EF-5744-8868-A2421448B09F}"/>
              </a:ext>
            </a:extLst>
          </p:cNvPr>
          <p:cNvCxnSpPr/>
          <p:nvPr/>
        </p:nvCxnSpPr>
        <p:spPr>
          <a:xfrm flipV="1">
            <a:off x="0" y="1031134"/>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19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3BA6-9461-4E42-9D9B-A6A5076FCBE5}"/>
              </a:ext>
            </a:extLst>
          </p:cNvPr>
          <p:cNvSpPr>
            <a:spLocks noGrp="1"/>
          </p:cNvSpPr>
          <p:nvPr>
            <p:ph type="title"/>
          </p:nvPr>
        </p:nvSpPr>
        <p:spPr>
          <a:xfrm>
            <a:off x="457200" y="36098"/>
            <a:ext cx="8229600" cy="1143000"/>
          </a:xfrm>
        </p:spPr>
        <p:txBody>
          <a:bodyPr/>
          <a:lstStyle/>
          <a:p>
            <a:r>
              <a:rPr lang="en-US" dirty="0"/>
              <a:t>Launch Facility</a:t>
            </a:r>
          </a:p>
        </p:txBody>
      </p:sp>
      <p:pic>
        <p:nvPicPr>
          <p:cNvPr id="63" name="Content Placeholder 62">
            <a:extLst>
              <a:ext uri="{FF2B5EF4-FFF2-40B4-BE49-F238E27FC236}">
                <a16:creationId xmlns:a16="http://schemas.microsoft.com/office/drawing/2014/main" id="{E705860B-D2F1-0B48-8E01-6D9B14FCCE89}"/>
              </a:ext>
            </a:extLst>
          </p:cNvPr>
          <p:cNvPicPr>
            <a:picLocks noGrp="1" noChangeAspect="1"/>
          </p:cNvPicPr>
          <p:nvPr>
            <p:ph idx="1"/>
          </p:nvPr>
        </p:nvPicPr>
        <p:blipFill>
          <a:blip r:embed="rId2"/>
          <a:stretch>
            <a:fillRect/>
          </a:stretch>
        </p:blipFill>
        <p:spPr>
          <a:xfrm>
            <a:off x="3362392" y="1283000"/>
            <a:ext cx="5532875" cy="5378796"/>
          </a:xfrm>
          <a:prstGeom prst="rect">
            <a:avLst/>
          </a:prstGeom>
        </p:spPr>
      </p:pic>
      <p:pic>
        <p:nvPicPr>
          <p:cNvPr id="64" name="Picture 63">
            <a:extLst>
              <a:ext uri="{FF2B5EF4-FFF2-40B4-BE49-F238E27FC236}">
                <a16:creationId xmlns:a16="http://schemas.microsoft.com/office/drawing/2014/main" id="{DDF889B9-2BA1-BC48-9FB9-01F64963F1EC}"/>
              </a:ext>
            </a:extLst>
          </p:cNvPr>
          <p:cNvPicPr>
            <a:picLocks noChangeAspect="1"/>
          </p:cNvPicPr>
          <p:nvPr/>
        </p:nvPicPr>
        <p:blipFill>
          <a:blip r:embed="rId3"/>
          <a:stretch>
            <a:fillRect/>
          </a:stretch>
        </p:blipFill>
        <p:spPr>
          <a:xfrm>
            <a:off x="89750" y="3776870"/>
            <a:ext cx="4417917" cy="2945278"/>
          </a:xfrm>
          <a:prstGeom prst="rect">
            <a:avLst/>
          </a:prstGeom>
        </p:spPr>
      </p:pic>
      <p:sp>
        <p:nvSpPr>
          <p:cNvPr id="3" name="TextBox 2">
            <a:extLst>
              <a:ext uri="{FF2B5EF4-FFF2-40B4-BE49-F238E27FC236}">
                <a16:creationId xmlns:a16="http://schemas.microsoft.com/office/drawing/2014/main" id="{52285EEA-567C-CC43-9457-A44DF51F5AEE}"/>
              </a:ext>
            </a:extLst>
          </p:cNvPr>
          <p:cNvSpPr txBox="1"/>
          <p:nvPr/>
        </p:nvSpPr>
        <p:spPr>
          <a:xfrm>
            <a:off x="89750" y="1571366"/>
            <a:ext cx="3530780" cy="1569660"/>
          </a:xfrm>
          <a:prstGeom prst="rect">
            <a:avLst/>
          </a:prstGeom>
          <a:noFill/>
        </p:spPr>
        <p:txBody>
          <a:bodyPr wrap="square" rtlCol="0">
            <a:spAutoFit/>
          </a:bodyPr>
          <a:lstStyle/>
          <a:p>
            <a:r>
              <a:rPr lang="en-US" sz="2400" dirty="0"/>
              <a:t>Continually Demonstrated to Be: Reliable, Accurate, Available, Hard Against Nuclear Attack, Safe, Sure</a:t>
            </a:r>
          </a:p>
        </p:txBody>
      </p:sp>
      <p:cxnSp>
        <p:nvCxnSpPr>
          <p:cNvPr id="65" name="Straight Connector 64">
            <a:extLst>
              <a:ext uri="{FF2B5EF4-FFF2-40B4-BE49-F238E27FC236}">
                <a16:creationId xmlns:a16="http://schemas.microsoft.com/office/drawing/2014/main" id="{CBDC3105-E76E-344E-B02E-380ED3375A50}"/>
              </a:ext>
            </a:extLst>
          </p:cNvPr>
          <p:cNvCxnSpPr/>
          <p:nvPr/>
        </p:nvCxnSpPr>
        <p:spPr>
          <a:xfrm flipV="1">
            <a:off x="0" y="959884"/>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03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70AA-D35B-B540-98AE-92B01DBD16DD}"/>
              </a:ext>
            </a:extLst>
          </p:cNvPr>
          <p:cNvSpPr>
            <a:spLocks noGrp="1"/>
          </p:cNvSpPr>
          <p:nvPr>
            <p:ph type="title"/>
          </p:nvPr>
        </p:nvSpPr>
        <p:spPr>
          <a:xfrm>
            <a:off x="457200" y="49354"/>
            <a:ext cx="8229600" cy="1143000"/>
          </a:xfrm>
        </p:spPr>
        <p:txBody>
          <a:bodyPr/>
          <a:lstStyle/>
          <a:p>
            <a:r>
              <a:rPr lang="en-US" dirty="0"/>
              <a:t>Minot Missiles</a:t>
            </a:r>
          </a:p>
        </p:txBody>
      </p:sp>
      <p:pic>
        <p:nvPicPr>
          <p:cNvPr id="4" name="Content Placeholder 3">
            <a:extLst>
              <a:ext uri="{FF2B5EF4-FFF2-40B4-BE49-F238E27FC236}">
                <a16:creationId xmlns:a16="http://schemas.microsoft.com/office/drawing/2014/main" id="{E085C9DE-9C12-404F-87BB-7F210B955167}"/>
              </a:ext>
            </a:extLst>
          </p:cNvPr>
          <p:cNvPicPr>
            <a:picLocks noGrp="1" noChangeAspect="1"/>
          </p:cNvPicPr>
          <p:nvPr>
            <p:ph idx="1"/>
          </p:nvPr>
        </p:nvPicPr>
        <p:blipFill>
          <a:blip r:embed="rId3"/>
          <a:stretch>
            <a:fillRect/>
          </a:stretch>
        </p:blipFill>
        <p:spPr>
          <a:xfrm>
            <a:off x="1636308" y="1248176"/>
            <a:ext cx="5882789" cy="5735720"/>
          </a:xfrm>
          <a:prstGeom prst="rect">
            <a:avLst/>
          </a:prstGeom>
        </p:spPr>
      </p:pic>
      <p:cxnSp>
        <p:nvCxnSpPr>
          <p:cNvPr id="63" name="Straight Connector 62">
            <a:extLst>
              <a:ext uri="{FF2B5EF4-FFF2-40B4-BE49-F238E27FC236}">
                <a16:creationId xmlns:a16="http://schemas.microsoft.com/office/drawing/2014/main" id="{7D44D7AB-F6CE-FC4C-BBE2-D5C728A1646A}"/>
              </a:ext>
            </a:extLst>
          </p:cNvPr>
          <p:cNvCxnSpPr/>
          <p:nvPr/>
        </p:nvCxnSpPr>
        <p:spPr>
          <a:xfrm flipV="1">
            <a:off x="0" y="1054886"/>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49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8B12-D6C2-D548-A618-8729544C898C}"/>
              </a:ext>
            </a:extLst>
          </p:cNvPr>
          <p:cNvSpPr>
            <a:spLocks noGrp="1"/>
          </p:cNvSpPr>
          <p:nvPr>
            <p:ph type="title"/>
          </p:nvPr>
        </p:nvSpPr>
        <p:spPr>
          <a:xfrm>
            <a:off x="457200" y="58738"/>
            <a:ext cx="8229600" cy="1143000"/>
          </a:xfrm>
        </p:spPr>
        <p:txBody>
          <a:bodyPr/>
          <a:lstStyle/>
          <a:p>
            <a:r>
              <a:rPr lang="en-US" dirty="0"/>
              <a:t>Other Parts of the Weapon System</a:t>
            </a:r>
          </a:p>
        </p:txBody>
      </p:sp>
      <p:sp>
        <p:nvSpPr>
          <p:cNvPr id="3" name="Content Placeholder 2">
            <a:extLst>
              <a:ext uri="{FF2B5EF4-FFF2-40B4-BE49-F238E27FC236}">
                <a16:creationId xmlns:a16="http://schemas.microsoft.com/office/drawing/2014/main" id="{BCA8FA09-F675-1F42-BC4F-669642E2C29A}"/>
              </a:ext>
            </a:extLst>
          </p:cNvPr>
          <p:cNvSpPr>
            <a:spLocks noGrp="1"/>
          </p:cNvSpPr>
          <p:nvPr>
            <p:ph idx="1"/>
          </p:nvPr>
        </p:nvSpPr>
        <p:spPr>
          <a:xfrm>
            <a:off x="457200" y="1600200"/>
            <a:ext cx="8229600" cy="4875987"/>
          </a:xfrm>
        </p:spPr>
        <p:txBody>
          <a:bodyPr>
            <a:normAutofit fontScale="92500" lnSpcReduction="10000"/>
          </a:bodyPr>
          <a:lstStyle/>
          <a:p>
            <a:r>
              <a:rPr lang="en-US" dirty="0"/>
              <a:t>Ground Support Equipment</a:t>
            </a:r>
          </a:p>
          <a:p>
            <a:r>
              <a:rPr lang="en-US" dirty="0"/>
              <a:t>Repair ATE and fixtures</a:t>
            </a:r>
          </a:p>
          <a:p>
            <a:r>
              <a:rPr lang="en-US" dirty="0"/>
              <a:t>Communications, Command, Control</a:t>
            </a:r>
          </a:p>
          <a:p>
            <a:r>
              <a:rPr lang="en-US" dirty="0"/>
              <a:t>Trainers</a:t>
            </a:r>
          </a:p>
          <a:p>
            <a:r>
              <a:rPr lang="en-US" dirty="0"/>
              <a:t>Data Bases</a:t>
            </a:r>
          </a:p>
          <a:p>
            <a:r>
              <a:rPr lang="en-US" dirty="0"/>
              <a:t>Documentation</a:t>
            </a:r>
          </a:p>
          <a:p>
            <a:r>
              <a:rPr lang="en-US" dirty="0"/>
              <a:t>Processes</a:t>
            </a:r>
          </a:p>
          <a:p>
            <a:r>
              <a:rPr lang="en-US" dirty="0"/>
              <a:t>People</a:t>
            </a:r>
          </a:p>
          <a:p>
            <a:r>
              <a:rPr lang="en-US" dirty="0" err="1"/>
              <a:t>Etc</a:t>
            </a:r>
            <a:r>
              <a:rPr lang="en-US" dirty="0"/>
              <a:t>…..</a:t>
            </a:r>
          </a:p>
        </p:txBody>
      </p:sp>
      <p:pic>
        <p:nvPicPr>
          <p:cNvPr id="4" name="Picture 3">
            <a:extLst>
              <a:ext uri="{FF2B5EF4-FFF2-40B4-BE49-F238E27FC236}">
                <a16:creationId xmlns:a16="http://schemas.microsoft.com/office/drawing/2014/main" id="{5B5AC910-26F2-184E-B0EF-42BC69214BA6}"/>
              </a:ext>
            </a:extLst>
          </p:cNvPr>
          <p:cNvPicPr>
            <a:picLocks noChangeAspect="1"/>
          </p:cNvPicPr>
          <p:nvPr/>
        </p:nvPicPr>
        <p:blipFill>
          <a:blip r:embed="rId3"/>
          <a:stretch>
            <a:fillRect/>
          </a:stretch>
        </p:blipFill>
        <p:spPr>
          <a:xfrm>
            <a:off x="3941934" y="3257443"/>
            <a:ext cx="4847050" cy="3218744"/>
          </a:xfrm>
          <a:prstGeom prst="rect">
            <a:avLst/>
          </a:prstGeom>
        </p:spPr>
      </p:pic>
      <p:cxnSp>
        <p:nvCxnSpPr>
          <p:cNvPr id="63" name="Straight Connector 62">
            <a:extLst>
              <a:ext uri="{FF2B5EF4-FFF2-40B4-BE49-F238E27FC236}">
                <a16:creationId xmlns:a16="http://schemas.microsoft.com/office/drawing/2014/main" id="{96BCCC60-12F5-C34F-AA7F-D9B6EB2D213A}"/>
              </a:ext>
            </a:extLst>
          </p:cNvPr>
          <p:cNvCxnSpPr/>
          <p:nvPr/>
        </p:nvCxnSpPr>
        <p:spPr>
          <a:xfrm flipV="1">
            <a:off x="0" y="1375518"/>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4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00EE-CF17-614E-8D28-5F5AE568100C}"/>
              </a:ext>
            </a:extLst>
          </p:cNvPr>
          <p:cNvSpPr>
            <a:spLocks noGrp="1"/>
          </p:cNvSpPr>
          <p:nvPr>
            <p:ph type="title"/>
          </p:nvPr>
        </p:nvSpPr>
        <p:spPr/>
        <p:txBody>
          <a:bodyPr/>
          <a:lstStyle/>
          <a:p>
            <a:r>
              <a:rPr lang="en-US" dirty="0"/>
              <a:t>Other Key Similarities</a:t>
            </a:r>
          </a:p>
        </p:txBody>
      </p:sp>
      <p:sp>
        <p:nvSpPr>
          <p:cNvPr id="3" name="Content Placeholder 2">
            <a:extLst>
              <a:ext uri="{FF2B5EF4-FFF2-40B4-BE49-F238E27FC236}">
                <a16:creationId xmlns:a16="http://schemas.microsoft.com/office/drawing/2014/main" id="{1EC53C07-4721-5E4B-AA1B-1865232B54A2}"/>
              </a:ext>
            </a:extLst>
          </p:cNvPr>
          <p:cNvSpPr>
            <a:spLocks noGrp="1"/>
          </p:cNvSpPr>
          <p:nvPr>
            <p:ph idx="1"/>
          </p:nvPr>
        </p:nvSpPr>
        <p:spPr/>
        <p:txBody>
          <a:bodyPr>
            <a:normAutofit lnSpcReduction="10000"/>
          </a:bodyPr>
          <a:lstStyle/>
          <a:p>
            <a:r>
              <a:rPr lang="en-US" dirty="0"/>
              <a:t>Atomic Bombs are built to remain viable for decades without physical testing above ground or underground</a:t>
            </a:r>
          </a:p>
          <a:p>
            <a:endParaRPr lang="en-US" dirty="0"/>
          </a:p>
          <a:p>
            <a:r>
              <a:rPr lang="en-US" dirty="0"/>
              <a:t>Large numbers means the advantages of aggregate analysis</a:t>
            </a:r>
          </a:p>
          <a:p>
            <a:endParaRPr lang="en-US" dirty="0"/>
          </a:p>
          <a:p>
            <a:r>
              <a:rPr lang="en-US" dirty="0"/>
              <a:t>Observing complex systems means monitoring, testing, and analyzing </a:t>
            </a:r>
          </a:p>
        </p:txBody>
      </p:sp>
      <p:cxnSp>
        <p:nvCxnSpPr>
          <p:cNvPr id="4" name="Straight Connector 3">
            <a:extLst>
              <a:ext uri="{FF2B5EF4-FFF2-40B4-BE49-F238E27FC236}">
                <a16:creationId xmlns:a16="http://schemas.microsoft.com/office/drawing/2014/main" id="{A668CB5A-7AEE-F141-8060-29E75DE5C226}"/>
              </a:ext>
            </a:extLst>
          </p:cNvPr>
          <p:cNvCxnSpPr/>
          <p:nvPr/>
        </p:nvCxnSpPr>
        <p:spPr>
          <a:xfrm flipV="1">
            <a:off x="0" y="1387393"/>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762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The Complex System</a:t>
            </a:r>
            <a:br>
              <a:rPr lang="en-US" dirty="0"/>
            </a:br>
            <a:r>
              <a:rPr lang="en-US" dirty="0"/>
              <a:t>Sustainment Management Model</a:t>
            </a:r>
          </a:p>
        </p:txBody>
      </p:sp>
      <p:sp>
        <p:nvSpPr>
          <p:cNvPr id="4" name="Slide Number Placeholder 3"/>
          <p:cNvSpPr>
            <a:spLocks noGrp="1"/>
          </p:cNvSpPr>
          <p:nvPr>
            <p:ph type="sldNum" sz="quarter" idx="12"/>
          </p:nvPr>
        </p:nvSpPr>
        <p:spPr/>
        <p:txBody>
          <a:bodyPr/>
          <a:lstStyle/>
          <a:p>
            <a:pPr>
              <a:defRPr/>
            </a:pPr>
            <a:fld id="{DF317779-8E6C-47D5-BE9C-F5E8CE6A8331}" type="slidenum">
              <a:rPr lang="en-US" smtClean="0"/>
              <a:pPr>
                <a:defRPr/>
              </a:pPr>
              <a:t>29</a:t>
            </a:fld>
            <a:endParaRPr lang="en-US" dirty="0"/>
          </a:p>
        </p:txBody>
      </p:sp>
      <p:sp>
        <p:nvSpPr>
          <p:cNvPr id="6" name="Rectangle 2"/>
          <p:cNvSpPr>
            <a:spLocks noChangeArrowheads="1"/>
          </p:cNvSpPr>
          <p:nvPr/>
        </p:nvSpPr>
        <p:spPr bwMode="auto">
          <a:xfrm>
            <a:off x="2" y="2428992"/>
            <a:ext cx="105507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11196" y="5029200"/>
            <a:ext cx="4572000" cy="1446550"/>
          </a:xfrm>
          <a:prstGeom prst="rect">
            <a:avLst/>
          </a:prstGeom>
          <a:ln>
            <a:solidFill>
              <a:schemeClr val="tx1"/>
            </a:solidFill>
          </a:ln>
        </p:spPr>
        <p:txBody>
          <a:bodyPr>
            <a:spAutoFit/>
          </a:bodyPr>
          <a:lstStyle/>
          <a:p>
            <a:pPr>
              <a:spcBef>
                <a:spcPts val="1200"/>
              </a:spcBef>
            </a:pPr>
            <a:r>
              <a:rPr lang="en-US" altLang="en-US" sz="1600" dirty="0"/>
              <a:t>Sustaining Your System</a:t>
            </a:r>
          </a:p>
          <a:p>
            <a:pPr lvl="1">
              <a:spcBef>
                <a:spcPts val="1200"/>
              </a:spcBef>
            </a:pPr>
            <a:r>
              <a:rPr lang="en-US" altLang="en-US" sz="1400" u="sng" dirty="0"/>
              <a:t>Observe</a:t>
            </a:r>
            <a:r>
              <a:rPr lang="en-US" altLang="en-US" sz="1400" dirty="0"/>
              <a:t>: Assessment Program</a:t>
            </a:r>
          </a:p>
          <a:p>
            <a:pPr lvl="1">
              <a:spcBef>
                <a:spcPts val="1200"/>
              </a:spcBef>
            </a:pPr>
            <a:r>
              <a:rPr lang="en-US" altLang="en-US" sz="1400" u="sng" dirty="0"/>
              <a:t>Identify</a:t>
            </a:r>
            <a:r>
              <a:rPr lang="en-US" altLang="en-US" sz="1400" dirty="0"/>
              <a:t>: Risk Management</a:t>
            </a:r>
          </a:p>
          <a:p>
            <a:pPr lvl="1">
              <a:spcBef>
                <a:spcPts val="1200"/>
              </a:spcBef>
            </a:pPr>
            <a:r>
              <a:rPr lang="en-US" altLang="en-US" sz="1400" u="sng" dirty="0"/>
              <a:t>Fix</a:t>
            </a:r>
            <a:r>
              <a:rPr lang="en-US" altLang="en-US" sz="1400" dirty="0"/>
              <a:t>: Long-Range Planning</a:t>
            </a:r>
          </a:p>
        </p:txBody>
      </p:sp>
      <p:sp>
        <p:nvSpPr>
          <p:cNvPr id="9" name="Rectangle 8"/>
          <p:cNvSpPr/>
          <p:nvPr/>
        </p:nvSpPr>
        <p:spPr>
          <a:xfrm>
            <a:off x="5053782" y="5034120"/>
            <a:ext cx="3796739" cy="1446550"/>
          </a:xfrm>
          <a:prstGeom prst="rect">
            <a:avLst/>
          </a:prstGeom>
          <a:ln>
            <a:solidFill>
              <a:schemeClr val="tx1"/>
            </a:solidFill>
          </a:ln>
        </p:spPr>
        <p:txBody>
          <a:bodyPr wrap="square">
            <a:spAutoFit/>
          </a:bodyPr>
          <a:lstStyle/>
          <a:p>
            <a:pPr>
              <a:spcBef>
                <a:spcPts val="1200"/>
              </a:spcBef>
            </a:pPr>
            <a:r>
              <a:rPr lang="en-US" altLang="en-US" sz="1600" dirty="0"/>
              <a:t>Enablers</a:t>
            </a:r>
          </a:p>
          <a:p>
            <a:pPr lvl="1">
              <a:spcBef>
                <a:spcPts val="1200"/>
              </a:spcBef>
            </a:pPr>
            <a:r>
              <a:rPr lang="en-US" altLang="en-US" sz="1400" u="sng" dirty="0"/>
              <a:t>People</a:t>
            </a:r>
            <a:r>
              <a:rPr lang="en-US" altLang="en-US" sz="1400" dirty="0"/>
              <a:t>: Everyone a Leader</a:t>
            </a:r>
          </a:p>
          <a:p>
            <a:pPr lvl="1">
              <a:spcBef>
                <a:spcPts val="1200"/>
              </a:spcBef>
            </a:pPr>
            <a:r>
              <a:rPr lang="en-US" altLang="en-US" sz="1400" u="sng" dirty="0"/>
              <a:t>IT</a:t>
            </a:r>
            <a:r>
              <a:rPr lang="en-US" altLang="en-US" sz="1400" dirty="0"/>
              <a:t>: Handling Big Data</a:t>
            </a:r>
          </a:p>
          <a:p>
            <a:pPr lvl="1">
              <a:spcBef>
                <a:spcPts val="1200"/>
              </a:spcBef>
            </a:pPr>
            <a:r>
              <a:rPr lang="en-US" altLang="en-US" sz="1400" u="sng" dirty="0"/>
              <a:t>Processes</a:t>
            </a:r>
            <a:r>
              <a:rPr lang="en-US" altLang="en-US" sz="1400" dirty="0"/>
              <a:t>: Disciplined Approaches</a:t>
            </a:r>
          </a:p>
        </p:txBody>
      </p:sp>
      <p:sp>
        <p:nvSpPr>
          <p:cNvPr id="7" name="Rectangle 6"/>
          <p:cNvSpPr/>
          <p:nvPr/>
        </p:nvSpPr>
        <p:spPr>
          <a:xfrm>
            <a:off x="311198" y="1976286"/>
            <a:ext cx="8569569" cy="2703871"/>
          </a:xfrm>
          <a:prstGeom prst="rect">
            <a:avLst/>
          </a:prstGeom>
          <a:solidFill>
            <a:schemeClr val="accent1">
              <a:lumMod val="40000"/>
              <a:lumOff val="60000"/>
              <a:alpha val="16863"/>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2" y="2062316"/>
            <a:ext cx="8499765" cy="23973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1196" y="3147367"/>
            <a:ext cx="1480277" cy="984885"/>
          </a:xfrm>
          <a:prstGeom prst="rect">
            <a:avLst/>
          </a:prstGeom>
          <a:noFill/>
        </p:spPr>
        <p:txBody>
          <a:bodyPr wrap="none" rtlCol="0">
            <a:spAutoFit/>
          </a:bodyPr>
          <a:lstStyle/>
          <a:p>
            <a:r>
              <a:rPr lang="en-US" sz="1400" u="sng" dirty="0"/>
              <a:t>Readiness Factors</a:t>
            </a:r>
          </a:p>
          <a:p>
            <a:pPr marL="285750" indent="-285750">
              <a:buFont typeface="Wingdings" charset="2"/>
              <a:buChar char="ü"/>
            </a:pPr>
            <a:r>
              <a:rPr lang="en-US" sz="1100" dirty="0"/>
              <a:t>Reliable</a:t>
            </a:r>
          </a:p>
          <a:p>
            <a:pPr marL="285750" indent="-285750">
              <a:buFont typeface="Wingdings" charset="2"/>
              <a:buChar char="ü"/>
            </a:pPr>
            <a:r>
              <a:rPr lang="en-US" sz="1100" dirty="0"/>
              <a:t>Available</a:t>
            </a:r>
          </a:p>
          <a:p>
            <a:pPr marL="285750" indent="-285750">
              <a:buFont typeface="Wingdings" charset="2"/>
              <a:buChar char="ü"/>
            </a:pPr>
            <a:r>
              <a:rPr lang="en-US" sz="1100" dirty="0"/>
              <a:t>Accurate</a:t>
            </a:r>
          </a:p>
          <a:p>
            <a:pPr marL="285750" indent="-285750">
              <a:buFont typeface="Wingdings" charset="2"/>
              <a:buChar char="ü"/>
            </a:pPr>
            <a:r>
              <a:rPr lang="mr-IN" sz="1100" dirty="0"/>
              <a:t>…</a:t>
            </a:r>
            <a:endParaRPr lang="en-US" sz="1100" dirty="0"/>
          </a:p>
        </p:txBody>
      </p:sp>
      <p:grpSp>
        <p:nvGrpSpPr>
          <p:cNvPr id="12" name="Group 11"/>
          <p:cNvGrpSpPr/>
          <p:nvPr/>
        </p:nvGrpSpPr>
        <p:grpSpPr>
          <a:xfrm>
            <a:off x="3110420" y="5379830"/>
            <a:ext cx="1701955" cy="929800"/>
            <a:chOff x="4593771" y="174171"/>
            <a:chExt cx="3921579" cy="2046515"/>
          </a:xfrm>
        </p:grpSpPr>
        <p:sp>
          <p:nvSpPr>
            <p:cNvPr id="13" name="Oval 12"/>
            <p:cNvSpPr/>
            <p:nvPr/>
          </p:nvSpPr>
          <p:spPr>
            <a:xfrm>
              <a:off x="4593771" y="174171"/>
              <a:ext cx="3921579" cy="204651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6008913" y="707571"/>
              <a:ext cx="544287" cy="326572"/>
            </a:xfrm>
            <a:prstGeom prst="cub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rot="17435471">
              <a:off x="7674429" y="1121230"/>
              <a:ext cx="337457" cy="412186"/>
            </a:xfrm>
            <a:prstGeom prst="ca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lded Corner 15"/>
            <p:cNvSpPr/>
            <p:nvPr/>
          </p:nvSpPr>
          <p:spPr>
            <a:xfrm>
              <a:off x="5551714" y="1240971"/>
              <a:ext cx="457200" cy="449718"/>
            </a:xfrm>
            <a:prstGeom prst="foldedCorne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quential Access Storage 16"/>
            <p:cNvSpPr/>
            <p:nvPr/>
          </p:nvSpPr>
          <p:spPr>
            <a:xfrm>
              <a:off x="6705600" y="1404257"/>
              <a:ext cx="468086" cy="421368"/>
            </a:xfrm>
            <a:prstGeom prst="flowChartMagnetic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6989987" y="493541"/>
              <a:ext cx="544287" cy="32657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101317" y="833564"/>
              <a:ext cx="337457" cy="412186"/>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a:stCxn id="20" idx="2"/>
              <a:endCxn id="16" idx="5"/>
            </p:cNvCxnSpPr>
            <p:nvPr/>
          </p:nvCxnSpPr>
          <p:spPr>
            <a:xfrm rot="10800000" flipV="1">
              <a:off x="6553201" y="697648"/>
              <a:ext cx="436787" cy="13238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20" idx="3"/>
              <a:endCxn id="19" idx="0"/>
            </p:cNvCxnSpPr>
            <p:nvPr/>
          </p:nvCxnSpPr>
          <p:spPr>
            <a:xfrm rot="5400000">
              <a:off x="6788404" y="971352"/>
              <a:ext cx="584144" cy="281666"/>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20" idx="1"/>
            </p:cNvCxnSpPr>
            <p:nvPr/>
          </p:nvCxnSpPr>
          <p:spPr>
            <a:xfrm rot="16200000" flipH="1" flipV="1">
              <a:off x="5929076" y="-252572"/>
              <a:ext cx="464477" cy="2119988"/>
            </a:xfrm>
            <a:prstGeom prst="curvedConnector4">
              <a:avLst>
                <a:gd name="adj1" fmla="val -49217"/>
                <a:gd name="adj2" fmla="val 554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7" idx="4"/>
            </p:cNvCxnSpPr>
            <p:nvPr/>
          </p:nvCxnSpPr>
          <p:spPr>
            <a:xfrm rot="16200000" flipH="1" flipV="1">
              <a:off x="7315309" y="1027752"/>
              <a:ext cx="445569" cy="728811"/>
            </a:xfrm>
            <a:prstGeom prst="curvedConnector4">
              <a:avLst>
                <a:gd name="adj1" fmla="val -51305"/>
                <a:gd name="adj2" fmla="val 6564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6" idx="2"/>
              <a:endCxn id="18" idx="2"/>
            </p:cNvCxnSpPr>
            <p:nvPr/>
          </p:nvCxnSpPr>
          <p:spPr>
            <a:xfrm rot="10800000" flipV="1">
              <a:off x="5780315" y="911679"/>
              <a:ext cx="228599" cy="779010"/>
            </a:xfrm>
            <a:prstGeom prst="curvedConnector4">
              <a:avLst>
                <a:gd name="adj1" fmla="val 300001"/>
                <a:gd name="adj2" fmla="val 12934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21" idx="4"/>
              <a:endCxn id="16" idx="0"/>
            </p:cNvCxnSpPr>
            <p:nvPr/>
          </p:nvCxnSpPr>
          <p:spPr>
            <a:xfrm flipV="1">
              <a:off x="5438774" y="707571"/>
              <a:ext cx="883104" cy="332086"/>
            </a:xfrm>
            <a:prstGeom prst="curvedConnector4">
              <a:avLst>
                <a:gd name="adj1" fmla="val 32280"/>
                <a:gd name="adj2" fmla="val 168838"/>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0800000" flipH="1">
              <a:off x="5551713" y="841208"/>
              <a:ext cx="1669595" cy="645717"/>
            </a:xfrm>
            <a:prstGeom prst="curvedConnector4">
              <a:avLst>
                <a:gd name="adj1" fmla="val -13692"/>
                <a:gd name="adj2" fmla="val 6741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20" idx="5"/>
              <a:endCxn id="17" idx="4"/>
            </p:cNvCxnSpPr>
            <p:nvPr/>
          </p:nvCxnSpPr>
          <p:spPr>
            <a:xfrm>
              <a:off x="7534274" y="616006"/>
              <a:ext cx="368225" cy="553368"/>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9" idx="1"/>
              <a:endCxn id="16" idx="3"/>
            </p:cNvCxnSpPr>
            <p:nvPr/>
          </p:nvCxnSpPr>
          <p:spPr>
            <a:xfrm rot="10800000">
              <a:off x="6240236" y="1034143"/>
              <a:ext cx="465365" cy="580798"/>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20" idx="1"/>
              <a:endCxn id="21" idx="1"/>
            </p:cNvCxnSpPr>
            <p:nvPr/>
          </p:nvCxnSpPr>
          <p:spPr>
            <a:xfrm rot="16200000" flipH="1" flipV="1">
              <a:off x="6116488" y="-271258"/>
              <a:ext cx="258380" cy="1951263"/>
            </a:xfrm>
            <a:prstGeom prst="curvedConnector3">
              <a:avLst>
                <a:gd name="adj1" fmla="val -12007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9" idx="2"/>
              <a:endCxn id="18" idx="3"/>
            </p:cNvCxnSpPr>
            <p:nvPr/>
          </p:nvCxnSpPr>
          <p:spPr>
            <a:xfrm rot="5400000" flipH="1">
              <a:off x="6294381" y="1180364"/>
              <a:ext cx="359795" cy="930729"/>
            </a:xfrm>
            <a:prstGeom prst="curvedConnector4">
              <a:avLst>
                <a:gd name="adj1" fmla="val -63536"/>
                <a:gd name="adj2" fmla="val 6257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6806EAD0-6CA1-8E43-8104-6E5B0579844D}"/>
              </a:ext>
            </a:extLst>
          </p:cNvPr>
          <p:cNvSpPr/>
          <p:nvPr/>
        </p:nvSpPr>
        <p:spPr>
          <a:xfrm rot="647967">
            <a:off x="498" y="3004152"/>
            <a:ext cx="2043289" cy="116042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307140"/>
      </p:ext>
    </p:extLst>
  </p:cSld>
  <p:clrMapOvr>
    <a:masterClrMapping/>
  </p:clrMapOvr>
  <mc:AlternateContent xmlns:mc="http://schemas.openxmlformats.org/markup-compatibility/2006" xmlns:p14="http://schemas.microsoft.com/office/powerpoint/2010/main">
    <mc:Choice Requires="p14">
      <p:transition spd="slow" p14:dur="2000" advTm="6090"/>
    </mc:Choice>
    <mc:Fallback xmlns="">
      <p:transition spd="slow" advTm="60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US_big.jpg"/>
          <p:cNvPicPr>
            <a:picLocks noChangeAspect="1"/>
          </p:cNvPicPr>
          <p:nvPr/>
        </p:nvPicPr>
        <p:blipFill rotWithShape="1">
          <a:blip r:embed="rId3">
            <a:extLst>
              <a:ext uri="{28A0092B-C50C-407E-A947-70E740481C1C}">
                <a14:useLocalDpi xmlns:a14="http://schemas.microsoft.com/office/drawing/2010/main" val="0"/>
              </a:ext>
            </a:extLst>
          </a:blip>
          <a:srcRect l="48702" r="24079"/>
          <a:stretch/>
        </p:blipFill>
        <p:spPr>
          <a:xfrm rot="1787218">
            <a:off x="4565737" y="1462902"/>
            <a:ext cx="1288287" cy="1963952"/>
          </a:xfrm>
          <a:prstGeom prst="rect">
            <a:avLst/>
          </a:prstGeom>
        </p:spPr>
      </p:pic>
      <p:sp>
        <p:nvSpPr>
          <p:cNvPr id="9218" name="Title 1"/>
          <p:cNvSpPr>
            <a:spLocks noGrp="1"/>
          </p:cNvSpPr>
          <p:nvPr>
            <p:ph type="title"/>
          </p:nvPr>
        </p:nvSpPr>
        <p:spPr>
          <a:xfrm>
            <a:off x="3201960" y="32362"/>
            <a:ext cx="5942038" cy="838200"/>
          </a:xfrm>
        </p:spPr>
        <p:txBody>
          <a:bodyPr>
            <a:normAutofit/>
          </a:bodyPr>
          <a:lstStyle/>
          <a:p>
            <a:pPr algn="ctr"/>
            <a:r>
              <a:rPr lang="en-US" dirty="0">
                <a:cs typeface="Arial"/>
              </a:rPr>
              <a:t>Charlie Vono</a:t>
            </a:r>
          </a:p>
        </p:txBody>
      </p:sp>
      <p:sp>
        <p:nvSpPr>
          <p:cNvPr id="9219" name="Content Placeholder 2"/>
          <p:cNvSpPr>
            <a:spLocks noGrp="1"/>
          </p:cNvSpPr>
          <p:nvPr>
            <p:ph idx="1"/>
          </p:nvPr>
        </p:nvSpPr>
        <p:spPr>
          <a:xfrm>
            <a:off x="221370" y="880096"/>
            <a:ext cx="5992564" cy="5977904"/>
          </a:xfrm>
        </p:spPr>
        <p:txBody>
          <a:bodyPr>
            <a:noAutofit/>
          </a:bodyPr>
          <a:lstStyle/>
          <a:p>
            <a:pPr>
              <a:spcBef>
                <a:spcPts val="0"/>
              </a:spcBef>
              <a:buNone/>
            </a:pPr>
            <a:r>
              <a:rPr lang="en-US" sz="1600" u="sng" dirty="0"/>
              <a:t>EDUCATION</a:t>
            </a:r>
          </a:p>
          <a:p>
            <a:pPr>
              <a:spcBef>
                <a:spcPts val="0"/>
              </a:spcBef>
            </a:pPr>
            <a:r>
              <a:rPr lang="en-US" sz="1600" dirty="0"/>
              <a:t>B.S. Astronautical Engineering, USAF Academy, 1976</a:t>
            </a:r>
          </a:p>
          <a:p>
            <a:pPr>
              <a:spcBef>
                <a:spcPts val="0"/>
              </a:spcBef>
            </a:pPr>
            <a:r>
              <a:rPr lang="en-US" sz="1600" dirty="0"/>
              <a:t>M.S. Systems Management, USC, 1985</a:t>
            </a:r>
          </a:p>
          <a:p>
            <a:pPr lvl="1">
              <a:spcBef>
                <a:spcPts val="0"/>
              </a:spcBef>
            </a:pPr>
            <a:r>
              <a:rPr lang="en-US" sz="1200" dirty="0"/>
              <a:t>Crawford Slip Method under Dr. C.C. Crawford</a:t>
            </a:r>
          </a:p>
          <a:p>
            <a:pPr>
              <a:spcBef>
                <a:spcPts val="0"/>
              </a:spcBef>
            </a:pPr>
            <a:r>
              <a:rPr lang="en-US" sz="1600" dirty="0"/>
              <a:t>M.S. Mechanical Engineering, USU, 1995</a:t>
            </a:r>
          </a:p>
          <a:p>
            <a:pPr>
              <a:spcBef>
                <a:spcPts val="0"/>
              </a:spcBef>
            </a:pPr>
            <a:r>
              <a:rPr lang="en-US" sz="1600" dirty="0"/>
              <a:t>Air University, 1996</a:t>
            </a:r>
          </a:p>
          <a:p>
            <a:pPr>
              <a:spcBef>
                <a:spcPts val="0"/>
              </a:spcBef>
            </a:pPr>
            <a:endParaRPr lang="en-US" sz="1600" dirty="0"/>
          </a:p>
          <a:p>
            <a:pPr>
              <a:spcBef>
                <a:spcPts val="0"/>
              </a:spcBef>
              <a:buNone/>
            </a:pPr>
            <a:r>
              <a:rPr lang="en-US" sz="1600" u="sng" dirty="0"/>
              <a:t>US AIR FORCE Retired Colonel</a:t>
            </a:r>
          </a:p>
          <a:p>
            <a:pPr>
              <a:spcBef>
                <a:spcPts val="0"/>
              </a:spcBef>
            </a:pPr>
            <a:r>
              <a:rPr lang="en-US" sz="1600" dirty="0"/>
              <a:t>KC-135 Aircraft Commander </a:t>
            </a:r>
          </a:p>
          <a:p>
            <a:pPr>
              <a:spcBef>
                <a:spcPts val="0"/>
              </a:spcBef>
            </a:pPr>
            <a:r>
              <a:rPr lang="en-US" sz="1600" dirty="0"/>
              <a:t>Inertial Upper Stage Software Systems Chief</a:t>
            </a:r>
          </a:p>
          <a:p>
            <a:pPr>
              <a:spcBef>
                <a:spcPts val="0"/>
              </a:spcBef>
            </a:pPr>
            <a:r>
              <a:rPr lang="en-US" sz="1600" dirty="0"/>
              <a:t>F-16 Structural Engineer</a:t>
            </a:r>
          </a:p>
          <a:p>
            <a:pPr>
              <a:spcBef>
                <a:spcPts val="0"/>
              </a:spcBef>
            </a:pPr>
            <a:r>
              <a:rPr lang="en-US" sz="1600" dirty="0"/>
              <a:t>Ogden Air Logistics Center Staff (sustainment)</a:t>
            </a:r>
          </a:p>
          <a:p>
            <a:pPr>
              <a:spcBef>
                <a:spcPts val="0"/>
              </a:spcBef>
            </a:pPr>
            <a:r>
              <a:rPr lang="en-US" sz="1600" dirty="0"/>
              <a:t>Pacific Command Reserve Forces Division Chief (ops)</a:t>
            </a:r>
          </a:p>
          <a:p>
            <a:pPr>
              <a:spcBef>
                <a:spcPts val="0"/>
              </a:spcBef>
            </a:pPr>
            <a:endParaRPr lang="en-US" sz="1600" dirty="0"/>
          </a:p>
          <a:p>
            <a:pPr>
              <a:spcBef>
                <a:spcPts val="0"/>
              </a:spcBef>
              <a:buNone/>
            </a:pPr>
            <a:r>
              <a:rPr lang="en-US" sz="1600" u="sng" dirty="0"/>
              <a:t>TRW &amp; NORTHROP GRUMMAN Retired</a:t>
            </a:r>
          </a:p>
          <a:p>
            <a:pPr>
              <a:spcBef>
                <a:spcPts val="0"/>
              </a:spcBef>
            </a:pPr>
            <a:r>
              <a:rPr lang="en-US" sz="1600" dirty="0"/>
              <a:t>ICBM Engineer and Technical Manager, propulsion &amp; guidance</a:t>
            </a:r>
          </a:p>
          <a:p>
            <a:pPr>
              <a:spcBef>
                <a:spcPts val="0"/>
              </a:spcBef>
            </a:pPr>
            <a:r>
              <a:rPr lang="en-US" sz="1600" dirty="0"/>
              <a:t>Weapon system sustainment expert</a:t>
            </a:r>
          </a:p>
          <a:p>
            <a:pPr>
              <a:spcBef>
                <a:spcPts val="0"/>
              </a:spcBef>
            </a:pPr>
            <a:endParaRPr lang="en-US" sz="1600" dirty="0"/>
          </a:p>
          <a:p>
            <a:pPr>
              <a:spcBef>
                <a:spcPts val="0"/>
              </a:spcBef>
              <a:buNone/>
            </a:pPr>
            <a:r>
              <a:rPr lang="en-US" sz="1600" u="sng" dirty="0"/>
              <a:t>Other Interests</a:t>
            </a:r>
          </a:p>
          <a:p>
            <a:pPr>
              <a:spcBef>
                <a:spcPts val="0"/>
              </a:spcBef>
            </a:pPr>
            <a:r>
              <a:rPr lang="en-US" sz="1600" dirty="0"/>
              <a:t>AIAA Associate Fellow, SAME, INCOSE</a:t>
            </a:r>
          </a:p>
          <a:p>
            <a:pPr>
              <a:spcBef>
                <a:spcPts val="0"/>
              </a:spcBef>
            </a:pPr>
            <a:r>
              <a:rPr lang="en-US" sz="1600" dirty="0"/>
              <a:t>AIAA Distinguished Lecturer</a:t>
            </a:r>
          </a:p>
          <a:p>
            <a:pPr>
              <a:spcBef>
                <a:spcPts val="0"/>
              </a:spcBef>
            </a:pPr>
            <a:r>
              <a:rPr lang="en-US" sz="1600" dirty="0"/>
              <a:t>Utah Engineers Council</a:t>
            </a:r>
          </a:p>
          <a:p>
            <a:pPr>
              <a:spcBef>
                <a:spcPts val="0"/>
              </a:spcBef>
            </a:pPr>
            <a:r>
              <a:rPr lang="en-US" sz="1600" dirty="0"/>
              <a:t>Husband of the Turtle Lady</a:t>
            </a:r>
          </a:p>
          <a:p>
            <a:pPr>
              <a:spcBef>
                <a:spcPts val="0"/>
              </a:spcBef>
            </a:pPr>
            <a:r>
              <a:rPr lang="en-US" sz="1600" dirty="0"/>
              <a:t>Author</a:t>
            </a:r>
          </a:p>
        </p:txBody>
      </p:sp>
      <p:pic>
        <p:nvPicPr>
          <p:cNvPr id="4" name="Picture 3" descr="MM Night Laun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1" y="3176435"/>
            <a:ext cx="2997201" cy="3744195"/>
          </a:xfrm>
          <a:prstGeom prst="rect">
            <a:avLst/>
          </a:prstGeom>
        </p:spPr>
      </p:pic>
      <p:pic>
        <p:nvPicPr>
          <p:cNvPr id="2" name="Picture 1" descr="sr71_blackbird15.jpg"/>
          <p:cNvPicPr>
            <a:picLocks noChangeAspect="1"/>
          </p:cNvPicPr>
          <p:nvPr/>
        </p:nvPicPr>
        <p:blipFill rotWithShape="1">
          <a:blip r:embed="rId5" cstate="print">
            <a:extLst>
              <a:ext uri="{28A0092B-C50C-407E-A947-70E740481C1C}">
                <a14:useLocalDpi xmlns:a14="http://schemas.microsoft.com/office/drawing/2010/main" val="0"/>
              </a:ext>
            </a:extLst>
          </a:blip>
          <a:srcRect t="17318" b="8333"/>
          <a:stretch/>
        </p:blipFill>
        <p:spPr>
          <a:xfrm>
            <a:off x="6146801" y="1852267"/>
            <a:ext cx="2997202" cy="1467266"/>
          </a:xfrm>
          <a:prstGeom prst="rect">
            <a:avLst/>
          </a:prstGeom>
        </p:spPr>
      </p:pic>
      <p:cxnSp>
        <p:nvCxnSpPr>
          <p:cNvPr id="8" name="Straight Connector 7"/>
          <p:cNvCxnSpPr/>
          <p:nvPr/>
        </p:nvCxnSpPr>
        <p:spPr>
          <a:xfrm flipV="1">
            <a:off x="0" y="861028"/>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7451" b="59667"/>
          <a:stretch/>
        </p:blipFill>
        <p:spPr>
          <a:xfrm>
            <a:off x="6146801" y="917045"/>
            <a:ext cx="2997201" cy="933537"/>
          </a:xfrm>
          <a:prstGeom prst="rect">
            <a:avLst/>
          </a:prstGeom>
        </p:spPr>
      </p:pic>
      <p:grpSp>
        <p:nvGrpSpPr>
          <p:cNvPr id="9" name="Group 8">
            <a:extLst>
              <a:ext uri="{FF2B5EF4-FFF2-40B4-BE49-F238E27FC236}">
                <a16:creationId xmlns:a16="http://schemas.microsoft.com/office/drawing/2014/main" id="{289DF250-88E8-6742-A337-8761E29DAE88}"/>
              </a:ext>
            </a:extLst>
          </p:cNvPr>
          <p:cNvGrpSpPr/>
          <p:nvPr/>
        </p:nvGrpSpPr>
        <p:grpSpPr>
          <a:xfrm>
            <a:off x="1559" y="-1558"/>
            <a:ext cx="3200401" cy="897309"/>
            <a:chOff x="5943597" y="-1558"/>
            <a:chExt cx="3200401" cy="897309"/>
          </a:xfrm>
        </p:grpSpPr>
        <p:pic>
          <p:nvPicPr>
            <p:cNvPr id="12" name="Picture 11">
              <a:extLst>
                <a:ext uri="{FF2B5EF4-FFF2-40B4-BE49-F238E27FC236}">
                  <a16:creationId xmlns:a16="http://schemas.microsoft.com/office/drawing/2014/main" id="{ECDCD4F1-BEC7-7841-9009-80D4EA74DC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597" y="-1558"/>
              <a:ext cx="3200401" cy="897309"/>
            </a:xfrm>
            <a:prstGeom prst="rect">
              <a:avLst/>
            </a:prstGeom>
          </p:spPr>
        </p:pic>
        <p:sp>
          <p:nvSpPr>
            <p:cNvPr id="13" name="TextBox 12">
              <a:extLst>
                <a:ext uri="{FF2B5EF4-FFF2-40B4-BE49-F238E27FC236}">
                  <a16:creationId xmlns:a16="http://schemas.microsoft.com/office/drawing/2014/main" id="{8B569981-CC11-DB4A-AEC6-7C8FABD1FA34}"/>
                </a:ext>
              </a:extLst>
            </p:cNvPr>
            <p:cNvSpPr txBox="1"/>
            <p:nvPr/>
          </p:nvSpPr>
          <p:spPr>
            <a:xfrm>
              <a:off x="6115214" y="229120"/>
              <a:ext cx="1777090" cy="369332"/>
            </a:xfrm>
            <a:prstGeom prst="rect">
              <a:avLst/>
            </a:prstGeom>
            <a:noFill/>
          </p:spPr>
          <p:txBody>
            <a:bodyPr wrap="none" rtlCol="0">
              <a:spAutoFit/>
            </a:bodyPr>
            <a:lstStyle/>
            <a:p>
              <a:r>
                <a:rPr lang="en-US"/>
                <a:t>charlesvono.com</a:t>
              </a:r>
              <a:endParaRPr lang="en-US" dirty="0"/>
            </a:p>
          </p:txBody>
        </p:sp>
      </p:grpSp>
    </p:spTree>
    <p:extLst>
      <p:ext uri="{BB962C8B-B14F-4D97-AF65-F5344CB8AC3E}">
        <p14:creationId xmlns:p14="http://schemas.microsoft.com/office/powerpoint/2010/main" val="3113407560"/>
      </p:ext>
    </p:extLst>
  </p:cSld>
  <p:clrMapOvr>
    <a:masterClrMapping/>
  </p:clrMapOvr>
  <mc:AlternateContent xmlns:mc="http://schemas.openxmlformats.org/markup-compatibility/2006" xmlns:p14="http://schemas.microsoft.com/office/powerpoint/2010/main">
    <mc:Choice Requires="p14">
      <p:transition spd="slow" p14:dur="2000" advTm="20650"/>
    </mc:Choice>
    <mc:Fallback xmlns="">
      <p:transition spd="slow" advTm="2065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3BA6-9461-4E42-9D9B-A6A5076FCBE5}"/>
              </a:ext>
            </a:extLst>
          </p:cNvPr>
          <p:cNvSpPr>
            <a:spLocks noGrp="1"/>
          </p:cNvSpPr>
          <p:nvPr>
            <p:ph type="title"/>
          </p:nvPr>
        </p:nvSpPr>
        <p:spPr>
          <a:xfrm>
            <a:off x="457200" y="36098"/>
            <a:ext cx="8229600" cy="1143000"/>
          </a:xfrm>
        </p:spPr>
        <p:txBody>
          <a:bodyPr/>
          <a:lstStyle/>
          <a:p>
            <a:r>
              <a:rPr lang="en-US" dirty="0"/>
              <a:t>Intercontinental Ballistic Missile</a:t>
            </a:r>
          </a:p>
        </p:txBody>
      </p:sp>
      <p:pic>
        <p:nvPicPr>
          <p:cNvPr id="63" name="Content Placeholder 62">
            <a:extLst>
              <a:ext uri="{FF2B5EF4-FFF2-40B4-BE49-F238E27FC236}">
                <a16:creationId xmlns:a16="http://schemas.microsoft.com/office/drawing/2014/main" id="{E705860B-D2F1-0B48-8E01-6D9B14FCCE89}"/>
              </a:ext>
            </a:extLst>
          </p:cNvPr>
          <p:cNvPicPr>
            <a:picLocks noGrp="1" noChangeAspect="1"/>
          </p:cNvPicPr>
          <p:nvPr>
            <p:ph idx="1"/>
          </p:nvPr>
        </p:nvPicPr>
        <p:blipFill>
          <a:blip r:embed="rId2"/>
          <a:stretch>
            <a:fillRect/>
          </a:stretch>
        </p:blipFill>
        <p:spPr>
          <a:xfrm>
            <a:off x="3362392" y="1283000"/>
            <a:ext cx="5532875" cy="5378796"/>
          </a:xfrm>
          <a:prstGeom prst="rect">
            <a:avLst/>
          </a:prstGeom>
        </p:spPr>
      </p:pic>
      <p:pic>
        <p:nvPicPr>
          <p:cNvPr id="64" name="Picture 63">
            <a:extLst>
              <a:ext uri="{FF2B5EF4-FFF2-40B4-BE49-F238E27FC236}">
                <a16:creationId xmlns:a16="http://schemas.microsoft.com/office/drawing/2014/main" id="{DDF889B9-2BA1-BC48-9FB9-01F64963F1EC}"/>
              </a:ext>
            </a:extLst>
          </p:cNvPr>
          <p:cNvPicPr>
            <a:picLocks noChangeAspect="1"/>
          </p:cNvPicPr>
          <p:nvPr/>
        </p:nvPicPr>
        <p:blipFill>
          <a:blip r:embed="rId3"/>
          <a:stretch>
            <a:fillRect/>
          </a:stretch>
        </p:blipFill>
        <p:spPr>
          <a:xfrm>
            <a:off x="89750" y="3776870"/>
            <a:ext cx="4417917" cy="2945278"/>
          </a:xfrm>
          <a:prstGeom prst="rect">
            <a:avLst/>
          </a:prstGeom>
        </p:spPr>
      </p:pic>
      <p:sp>
        <p:nvSpPr>
          <p:cNvPr id="3" name="TextBox 2">
            <a:extLst>
              <a:ext uri="{FF2B5EF4-FFF2-40B4-BE49-F238E27FC236}">
                <a16:creationId xmlns:a16="http://schemas.microsoft.com/office/drawing/2014/main" id="{52285EEA-567C-CC43-9457-A44DF51F5AEE}"/>
              </a:ext>
            </a:extLst>
          </p:cNvPr>
          <p:cNvSpPr txBox="1"/>
          <p:nvPr/>
        </p:nvSpPr>
        <p:spPr>
          <a:xfrm>
            <a:off x="89750" y="1571366"/>
            <a:ext cx="3530780" cy="1569660"/>
          </a:xfrm>
          <a:prstGeom prst="rect">
            <a:avLst/>
          </a:prstGeom>
          <a:noFill/>
        </p:spPr>
        <p:txBody>
          <a:bodyPr wrap="square" rtlCol="0">
            <a:spAutoFit/>
          </a:bodyPr>
          <a:lstStyle/>
          <a:p>
            <a:r>
              <a:rPr lang="en-US" sz="2400" dirty="0"/>
              <a:t>Continually Demonstrated to Be: Reliable, Accurate, Available, Hard Against Nuclear Attack, Safe, Sure</a:t>
            </a:r>
          </a:p>
        </p:txBody>
      </p:sp>
      <p:cxnSp>
        <p:nvCxnSpPr>
          <p:cNvPr id="65" name="Straight Connector 64">
            <a:extLst>
              <a:ext uri="{FF2B5EF4-FFF2-40B4-BE49-F238E27FC236}">
                <a16:creationId xmlns:a16="http://schemas.microsoft.com/office/drawing/2014/main" id="{CBDC3105-E76E-344E-B02E-380ED3375A50}"/>
              </a:ext>
            </a:extLst>
          </p:cNvPr>
          <p:cNvCxnSpPr/>
          <p:nvPr/>
        </p:nvCxnSpPr>
        <p:spPr>
          <a:xfrm flipV="1">
            <a:off x="0" y="959884"/>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65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solidFill>
                  <a:schemeClr val="bg1">
                    <a:lumMod val="50000"/>
                  </a:schemeClr>
                </a:solidFill>
              </a:rPr>
              <a:t>Sustainment</a:t>
            </a:r>
          </a:p>
          <a:p>
            <a:r>
              <a:rPr lang="en-US" dirty="0">
                <a:solidFill>
                  <a:schemeClr val="bg1">
                    <a:lumMod val="50000"/>
                  </a:schemeClr>
                </a:solidFill>
              </a:rPr>
              <a:t>Viable Highly Complex ICBMs Since the 1950’s </a:t>
            </a:r>
          </a:p>
          <a:p>
            <a:r>
              <a:rPr lang="en-US" dirty="0"/>
              <a:t>How to design a planetary defense system</a:t>
            </a:r>
          </a:p>
        </p:txBody>
      </p:sp>
      <p:cxnSp>
        <p:nvCxnSpPr>
          <p:cNvPr id="4" name="Straight Connector 3">
            <a:extLst>
              <a:ext uri="{FF2B5EF4-FFF2-40B4-BE49-F238E27FC236}">
                <a16:creationId xmlns:a16="http://schemas.microsoft.com/office/drawing/2014/main" id="{C9D472F1-A512-5140-B1E8-35BB2BC8667D}"/>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75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4E76-361E-CF47-9532-181AA896B1E0}"/>
              </a:ext>
            </a:extLst>
          </p:cNvPr>
          <p:cNvSpPr>
            <a:spLocks noGrp="1"/>
          </p:cNvSpPr>
          <p:nvPr>
            <p:ph type="title"/>
          </p:nvPr>
        </p:nvSpPr>
        <p:spPr>
          <a:xfrm>
            <a:off x="457200" y="7351"/>
            <a:ext cx="8229600" cy="1143000"/>
          </a:xfrm>
        </p:spPr>
        <p:txBody>
          <a:bodyPr/>
          <a:lstStyle/>
          <a:p>
            <a:r>
              <a:rPr lang="en-US" dirty="0"/>
              <a:t>Planetary Defense Must Be…</a:t>
            </a:r>
          </a:p>
        </p:txBody>
      </p:sp>
      <p:sp>
        <p:nvSpPr>
          <p:cNvPr id="3" name="Content Placeholder 2">
            <a:extLst>
              <a:ext uri="{FF2B5EF4-FFF2-40B4-BE49-F238E27FC236}">
                <a16:creationId xmlns:a16="http://schemas.microsoft.com/office/drawing/2014/main" id="{7E6EA77B-3894-3241-8FEA-AEF0F6AF1221}"/>
              </a:ext>
            </a:extLst>
          </p:cNvPr>
          <p:cNvSpPr>
            <a:spLocks noGrp="1"/>
          </p:cNvSpPr>
          <p:nvPr>
            <p:ph idx="1"/>
          </p:nvPr>
        </p:nvSpPr>
        <p:spPr>
          <a:xfrm>
            <a:off x="130629" y="1366703"/>
            <a:ext cx="8914517" cy="5319105"/>
          </a:xfrm>
        </p:spPr>
        <p:txBody>
          <a:bodyPr>
            <a:normAutofit/>
          </a:bodyPr>
          <a:lstStyle/>
          <a:p>
            <a:pPr marL="0" indent="0">
              <a:buNone/>
            </a:pPr>
            <a:r>
              <a:rPr lang="en-US" sz="2400" dirty="0">
                <a:solidFill>
                  <a:srgbClr val="000000"/>
                </a:solidFill>
                <a:latin typeface="Helvetica" pitchFamily="2" charset="0"/>
              </a:rPr>
              <a:t>Continually Demonstrated (by monitor, test, analysis) to be…</a:t>
            </a:r>
          </a:p>
          <a:p>
            <a:r>
              <a:rPr lang="en-US" sz="2400" u="sng" dirty="0">
                <a:solidFill>
                  <a:srgbClr val="000000"/>
                </a:solidFill>
                <a:latin typeface="Helvetica" pitchFamily="2" charset="0"/>
              </a:rPr>
              <a:t>Effective</a:t>
            </a:r>
            <a:r>
              <a:rPr lang="en-US" sz="2400" dirty="0">
                <a:solidFill>
                  <a:srgbClr val="000000"/>
                </a:solidFill>
                <a:latin typeface="Helvetica" pitchFamily="2" charset="0"/>
              </a:rPr>
              <a:t>: Eliminates or mitigates threat (design)</a:t>
            </a:r>
          </a:p>
          <a:p>
            <a:r>
              <a:rPr lang="en-US" sz="2400" u="sng" dirty="0">
                <a:solidFill>
                  <a:srgbClr val="000000"/>
                </a:solidFill>
                <a:latin typeface="Helvetica" pitchFamily="2" charset="0"/>
              </a:rPr>
              <a:t>Reliable</a:t>
            </a:r>
            <a:r>
              <a:rPr lang="en-US" sz="2400" dirty="0">
                <a:solidFill>
                  <a:srgbClr val="000000"/>
                </a:solidFill>
                <a:latin typeface="Helvetica" pitchFamily="2" charset="0"/>
              </a:rPr>
              <a:t>: All required functions work (measured)</a:t>
            </a:r>
          </a:p>
          <a:p>
            <a:r>
              <a:rPr lang="en-US" sz="2400" u="sng" dirty="0">
                <a:solidFill>
                  <a:srgbClr val="000000"/>
                </a:solidFill>
                <a:latin typeface="Helvetica" pitchFamily="2" charset="0"/>
              </a:rPr>
              <a:t>Available</a:t>
            </a:r>
            <a:r>
              <a:rPr lang="en-US" sz="2400" dirty="0">
                <a:solidFill>
                  <a:srgbClr val="000000"/>
                </a:solidFill>
                <a:latin typeface="Helvetica" pitchFamily="2" charset="0"/>
              </a:rPr>
              <a:t>: Ready to be used when needed (even after use)</a:t>
            </a:r>
          </a:p>
          <a:p>
            <a:r>
              <a:rPr lang="en-US" sz="2400" u="sng" dirty="0">
                <a:solidFill>
                  <a:srgbClr val="000000"/>
                </a:solidFill>
                <a:latin typeface="Helvetica" pitchFamily="2" charset="0"/>
              </a:rPr>
              <a:t>Survivable</a:t>
            </a:r>
            <a:r>
              <a:rPr lang="en-US" sz="2400" dirty="0">
                <a:solidFill>
                  <a:srgbClr val="000000"/>
                </a:solidFill>
                <a:latin typeface="Helvetica" pitchFamily="2" charset="0"/>
              </a:rPr>
              <a:t>: Can’t be harmed prior to use (people or nature)</a:t>
            </a:r>
          </a:p>
          <a:p>
            <a:r>
              <a:rPr lang="en-US" sz="2400" u="sng" dirty="0">
                <a:solidFill>
                  <a:srgbClr val="000000"/>
                </a:solidFill>
                <a:latin typeface="Helvetica" pitchFamily="2" charset="0"/>
              </a:rPr>
              <a:t>Economical</a:t>
            </a:r>
            <a:r>
              <a:rPr lang="en-US" sz="2400" dirty="0">
                <a:solidFill>
                  <a:srgbClr val="000000"/>
                </a:solidFill>
                <a:latin typeface="Helvetica" pitchFamily="2" charset="0"/>
              </a:rPr>
              <a:t>: Can be kept viable with resources available</a:t>
            </a:r>
          </a:p>
          <a:p>
            <a:r>
              <a:rPr lang="en-US" sz="2400" u="sng" dirty="0">
                <a:solidFill>
                  <a:srgbClr val="000000"/>
                </a:solidFill>
                <a:latin typeface="Helvetica" pitchFamily="2" charset="0"/>
              </a:rPr>
              <a:t>Anti-Fragile</a:t>
            </a:r>
            <a:r>
              <a:rPr lang="en-US" sz="2400" dirty="0">
                <a:solidFill>
                  <a:srgbClr val="000000"/>
                </a:solidFill>
                <a:latin typeface="Helvetica" pitchFamily="2" charset="0"/>
              </a:rPr>
              <a:t>: Stress improves system (beyond long-lived)</a:t>
            </a:r>
          </a:p>
          <a:p>
            <a:r>
              <a:rPr lang="en-US" sz="2400" u="sng" dirty="0">
                <a:solidFill>
                  <a:srgbClr val="000000"/>
                </a:solidFill>
                <a:latin typeface="Helvetica" pitchFamily="2" charset="0"/>
              </a:rPr>
              <a:t>Safe &amp; Sure</a:t>
            </a:r>
            <a:r>
              <a:rPr lang="en-US" sz="2400" dirty="0">
                <a:solidFill>
                  <a:srgbClr val="000000"/>
                </a:solidFill>
                <a:latin typeface="Helvetica" pitchFamily="2" charset="0"/>
              </a:rPr>
              <a:t>: Doesn’t harm people, things, environment &amp; works only when commanded</a:t>
            </a:r>
          </a:p>
          <a:p>
            <a:pPr lvl="1"/>
            <a:endParaRPr lang="en-US" sz="2400" dirty="0">
              <a:solidFill>
                <a:srgbClr val="000000"/>
              </a:solidFill>
              <a:latin typeface="Helvetica" pitchFamily="2" charset="0"/>
            </a:endParaRPr>
          </a:p>
          <a:p>
            <a:pPr lvl="1"/>
            <a:endParaRPr lang="en-US" sz="2400" dirty="0">
              <a:solidFill>
                <a:srgbClr val="000000"/>
              </a:solidFill>
              <a:latin typeface="Helvetica" pitchFamily="2" charset="0"/>
            </a:endParaRPr>
          </a:p>
        </p:txBody>
      </p:sp>
      <p:cxnSp>
        <p:nvCxnSpPr>
          <p:cNvPr id="85" name="Straight Connector 84">
            <a:extLst>
              <a:ext uri="{FF2B5EF4-FFF2-40B4-BE49-F238E27FC236}">
                <a16:creationId xmlns:a16="http://schemas.microsoft.com/office/drawing/2014/main" id="{7769A857-1A0D-9F4F-816C-EFBC8E14907F}"/>
              </a:ext>
            </a:extLst>
          </p:cNvPr>
          <p:cNvCxnSpPr/>
          <p:nvPr/>
        </p:nvCxnSpPr>
        <p:spPr>
          <a:xfrm flipV="1">
            <a:off x="0" y="959884"/>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30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C942-C906-ED40-A264-9B9EEF040A31}"/>
              </a:ext>
            </a:extLst>
          </p:cNvPr>
          <p:cNvSpPr>
            <a:spLocks noGrp="1"/>
          </p:cNvSpPr>
          <p:nvPr>
            <p:ph type="title"/>
          </p:nvPr>
        </p:nvSpPr>
        <p:spPr/>
        <p:txBody>
          <a:bodyPr>
            <a:normAutofit fontScale="90000"/>
          </a:bodyPr>
          <a:lstStyle/>
          <a:p>
            <a:r>
              <a:rPr lang="en-US" dirty="0"/>
              <a:t>Imagine the Systems in</a:t>
            </a:r>
            <a:br>
              <a:rPr lang="en-US" dirty="0"/>
            </a:br>
            <a:r>
              <a:rPr lang="en-US" dirty="0"/>
              <a:t>a Planetary Defense System</a:t>
            </a:r>
          </a:p>
        </p:txBody>
      </p:sp>
      <p:sp>
        <p:nvSpPr>
          <p:cNvPr id="3" name="Content Placeholder 2">
            <a:extLst>
              <a:ext uri="{FF2B5EF4-FFF2-40B4-BE49-F238E27FC236}">
                <a16:creationId xmlns:a16="http://schemas.microsoft.com/office/drawing/2014/main" id="{1510274A-31B3-DC4E-8576-B0B4B1EA860F}"/>
              </a:ext>
            </a:extLst>
          </p:cNvPr>
          <p:cNvSpPr>
            <a:spLocks noGrp="1"/>
          </p:cNvSpPr>
          <p:nvPr>
            <p:ph idx="1"/>
          </p:nvPr>
        </p:nvSpPr>
        <p:spPr>
          <a:xfrm>
            <a:off x="457200" y="1825831"/>
            <a:ext cx="8229600" cy="4525963"/>
          </a:xfrm>
        </p:spPr>
        <p:txBody>
          <a:bodyPr>
            <a:normAutofit fontScale="70000" lnSpcReduction="20000"/>
          </a:bodyPr>
          <a:lstStyle/>
          <a:p>
            <a:r>
              <a:rPr lang="en-US" dirty="0"/>
              <a:t>Systems that can be economically monitored and characterized over time and should consist of many copies</a:t>
            </a:r>
          </a:p>
          <a:p>
            <a:pPr lvl="1"/>
            <a:r>
              <a:rPr lang="en-US" dirty="0"/>
              <a:t>For Example, a field of rockets not unlike the Ground-Based Mid-Course Defense System deployed in Greeley Alaska. </a:t>
            </a:r>
          </a:p>
          <a:p>
            <a:pPr lvl="1"/>
            <a:r>
              <a:rPr lang="en-US" dirty="0"/>
              <a:t>Also similar in that Its rockets, radars, command and control, people, and processes are being continually upgraded to make it better.</a:t>
            </a:r>
          </a:p>
          <a:p>
            <a:r>
              <a:rPr lang="en-US" dirty="0"/>
              <a:t>Imagine a test program similar to the ICBM test program where 3 to 4 rockets are launched each year. </a:t>
            </a:r>
          </a:p>
          <a:p>
            <a:pPr lvl="1"/>
            <a:r>
              <a:rPr lang="en-US" dirty="0"/>
              <a:t>These launches can be exploited to try out new concepts and systems in planetary defense. Perhaps two rockets intercept an asteroid to attach rockets. Then the rockets are controlled from Earth. The other two might deploy a kill vehicle whose effectiveness to maneuver and initiate is tested. The following year, another concept might be tested or currently deployed schemes get further testing.</a:t>
            </a:r>
          </a:p>
        </p:txBody>
      </p:sp>
      <p:cxnSp>
        <p:nvCxnSpPr>
          <p:cNvPr id="4" name="Straight Connector 3">
            <a:extLst>
              <a:ext uri="{FF2B5EF4-FFF2-40B4-BE49-F238E27FC236}">
                <a16:creationId xmlns:a16="http://schemas.microsoft.com/office/drawing/2014/main" id="{5688B748-2D01-8345-BBAF-D0D9B2AAEC44}"/>
              </a:ext>
            </a:extLst>
          </p:cNvPr>
          <p:cNvCxnSpPr/>
          <p:nvPr/>
        </p:nvCxnSpPr>
        <p:spPr>
          <a:xfrm flipV="1">
            <a:off x="0" y="1458643"/>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375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170F-F658-1145-B5E1-F66FDC5DD89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8E78476-BA27-5145-96C3-82BF7E672CB8}"/>
              </a:ext>
            </a:extLst>
          </p:cNvPr>
          <p:cNvSpPr>
            <a:spLocks noGrp="1"/>
          </p:cNvSpPr>
          <p:nvPr>
            <p:ph idx="1"/>
          </p:nvPr>
        </p:nvSpPr>
        <p:spPr/>
        <p:txBody>
          <a:bodyPr/>
          <a:lstStyle/>
          <a:p>
            <a:r>
              <a:rPr lang="en-US" dirty="0"/>
              <a:t>A Planetary Defense System that can be sustained indefinitely would include:</a:t>
            </a:r>
          </a:p>
          <a:p>
            <a:pPr lvl="1"/>
            <a:r>
              <a:rPr lang="en-US" dirty="0"/>
              <a:t>Majority of the hardware is predictable, state-of-the-practice</a:t>
            </a:r>
          </a:p>
          <a:p>
            <a:pPr lvl="1"/>
            <a:r>
              <a:rPr lang="en-US" dirty="0"/>
              <a:t>Many copies</a:t>
            </a:r>
          </a:p>
          <a:p>
            <a:pPr lvl="1"/>
            <a:r>
              <a:rPr lang="en-US" dirty="0"/>
              <a:t>Continuous upgrades</a:t>
            </a:r>
          </a:p>
          <a:p>
            <a:endParaRPr lang="en-US" dirty="0"/>
          </a:p>
        </p:txBody>
      </p:sp>
      <p:cxnSp>
        <p:nvCxnSpPr>
          <p:cNvPr id="4" name="Straight Connector 3">
            <a:extLst>
              <a:ext uri="{FF2B5EF4-FFF2-40B4-BE49-F238E27FC236}">
                <a16:creationId xmlns:a16="http://schemas.microsoft.com/office/drawing/2014/main" id="{B0C375F6-EF8C-1C43-992F-821BEA5551ED}"/>
              </a:ext>
            </a:extLst>
          </p:cNvPr>
          <p:cNvCxnSpPr/>
          <p:nvPr/>
        </p:nvCxnSpPr>
        <p:spPr>
          <a:xfrm flipV="1">
            <a:off x="0" y="1375518"/>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040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4656-8558-144B-B8E3-6895257A2064}"/>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5FD6491B-D202-6D49-BEB0-842F8B18EE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453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7" y="202321"/>
            <a:ext cx="8741376" cy="994172"/>
          </a:xfrm>
        </p:spPr>
        <p:txBody>
          <a:bodyPr>
            <a:normAutofit fontScale="90000"/>
          </a:bodyPr>
          <a:lstStyle/>
          <a:p>
            <a:pPr algn="ctr"/>
            <a:r>
              <a:rPr lang="en-US" dirty="0"/>
              <a:t>Good Management Models Are SCAMPI</a:t>
            </a:r>
          </a:p>
        </p:txBody>
      </p:sp>
      <p:sp>
        <p:nvSpPr>
          <p:cNvPr id="3" name="Content Placeholder 2"/>
          <p:cNvSpPr>
            <a:spLocks noGrp="1"/>
          </p:cNvSpPr>
          <p:nvPr>
            <p:ph idx="1"/>
          </p:nvPr>
        </p:nvSpPr>
        <p:spPr>
          <a:xfrm>
            <a:off x="254827" y="1848440"/>
            <a:ext cx="8164830" cy="2927666"/>
          </a:xfrm>
        </p:spPr>
        <p:txBody>
          <a:bodyPr>
            <a:normAutofit/>
          </a:bodyPr>
          <a:lstStyle/>
          <a:p>
            <a:pPr marL="385763" indent="-385763">
              <a:buFont typeface="+mj-lt"/>
              <a:buAutoNum type="alphaLcPeriod"/>
            </a:pPr>
            <a:r>
              <a:rPr lang="en-US" sz="1800" u="sng" dirty="0"/>
              <a:t>Self-improving</a:t>
            </a:r>
            <a:r>
              <a:rPr lang="en-US" sz="1800" dirty="0"/>
              <a:t> </a:t>
            </a:r>
            <a:r>
              <a:rPr lang="mr-IN" sz="1800" dirty="0"/>
              <a:t>–</a:t>
            </a:r>
            <a:r>
              <a:rPr lang="en-US" sz="1800" dirty="0"/>
              <a:t> anti-fragile, or at least robust</a:t>
            </a:r>
          </a:p>
          <a:p>
            <a:pPr marL="385763" indent="-385763">
              <a:buFont typeface="+mj-lt"/>
              <a:buAutoNum type="alphaLcPeriod"/>
            </a:pPr>
            <a:r>
              <a:rPr lang="en-US" sz="1800" u="sng" dirty="0"/>
              <a:t>Constant</a:t>
            </a:r>
            <a:r>
              <a:rPr lang="en-US" sz="1800" dirty="0"/>
              <a:t> -- unaffected by changing laws, regulations, or fads</a:t>
            </a:r>
          </a:p>
          <a:p>
            <a:pPr marL="385763" indent="-385763">
              <a:buFont typeface="+mj-lt"/>
              <a:buAutoNum type="alphaLcPeriod"/>
            </a:pPr>
            <a:r>
              <a:rPr lang="en-US" sz="1800" u="sng" dirty="0"/>
              <a:t>Applicable</a:t>
            </a:r>
            <a:r>
              <a:rPr lang="en-US" sz="1800" dirty="0"/>
              <a:t> to the very complex systems employed today</a:t>
            </a:r>
          </a:p>
          <a:p>
            <a:pPr marL="385763" indent="-385763">
              <a:buFont typeface="+mj-lt"/>
              <a:buAutoNum type="alphaLcPeriod"/>
            </a:pPr>
            <a:r>
              <a:rPr lang="en-US" sz="1800" u="sng" dirty="0"/>
              <a:t>Memorable</a:t>
            </a:r>
            <a:r>
              <a:rPr lang="en-US" sz="1800" dirty="0"/>
              <a:t> -- easily called to mind</a:t>
            </a:r>
          </a:p>
          <a:p>
            <a:pPr marL="385763" indent="-385763">
              <a:buFont typeface="+mj-lt"/>
              <a:buAutoNum type="alphaLcPeriod"/>
            </a:pPr>
            <a:r>
              <a:rPr lang="en-US" sz="1800" u="sng" dirty="0"/>
              <a:t>Practical</a:t>
            </a:r>
            <a:r>
              <a:rPr lang="en-US" sz="1800" dirty="0"/>
              <a:t> -- easy to apply, common lexicon</a:t>
            </a:r>
          </a:p>
          <a:p>
            <a:pPr marL="385763" indent="-385763">
              <a:buFont typeface="+mj-lt"/>
              <a:buAutoNum type="alphaLcPeriod"/>
            </a:pPr>
            <a:r>
              <a:rPr lang="en-US" sz="1800" u="sng" dirty="0"/>
              <a:t>Integrated</a:t>
            </a:r>
            <a:r>
              <a:rPr lang="en-US" sz="1800" dirty="0"/>
              <a:t> -- internally consistent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111" t="15259" r="12333" b="17185"/>
          <a:stretch/>
        </p:blipFill>
        <p:spPr>
          <a:xfrm>
            <a:off x="4993040" y="3462314"/>
            <a:ext cx="3218140" cy="2129858"/>
          </a:xfrm>
          <a:prstGeom prst="rect">
            <a:avLst/>
          </a:prstGeom>
        </p:spPr>
      </p:pic>
      <p:sp>
        <p:nvSpPr>
          <p:cNvPr id="5" name="TextBox 4"/>
          <p:cNvSpPr txBox="1"/>
          <p:nvPr/>
        </p:nvSpPr>
        <p:spPr>
          <a:xfrm>
            <a:off x="6782863" y="5358996"/>
            <a:ext cx="1506374" cy="300082"/>
          </a:xfrm>
          <a:prstGeom prst="rect">
            <a:avLst/>
          </a:prstGeom>
          <a:noFill/>
        </p:spPr>
        <p:txBody>
          <a:bodyPr wrap="none" rtlCol="0">
            <a:spAutoFit/>
          </a:bodyPr>
          <a:lstStyle/>
          <a:p>
            <a:r>
              <a:rPr lang="en-US" sz="1350" dirty="0">
                <a:solidFill>
                  <a:schemeClr val="bg1"/>
                </a:solidFill>
              </a:rPr>
              <a:t>eat-drink-</a:t>
            </a:r>
            <a:r>
              <a:rPr lang="en-US" sz="1350" dirty="0" err="1">
                <a:solidFill>
                  <a:schemeClr val="bg1"/>
                </a:solidFill>
              </a:rPr>
              <a:t>love.com</a:t>
            </a:r>
            <a:endParaRPr lang="en-US" sz="1350" dirty="0">
              <a:solidFill>
                <a:schemeClr val="bg1"/>
              </a:solidFill>
            </a:endParaRPr>
          </a:p>
        </p:txBody>
      </p:sp>
      <p:cxnSp>
        <p:nvCxnSpPr>
          <p:cNvPr id="7" name="Straight Connector 6"/>
          <p:cNvCxnSpPr/>
          <p:nvPr/>
        </p:nvCxnSpPr>
        <p:spPr>
          <a:xfrm>
            <a:off x="475989" y="1533415"/>
            <a:ext cx="819202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298268"/>
      </p:ext>
    </p:extLst>
  </p:cSld>
  <p:clrMapOvr>
    <a:masterClrMapping/>
  </p:clrMapOvr>
  <mc:AlternateContent xmlns:mc="http://schemas.openxmlformats.org/markup-compatibility/2006" xmlns:p14="http://schemas.microsoft.com/office/powerpoint/2010/main">
    <mc:Choice Requires="p14">
      <p:transition spd="slow" p14:dur="2000" advTm="10975"/>
    </mc:Choice>
    <mc:Fallback xmlns="">
      <p:transition spd="slow" advTm="1097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C211-075F-C54C-B1DC-50162D37E4AA}"/>
              </a:ext>
            </a:extLst>
          </p:cNvPr>
          <p:cNvSpPr>
            <a:spLocks noGrp="1"/>
          </p:cNvSpPr>
          <p:nvPr>
            <p:ph type="title"/>
          </p:nvPr>
        </p:nvSpPr>
        <p:spPr>
          <a:xfrm>
            <a:off x="457200" y="-165205"/>
            <a:ext cx="8229600" cy="1143000"/>
          </a:xfrm>
        </p:spPr>
        <p:txBody>
          <a:bodyPr>
            <a:normAutofit fontScale="90000"/>
          </a:bodyPr>
          <a:lstStyle/>
          <a:p>
            <a:r>
              <a:rPr lang="en-US" dirty="0"/>
              <a:t>CSSMM is a Good Management Model</a:t>
            </a:r>
          </a:p>
        </p:txBody>
      </p:sp>
      <p:sp>
        <p:nvSpPr>
          <p:cNvPr id="3" name="Content Placeholder 2">
            <a:extLst>
              <a:ext uri="{FF2B5EF4-FFF2-40B4-BE49-F238E27FC236}">
                <a16:creationId xmlns:a16="http://schemas.microsoft.com/office/drawing/2014/main" id="{7E2403F5-9210-FF42-A3C6-014515ABE1AD}"/>
              </a:ext>
            </a:extLst>
          </p:cNvPr>
          <p:cNvSpPr>
            <a:spLocks noGrp="1"/>
          </p:cNvSpPr>
          <p:nvPr>
            <p:ph idx="1"/>
          </p:nvPr>
        </p:nvSpPr>
        <p:spPr>
          <a:xfrm>
            <a:off x="555584" y="1076446"/>
            <a:ext cx="8356921" cy="5613721"/>
          </a:xfrm>
        </p:spPr>
        <p:txBody>
          <a:bodyPr>
            <a:normAutofit fontScale="70000" lnSpcReduction="20000"/>
          </a:bodyPr>
          <a:lstStyle/>
          <a:p>
            <a:pPr marL="385763" indent="-385763">
              <a:buFont typeface="+mj-lt"/>
              <a:buAutoNum type="alphaLcPeriod"/>
            </a:pPr>
            <a:r>
              <a:rPr lang="en-US" u="sng" dirty="0"/>
              <a:t>Self-improving</a:t>
            </a:r>
          </a:p>
          <a:p>
            <a:pPr marL="857250" lvl="1" indent="-457200"/>
            <a:r>
              <a:rPr lang="en-US" dirty="0"/>
              <a:t>Anti-fragile, or at least robust</a:t>
            </a:r>
          </a:p>
          <a:p>
            <a:pPr marL="857250" lvl="1" indent="-457200"/>
            <a:r>
              <a:rPr lang="en-US" dirty="0"/>
              <a:t>Constant self-improvement built in via the processes</a:t>
            </a:r>
          </a:p>
          <a:p>
            <a:pPr marL="385763" indent="-385763">
              <a:buFont typeface="+mj-lt"/>
              <a:buAutoNum type="alphaLcPeriod"/>
            </a:pPr>
            <a:r>
              <a:rPr lang="en-US" u="sng" dirty="0"/>
              <a:t>Constant</a:t>
            </a:r>
          </a:p>
          <a:p>
            <a:pPr marL="857250" lvl="1" indent="-457200"/>
            <a:r>
              <a:rPr lang="en-US" dirty="0"/>
              <a:t>Unaffected by changing laws, regulations, or fads</a:t>
            </a:r>
          </a:p>
          <a:p>
            <a:pPr marL="857250" lvl="1" indent="-457200"/>
            <a:r>
              <a:rPr lang="en-US" dirty="0"/>
              <a:t>Changes accounted for in the non-operator requirements</a:t>
            </a:r>
          </a:p>
          <a:p>
            <a:pPr marL="385763" indent="-385763">
              <a:buFont typeface="+mj-lt"/>
              <a:buAutoNum type="alphaLcPeriod"/>
            </a:pPr>
            <a:r>
              <a:rPr lang="en-US" u="sng" dirty="0"/>
              <a:t>Applicable</a:t>
            </a:r>
          </a:p>
          <a:p>
            <a:pPr marL="857250" lvl="1" indent="-457200"/>
            <a:r>
              <a:rPr lang="en-US" dirty="0"/>
              <a:t>to the very complex systems employed today</a:t>
            </a:r>
          </a:p>
          <a:p>
            <a:pPr marL="385763" indent="-385763">
              <a:buFont typeface="+mj-lt"/>
              <a:buAutoNum type="alphaLcPeriod"/>
            </a:pPr>
            <a:r>
              <a:rPr lang="en-US" u="sng" dirty="0"/>
              <a:t>Memorable</a:t>
            </a:r>
          </a:p>
          <a:p>
            <a:pPr marL="857250" lvl="1" indent="-457200"/>
            <a:r>
              <a:rPr lang="en-US" dirty="0"/>
              <a:t>Easily called to mind</a:t>
            </a:r>
          </a:p>
          <a:p>
            <a:pPr marL="857250" lvl="1" indent="-457200"/>
            <a:r>
              <a:rPr lang="en-US" dirty="0"/>
              <a:t>Simple at the highest level, capable of infinite add-on</a:t>
            </a:r>
          </a:p>
          <a:p>
            <a:pPr marL="385763" indent="-385763">
              <a:buFont typeface="+mj-lt"/>
              <a:buAutoNum type="alphaLcPeriod"/>
            </a:pPr>
            <a:r>
              <a:rPr lang="en-US" u="sng" dirty="0"/>
              <a:t>Practical</a:t>
            </a:r>
          </a:p>
          <a:p>
            <a:pPr marL="857250" lvl="1" indent="-457200"/>
            <a:r>
              <a:rPr lang="en-US" dirty="0"/>
              <a:t>Easy to apply, common lexicon</a:t>
            </a:r>
          </a:p>
          <a:p>
            <a:pPr marL="857250" lvl="1" indent="-457200"/>
            <a:r>
              <a:rPr lang="en-US" dirty="0"/>
              <a:t>Gives everyone a common starting place</a:t>
            </a:r>
          </a:p>
          <a:p>
            <a:pPr marL="385763" indent="-385763">
              <a:buFont typeface="+mj-lt"/>
              <a:buAutoNum type="alphaLcPeriod"/>
            </a:pPr>
            <a:r>
              <a:rPr lang="en-US" u="sng" dirty="0"/>
              <a:t>Integrated</a:t>
            </a:r>
          </a:p>
          <a:p>
            <a:pPr marL="857250" lvl="1" indent="-457200"/>
            <a:r>
              <a:rPr lang="en-US" dirty="0"/>
              <a:t>Internally consistent</a:t>
            </a:r>
          </a:p>
          <a:p>
            <a:pPr marL="857250" lvl="1" indent="-457200"/>
            <a:r>
              <a:rPr lang="en-US" dirty="0"/>
              <a:t>Because it is built up from sustainment’s requirements</a:t>
            </a:r>
          </a:p>
        </p:txBody>
      </p:sp>
      <p:cxnSp>
        <p:nvCxnSpPr>
          <p:cNvPr id="4" name="Straight Connector 3">
            <a:extLst>
              <a:ext uri="{FF2B5EF4-FFF2-40B4-BE49-F238E27FC236}">
                <a16:creationId xmlns:a16="http://schemas.microsoft.com/office/drawing/2014/main" id="{04C9208A-974F-6641-A955-D03A62909CD6}"/>
              </a:ext>
            </a:extLst>
          </p:cNvPr>
          <p:cNvCxnSpPr/>
          <p:nvPr/>
        </p:nvCxnSpPr>
        <p:spPr>
          <a:xfrm flipV="1">
            <a:off x="0" y="837874"/>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24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58575"/>
            <a:ext cx="9144000" cy="4699425"/>
          </a:xfrm>
          <a:prstGeom prst="rect">
            <a:avLst/>
          </a:prstGeom>
          <a:solidFill>
            <a:srgbClr val="FDFFF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136" t="6774" r="11789" b="62939"/>
          <a:stretch/>
        </p:blipFill>
        <p:spPr>
          <a:xfrm>
            <a:off x="0" y="-2994"/>
            <a:ext cx="9144000" cy="216156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9381" t="30485" r="35450" b="8942"/>
          <a:stretch/>
        </p:blipFill>
        <p:spPr>
          <a:xfrm>
            <a:off x="125260" y="2208679"/>
            <a:ext cx="6382714" cy="4380011"/>
          </a:xfrm>
          <a:prstGeom prst="rect">
            <a:avLst/>
          </a:prstGeom>
        </p:spPr>
      </p:pic>
      <p:sp>
        <p:nvSpPr>
          <p:cNvPr id="5" name="TextBox 4"/>
          <p:cNvSpPr txBox="1"/>
          <p:nvPr/>
        </p:nvSpPr>
        <p:spPr>
          <a:xfrm rot="816896">
            <a:off x="6150280" y="571285"/>
            <a:ext cx="2299412" cy="584775"/>
          </a:xfrm>
          <a:prstGeom prst="rect">
            <a:avLst/>
          </a:prstGeom>
          <a:noFill/>
        </p:spPr>
        <p:txBody>
          <a:bodyPr wrap="none" rtlCol="0">
            <a:spAutoFit/>
          </a:bodyPr>
          <a:lstStyle/>
          <a:p>
            <a:r>
              <a:rPr lang="en-US" sz="3200">
                <a:solidFill>
                  <a:srgbClr val="FF0000"/>
                </a:solidFill>
              </a:rPr>
              <a:t>My Web Site</a:t>
            </a:r>
          </a:p>
        </p:txBody>
      </p:sp>
      <p:sp>
        <p:nvSpPr>
          <p:cNvPr id="6" name="Oval 5"/>
          <p:cNvSpPr/>
          <p:nvPr/>
        </p:nvSpPr>
        <p:spPr>
          <a:xfrm>
            <a:off x="125260" y="1703537"/>
            <a:ext cx="2817628" cy="5051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447004"/>
      </p:ext>
    </p:extLst>
  </p:cSld>
  <p:clrMapOvr>
    <a:masterClrMapping/>
  </p:clrMapOvr>
  <mc:AlternateContent xmlns:mc="http://schemas.openxmlformats.org/markup-compatibility/2006" xmlns:p14="http://schemas.microsoft.com/office/powerpoint/2010/main">
    <mc:Choice Requires="p14">
      <p:transition spd="slow" p14:dur="2000" advTm="21198"/>
    </mc:Choice>
    <mc:Fallback xmlns="">
      <p:transition spd="slow" advTm="2119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t>Keeping highly complex ICBMs viable since the 1950’s yields lessons in how to design a planetary defense system</a:t>
            </a:r>
          </a:p>
        </p:txBody>
      </p:sp>
      <p:cxnSp>
        <p:nvCxnSpPr>
          <p:cNvPr id="4" name="Straight Connector 3">
            <a:extLst>
              <a:ext uri="{FF2B5EF4-FFF2-40B4-BE49-F238E27FC236}">
                <a16:creationId xmlns:a16="http://schemas.microsoft.com/office/drawing/2014/main" id="{3FC78866-9137-144C-850E-8ABE5FB6C4E8}"/>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98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t>Keeping highly complex ICBMs viable since the 1950’s…  </a:t>
            </a:r>
          </a:p>
          <a:p>
            <a:r>
              <a:rPr lang="en-US" dirty="0"/>
              <a:t>yields lessons in how to design a planetary defense system  </a:t>
            </a:r>
          </a:p>
        </p:txBody>
      </p:sp>
      <p:cxnSp>
        <p:nvCxnSpPr>
          <p:cNvPr id="4" name="Straight Connector 3">
            <a:extLst>
              <a:ext uri="{FF2B5EF4-FFF2-40B4-BE49-F238E27FC236}">
                <a16:creationId xmlns:a16="http://schemas.microsoft.com/office/drawing/2014/main" id="{183F53F4-73CD-3946-9C7E-88900A8CFCE2}"/>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97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EFA-50C8-7744-9B86-064450FB5BC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DF8A1-F53D-0D4A-B600-C8C9E2ACB479}"/>
              </a:ext>
            </a:extLst>
          </p:cNvPr>
          <p:cNvSpPr>
            <a:spLocks noGrp="1"/>
          </p:cNvSpPr>
          <p:nvPr>
            <p:ph idx="1"/>
          </p:nvPr>
        </p:nvSpPr>
        <p:spPr/>
        <p:txBody>
          <a:bodyPr/>
          <a:lstStyle/>
          <a:p>
            <a:r>
              <a:rPr lang="en-US" dirty="0"/>
              <a:t>Keeping highly complex ICBMs viable since the 1950’s (SUSTAINMENT)</a:t>
            </a:r>
          </a:p>
          <a:p>
            <a:r>
              <a:rPr lang="en-US" dirty="0"/>
              <a:t>yields lessons in how to design a planetary defense system (SUSTAINABILITY)</a:t>
            </a:r>
          </a:p>
        </p:txBody>
      </p:sp>
      <p:cxnSp>
        <p:nvCxnSpPr>
          <p:cNvPr id="4" name="Straight Connector 3">
            <a:extLst>
              <a:ext uri="{FF2B5EF4-FFF2-40B4-BE49-F238E27FC236}">
                <a16:creationId xmlns:a16="http://schemas.microsoft.com/office/drawing/2014/main" id="{4CF95CF9-FC6A-7542-AB9B-082E93AA5823}"/>
              </a:ext>
            </a:extLst>
          </p:cNvPr>
          <p:cNvCxnSpPr/>
          <p:nvPr/>
        </p:nvCxnSpPr>
        <p:spPr>
          <a:xfrm flipV="1">
            <a:off x="0" y="138031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49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5E09-19E4-DE4D-B9B0-BFBB6F73D1BD}"/>
              </a:ext>
            </a:extLst>
          </p:cNvPr>
          <p:cNvSpPr>
            <a:spLocks noGrp="1"/>
          </p:cNvSpPr>
          <p:nvPr>
            <p:ph type="title"/>
          </p:nvPr>
        </p:nvSpPr>
        <p:spPr/>
        <p:txBody>
          <a:bodyPr/>
          <a:lstStyle/>
          <a:p>
            <a:r>
              <a:rPr lang="en-US" dirty="0"/>
              <a:t>Sustainability vs. Sustainment</a:t>
            </a:r>
          </a:p>
        </p:txBody>
      </p:sp>
      <p:sp>
        <p:nvSpPr>
          <p:cNvPr id="3" name="Content Placeholder 2">
            <a:extLst>
              <a:ext uri="{FF2B5EF4-FFF2-40B4-BE49-F238E27FC236}">
                <a16:creationId xmlns:a16="http://schemas.microsoft.com/office/drawing/2014/main" id="{557B9E5E-6900-274F-94DF-662042B1C6ED}"/>
              </a:ext>
            </a:extLst>
          </p:cNvPr>
          <p:cNvSpPr>
            <a:spLocks noGrp="1"/>
          </p:cNvSpPr>
          <p:nvPr>
            <p:ph idx="1"/>
          </p:nvPr>
        </p:nvSpPr>
        <p:spPr>
          <a:xfrm>
            <a:off x="237506" y="1600200"/>
            <a:ext cx="8728364" cy="4907478"/>
          </a:xfrm>
        </p:spPr>
        <p:txBody>
          <a:bodyPr/>
          <a:lstStyle/>
          <a:p>
            <a:r>
              <a:rPr lang="en-US" dirty="0"/>
              <a:t>Sustainment is what the poor bastard realizes he has to do when someone else drops a system in his lap and tells him to keep it working</a:t>
            </a:r>
          </a:p>
          <a:p>
            <a:endParaRPr lang="en-US" dirty="0"/>
          </a:p>
          <a:p>
            <a:r>
              <a:rPr lang="en-US" dirty="0"/>
              <a:t>Sustainability is the first design criteria to be ignored when money is short; no one is sure what doing it entails since it hasn’t happened yet</a:t>
            </a:r>
          </a:p>
        </p:txBody>
      </p:sp>
      <p:cxnSp>
        <p:nvCxnSpPr>
          <p:cNvPr id="4" name="Straight Connector 3">
            <a:extLst>
              <a:ext uri="{FF2B5EF4-FFF2-40B4-BE49-F238E27FC236}">
                <a16:creationId xmlns:a16="http://schemas.microsoft.com/office/drawing/2014/main" id="{8061A40B-32D9-B04D-A326-39A47837B139}"/>
              </a:ext>
            </a:extLst>
          </p:cNvPr>
          <p:cNvCxnSpPr/>
          <p:nvPr/>
        </p:nvCxnSpPr>
        <p:spPr>
          <a:xfrm flipV="1">
            <a:off x="0" y="1363642"/>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85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4146-0841-EF4C-9988-92580768126D}"/>
              </a:ext>
            </a:extLst>
          </p:cNvPr>
          <p:cNvSpPr>
            <a:spLocks noGrp="1"/>
          </p:cNvSpPr>
          <p:nvPr>
            <p:ph type="title"/>
          </p:nvPr>
        </p:nvSpPr>
        <p:spPr/>
        <p:txBody>
          <a:bodyPr>
            <a:normAutofit fontScale="90000"/>
          </a:bodyPr>
          <a:lstStyle/>
          <a:p>
            <a:r>
              <a:rPr lang="en-US" dirty="0"/>
              <a:t>Sustainment, Sustainability, Supportability</a:t>
            </a:r>
          </a:p>
        </p:txBody>
      </p:sp>
      <p:sp>
        <p:nvSpPr>
          <p:cNvPr id="3" name="Content Placeholder 2">
            <a:extLst>
              <a:ext uri="{FF2B5EF4-FFF2-40B4-BE49-F238E27FC236}">
                <a16:creationId xmlns:a16="http://schemas.microsoft.com/office/drawing/2014/main" id="{F0F0372E-417D-0749-9F56-EFAFFBC9D281}"/>
              </a:ext>
            </a:extLst>
          </p:cNvPr>
          <p:cNvSpPr>
            <a:spLocks noGrp="1"/>
          </p:cNvSpPr>
          <p:nvPr>
            <p:ph idx="1"/>
          </p:nvPr>
        </p:nvSpPr>
        <p:spPr>
          <a:xfrm>
            <a:off x="137160" y="1600200"/>
            <a:ext cx="8869680" cy="5340096"/>
          </a:xfrm>
        </p:spPr>
        <p:txBody>
          <a:bodyPr>
            <a:normAutofit/>
          </a:bodyPr>
          <a:lstStyle/>
          <a:p>
            <a:r>
              <a:rPr lang="en-US" sz="1600" u="sng" dirty="0"/>
              <a:t>Sustainability</a:t>
            </a:r>
            <a:r>
              <a:rPr lang="en-US" sz="1600" dirty="0"/>
              <a:t>: Designing for energy efficiency in operations, retirement, demilitarization, reclamation, materiel disposition, and disposal planning and execution</a:t>
            </a:r>
          </a:p>
          <a:p>
            <a:pPr lvl="1"/>
            <a:r>
              <a:rPr lang="en-US" sz="1200" u="sng" dirty="0"/>
              <a:t>System Specific</a:t>
            </a:r>
            <a:r>
              <a:rPr lang="en-US" sz="1200" dirty="0"/>
              <a:t>: ESOH, PESHE, and National Environmental Policy Act Executive Order 12114</a:t>
            </a:r>
          </a:p>
          <a:p>
            <a:pPr lvl="1"/>
            <a:r>
              <a:rPr lang="en-US" sz="1200" u="sng" dirty="0"/>
              <a:t>Universal</a:t>
            </a:r>
            <a:r>
              <a:rPr lang="en-US" sz="1200" dirty="0"/>
              <a:t>: The need to preserve Earth’s natural resource base for use in the future </a:t>
            </a:r>
          </a:p>
          <a:p>
            <a:endParaRPr lang="en-US" sz="1600" dirty="0"/>
          </a:p>
          <a:p>
            <a:r>
              <a:rPr lang="en-US" sz="1600" u="sng" dirty="0"/>
              <a:t>Supportability</a:t>
            </a:r>
            <a:r>
              <a:rPr lang="en-US" sz="1600" dirty="0"/>
              <a:t>: A key component of availability</a:t>
            </a:r>
          </a:p>
          <a:p>
            <a:pPr lvl="1"/>
            <a:r>
              <a:rPr lang="en-US" sz="1200" dirty="0"/>
              <a:t>Generally related to the design characteristics of a system with overlap in reliability and maintainability</a:t>
            </a:r>
          </a:p>
          <a:p>
            <a:pPr lvl="1"/>
            <a:r>
              <a:rPr lang="en-US" sz="1200" dirty="0"/>
              <a:t>“The degree to which a system can be supported, both in terms of the inherent design characteristics of the prime mission-oriented components of the system and characteristics of the various elements of support…” </a:t>
            </a:r>
          </a:p>
          <a:p>
            <a:pPr lvl="1"/>
            <a:r>
              <a:rPr lang="en-US" sz="1200" dirty="0"/>
              <a:t>Design, tech support data, </a:t>
            </a:r>
            <a:r>
              <a:rPr lang="en-US" sz="1200" dirty="0" err="1"/>
              <a:t>maint</a:t>
            </a:r>
            <a:r>
              <a:rPr lang="en-US" sz="1200" dirty="0"/>
              <a:t> procedures to facilitate detection, isolation, timely repair/replacement of anomalies</a:t>
            </a:r>
          </a:p>
          <a:p>
            <a:pPr lvl="1"/>
            <a:r>
              <a:rPr lang="en-US" sz="1200" dirty="0"/>
              <a:t>Diagnostics, prognostics, real time maintenance data collection, and Human System Integration (HSI) </a:t>
            </a:r>
          </a:p>
          <a:p>
            <a:pPr lvl="1"/>
            <a:r>
              <a:rPr lang="en-US" sz="1200" dirty="0"/>
              <a:t>Standardization, interchangeability, accessibility, diagnostics, compatibility among the elements of logistic support</a:t>
            </a:r>
          </a:p>
          <a:p>
            <a:endParaRPr lang="en-US" sz="1600" dirty="0"/>
          </a:p>
          <a:p>
            <a:r>
              <a:rPr lang="en-US" sz="1600" u="sng" dirty="0"/>
              <a:t>Sustainment</a:t>
            </a:r>
            <a:r>
              <a:rPr lang="en-US" sz="1600" dirty="0"/>
              <a:t>: Tailored product support to achieve specified and evolving life cycle product support availability, reliability, and affordability parameters. </a:t>
            </a:r>
          </a:p>
          <a:p>
            <a:pPr lvl="1"/>
            <a:r>
              <a:rPr lang="en-US" sz="1200" dirty="0"/>
              <a:t>Supply; maintenance; transportation; sustainment engineering; data management; configuration management; human systems integration (HSI); environment, safety (including explosives), and occupational health; protection of critical program information and anti-tamper provisions, supportability, and interoperability. </a:t>
            </a:r>
          </a:p>
          <a:p>
            <a:pPr lvl="1"/>
            <a:r>
              <a:rPr lang="en-US" sz="1200" dirty="0"/>
              <a:t>Begins at Materiel Solution Analysis, matured during Technology Maturation and Risk Reduction, ends at disposal</a:t>
            </a:r>
          </a:p>
        </p:txBody>
      </p:sp>
      <p:cxnSp>
        <p:nvCxnSpPr>
          <p:cNvPr id="4" name="Straight Connector 3">
            <a:extLst>
              <a:ext uri="{FF2B5EF4-FFF2-40B4-BE49-F238E27FC236}">
                <a16:creationId xmlns:a16="http://schemas.microsoft.com/office/drawing/2014/main" id="{31BE1D9D-1F6C-9246-A433-10AC02FE0BF8}"/>
              </a:ext>
            </a:extLst>
          </p:cNvPr>
          <p:cNvCxnSpPr/>
          <p:nvPr/>
        </p:nvCxnSpPr>
        <p:spPr>
          <a:xfrm flipV="1">
            <a:off x="0" y="1493209"/>
            <a:ext cx="9143998" cy="2768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5006583-FF9D-3F46-93A9-9F7E6F7E5431}"/>
              </a:ext>
            </a:extLst>
          </p:cNvPr>
          <p:cNvSpPr txBox="1"/>
          <p:nvPr/>
        </p:nvSpPr>
        <p:spPr>
          <a:xfrm>
            <a:off x="1289009" y="6163731"/>
            <a:ext cx="6594819" cy="584775"/>
          </a:xfrm>
          <a:prstGeom prst="rect">
            <a:avLst/>
          </a:prstGeom>
          <a:noFill/>
          <a:ln w="38100">
            <a:solidFill>
              <a:schemeClr val="tx1"/>
            </a:solidFill>
          </a:ln>
        </p:spPr>
        <p:txBody>
          <a:bodyPr wrap="none" rtlCol="0">
            <a:spAutoFit/>
          </a:bodyPr>
          <a:lstStyle/>
          <a:p>
            <a:pPr algn="ctr"/>
            <a:r>
              <a:rPr lang="en-US" sz="3200" dirty="0"/>
              <a:t>Too Legalistic To Be Universally Helpful</a:t>
            </a:r>
          </a:p>
        </p:txBody>
      </p:sp>
    </p:spTree>
    <p:extLst>
      <p:ext uri="{BB962C8B-B14F-4D97-AF65-F5344CB8AC3E}">
        <p14:creationId xmlns:p14="http://schemas.microsoft.com/office/powerpoint/2010/main" val="911918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B369055-827C-4B63-92CC-0C2A0D2611C8}"/>
</file>

<file path=customXml/itemProps2.xml><?xml version="1.0" encoding="utf-8"?>
<ds:datastoreItem xmlns:ds="http://schemas.openxmlformats.org/officeDocument/2006/customXml" ds:itemID="{CA846E39-4C12-4C4F-B734-B559628ADA2E}"/>
</file>

<file path=customXml/itemProps3.xml><?xml version="1.0" encoding="utf-8"?>
<ds:datastoreItem xmlns:ds="http://schemas.openxmlformats.org/officeDocument/2006/customXml" ds:itemID="{ADF4665C-D582-4B5F-8386-C9E8BBA229CA}"/>
</file>

<file path=docProps/app.xml><?xml version="1.0" encoding="utf-8"?>
<Properties xmlns="http://schemas.openxmlformats.org/officeDocument/2006/extended-properties" xmlns:vt="http://schemas.openxmlformats.org/officeDocument/2006/docPropsVTypes">
  <TotalTime>15152</TotalTime>
  <Words>2128</Words>
  <Application>Microsoft Macintosh PowerPoint</Application>
  <PresentationFormat>On-screen Show (4:3)</PresentationFormat>
  <Paragraphs>314</Paragraphs>
  <Slides>37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Helvetica</vt:lpstr>
      <vt:lpstr>Helvetica Neue</vt:lpstr>
      <vt:lpstr>Mangal</vt:lpstr>
      <vt:lpstr>Wingdings</vt:lpstr>
      <vt:lpstr>Office Theme</vt:lpstr>
      <vt:lpstr>Predictively Effective Planetary Defense  Systems</vt:lpstr>
      <vt:lpstr>Overview</vt:lpstr>
      <vt:lpstr>Charlie Vono</vt:lpstr>
      <vt:lpstr>PowerPoint Presentation</vt:lpstr>
      <vt:lpstr>Overview</vt:lpstr>
      <vt:lpstr>Overview</vt:lpstr>
      <vt:lpstr>Overview</vt:lpstr>
      <vt:lpstr>Sustainability vs. Sustainment</vt:lpstr>
      <vt:lpstr>Sustainment, Sustainability, Supportability</vt:lpstr>
      <vt:lpstr>Fundamental Theorem of Sustainment</vt:lpstr>
      <vt:lpstr>The Complex System Sustainment Management Model</vt:lpstr>
      <vt:lpstr>Predicting the Future</vt:lpstr>
      <vt:lpstr>How to Predict the Future</vt:lpstr>
      <vt:lpstr>Overview</vt:lpstr>
      <vt:lpstr>Overview</vt:lpstr>
      <vt:lpstr>Overview</vt:lpstr>
      <vt:lpstr>A Brief History of Strategic Bombardment</vt:lpstr>
      <vt:lpstr>A Brief History of Strategic Bombardment</vt:lpstr>
      <vt:lpstr>A Brief History of Strategic Bombardment</vt:lpstr>
      <vt:lpstr>PowerPoint Presentation</vt:lpstr>
      <vt:lpstr>Mission: Deter</vt:lpstr>
      <vt:lpstr>The Minuteman III Missile</vt:lpstr>
      <vt:lpstr>Missile Pyrotechnic, Safe, &amp; Fire Devices</vt:lpstr>
      <vt:lpstr>Launch Control Facility</vt:lpstr>
      <vt:lpstr>Launch Facility</vt:lpstr>
      <vt:lpstr>Minot Missiles</vt:lpstr>
      <vt:lpstr>Other Parts of the Weapon System</vt:lpstr>
      <vt:lpstr>Other Key Similarities</vt:lpstr>
      <vt:lpstr>The Complex System Sustainment Management Model</vt:lpstr>
      <vt:lpstr>Intercontinental Ballistic Missile</vt:lpstr>
      <vt:lpstr>Overview</vt:lpstr>
      <vt:lpstr>Planetary Defense Must Be…</vt:lpstr>
      <vt:lpstr>Imagine the Systems in a Planetary Defense System</vt:lpstr>
      <vt:lpstr>Conclusion</vt:lpstr>
      <vt:lpstr>Q &amp; A</vt:lpstr>
      <vt:lpstr>Good Management Models Are SCAMPI</vt:lpstr>
      <vt:lpstr>CSSMM is a Good Management Model</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Refueling the SR-71 during the Cold War</dc:title>
  <dc:creator>Zachary Vono</dc:creator>
  <cp:lastModifiedBy>Charles Vono</cp:lastModifiedBy>
  <cp:revision>348</cp:revision>
  <dcterms:created xsi:type="dcterms:W3CDTF">2010-04-16T03:10:46Z</dcterms:created>
  <dcterms:modified xsi:type="dcterms:W3CDTF">2018-06-06T21:09:17Z</dcterms:modified>
</cp:coreProperties>
</file>