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F9900"/>
    <a:srgbClr val="0066CC"/>
    <a:srgbClr val="00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p:normalViewPr>
  <p:slideViewPr>
    <p:cSldViewPr snapToGrid="0">
      <p:cViewPr varScale="1">
        <p:scale>
          <a:sx n="80" d="100"/>
          <a:sy n="80" d="100"/>
        </p:scale>
        <p:origin x="311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DF49E6-F8E3-4AFB-B948-0D1FB7E1F3CC}" type="datetimeFigureOut">
              <a:rPr lang="en-US" smtClean="0"/>
              <a:t>3/4/22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A9AAE-668A-4561-BC32-1E41CF146292}" type="slidenum">
              <a:rPr lang="en-US" smtClean="0"/>
              <a:t>‹#›</a:t>
            </a:fld>
            <a:endParaRPr lang="en-US"/>
          </a:p>
        </p:txBody>
      </p:sp>
    </p:spTree>
    <p:extLst>
      <p:ext uri="{BB962C8B-B14F-4D97-AF65-F5344CB8AC3E}">
        <p14:creationId xmlns:p14="http://schemas.microsoft.com/office/powerpoint/2010/main" val="3671934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DF49E6-F8E3-4AFB-B948-0D1FB7E1F3CC}" type="datetimeFigureOut">
              <a:rPr lang="en-US" smtClean="0"/>
              <a:t>3/4/22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A9AAE-668A-4561-BC32-1E41CF146292}" type="slidenum">
              <a:rPr lang="en-US" smtClean="0"/>
              <a:t>‹#›</a:t>
            </a:fld>
            <a:endParaRPr lang="en-US"/>
          </a:p>
        </p:txBody>
      </p:sp>
    </p:spTree>
    <p:extLst>
      <p:ext uri="{BB962C8B-B14F-4D97-AF65-F5344CB8AC3E}">
        <p14:creationId xmlns:p14="http://schemas.microsoft.com/office/powerpoint/2010/main" val="1563645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DF49E6-F8E3-4AFB-B948-0D1FB7E1F3CC}" type="datetimeFigureOut">
              <a:rPr lang="en-US" smtClean="0"/>
              <a:t>3/4/22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A9AAE-668A-4561-BC32-1E41CF146292}" type="slidenum">
              <a:rPr lang="en-US" smtClean="0"/>
              <a:t>‹#›</a:t>
            </a:fld>
            <a:endParaRPr lang="en-US"/>
          </a:p>
        </p:txBody>
      </p:sp>
    </p:spTree>
    <p:extLst>
      <p:ext uri="{BB962C8B-B14F-4D97-AF65-F5344CB8AC3E}">
        <p14:creationId xmlns:p14="http://schemas.microsoft.com/office/powerpoint/2010/main" val="1599743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DF49E6-F8E3-4AFB-B948-0D1FB7E1F3CC}" type="datetimeFigureOut">
              <a:rPr lang="en-US" smtClean="0"/>
              <a:t>3/4/22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A9AAE-668A-4561-BC32-1E41CF146292}" type="slidenum">
              <a:rPr lang="en-US" smtClean="0"/>
              <a:t>‹#›</a:t>
            </a:fld>
            <a:endParaRPr lang="en-US"/>
          </a:p>
        </p:txBody>
      </p:sp>
    </p:spTree>
    <p:extLst>
      <p:ext uri="{BB962C8B-B14F-4D97-AF65-F5344CB8AC3E}">
        <p14:creationId xmlns:p14="http://schemas.microsoft.com/office/powerpoint/2010/main" val="3186436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DF49E6-F8E3-4AFB-B948-0D1FB7E1F3CC}" type="datetimeFigureOut">
              <a:rPr lang="en-US" smtClean="0"/>
              <a:t>3/4/22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A9AAE-668A-4561-BC32-1E41CF146292}" type="slidenum">
              <a:rPr lang="en-US" smtClean="0"/>
              <a:t>‹#›</a:t>
            </a:fld>
            <a:endParaRPr lang="en-US"/>
          </a:p>
        </p:txBody>
      </p:sp>
    </p:spTree>
    <p:extLst>
      <p:ext uri="{BB962C8B-B14F-4D97-AF65-F5344CB8AC3E}">
        <p14:creationId xmlns:p14="http://schemas.microsoft.com/office/powerpoint/2010/main" val="206405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DF49E6-F8E3-4AFB-B948-0D1FB7E1F3CC}" type="datetimeFigureOut">
              <a:rPr lang="en-US" smtClean="0"/>
              <a:t>3/4/22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A9AAE-668A-4561-BC32-1E41CF146292}" type="slidenum">
              <a:rPr lang="en-US" smtClean="0"/>
              <a:t>‹#›</a:t>
            </a:fld>
            <a:endParaRPr lang="en-US"/>
          </a:p>
        </p:txBody>
      </p:sp>
    </p:spTree>
    <p:extLst>
      <p:ext uri="{BB962C8B-B14F-4D97-AF65-F5344CB8AC3E}">
        <p14:creationId xmlns:p14="http://schemas.microsoft.com/office/powerpoint/2010/main" val="4104585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DF49E6-F8E3-4AFB-B948-0D1FB7E1F3CC}" type="datetimeFigureOut">
              <a:rPr lang="en-US" smtClean="0"/>
              <a:t>3/4/22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CA9AAE-668A-4561-BC32-1E41CF146292}" type="slidenum">
              <a:rPr lang="en-US" smtClean="0"/>
              <a:t>‹#›</a:t>
            </a:fld>
            <a:endParaRPr lang="en-US"/>
          </a:p>
        </p:txBody>
      </p:sp>
    </p:spTree>
    <p:extLst>
      <p:ext uri="{BB962C8B-B14F-4D97-AF65-F5344CB8AC3E}">
        <p14:creationId xmlns:p14="http://schemas.microsoft.com/office/powerpoint/2010/main" val="1996538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DF49E6-F8E3-4AFB-B948-0D1FB7E1F3CC}" type="datetimeFigureOut">
              <a:rPr lang="en-US" smtClean="0"/>
              <a:t>3/4/22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CA9AAE-668A-4561-BC32-1E41CF146292}" type="slidenum">
              <a:rPr lang="en-US" smtClean="0"/>
              <a:t>‹#›</a:t>
            </a:fld>
            <a:endParaRPr lang="en-US"/>
          </a:p>
        </p:txBody>
      </p:sp>
    </p:spTree>
    <p:extLst>
      <p:ext uri="{BB962C8B-B14F-4D97-AF65-F5344CB8AC3E}">
        <p14:creationId xmlns:p14="http://schemas.microsoft.com/office/powerpoint/2010/main" val="261451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DF49E6-F8E3-4AFB-B948-0D1FB7E1F3CC}" type="datetimeFigureOut">
              <a:rPr lang="en-US" smtClean="0"/>
              <a:t>3/4/22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CA9AAE-668A-4561-BC32-1E41CF146292}" type="slidenum">
              <a:rPr lang="en-US" smtClean="0"/>
              <a:t>‹#›</a:t>
            </a:fld>
            <a:endParaRPr lang="en-US"/>
          </a:p>
        </p:txBody>
      </p:sp>
    </p:spTree>
    <p:extLst>
      <p:ext uri="{BB962C8B-B14F-4D97-AF65-F5344CB8AC3E}">
        <p14:creationId xmlns:p14="http://schemas.microsoft.com/office/powerpoint/2010/main" val="1250225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4DF49E6-F8E3-4AFB-B948-0D1FB7E1F3CC}" type="datetimeFigureOut">
              <a:rPr lang="en-US" smtClean="0"/>
              <a:t>3/4/22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A9AAE-668A-4561-BC32-1E41CF146292}" type="slidenum">
              <a:rPr lang="en-US" smtClean="0"/>
              <a:t>‹#›</a:t>
            </a:fld>
            <a:endParaRPr lang="en-US"/>
          </a:p>
        </p:txBody>
      </p:sp>
    </p:spTree>
    <p:extLst>
      <p:ext uri="{BB962C8B-B14F-4D97-AF65-F5344CB8AC3E}">
        <p14:creationId xmlns:p14="http://schemas.microsoft.com/office/powerpoint/2010/main" val="2392134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4DF49E6-F8E3-4AFB-B948-0D1FB7E1F3CC}" type="datetimeFigureOut">
              <a:rPr lang="en-US" smtClean="0"/>
              <a:t>3/4/22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A9AAE-668A-4561-BC32-1E41CF146292}" type="slidenum">
              <a:rPr lang="en-US" smtClean="0"/>
              <a:t>‹#›</a:t>
            </a:fld>
            <a:endParaRPr lang="en-US"/>
          </a:p>
        </p:txBody>
      </p:sp>
    </p:spTree>
    <p:extLst>
      <p:ext uri="{BB962C8B-B14F-4D97-AF65-F5344CB8AC3E}">
        <p14:creationId xmlns:p14="http://schemas.microsoft.com/office/powerpoint/2010/main" val="3494392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4DF49E6-F8E3-4AFB-B948-0D1FB7E1F3CC}" type="datetimeFigureOut">
              <a:rPr lang="en-US" smtClean="0"/>
              <a:t>3/4/22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BCA9AAE-668A-4561-BC32-1E41CF146292}" type="slidenum">
              <a:rPr lang="en-US" smtClean="0"/>
              <a:t>‹#›</a:t>
            </a:fld>
            <a:endParaRPr lang="en-US"/>
          </a:p>
        </p:txBody>
      </p:sp>
    </p:spTree>
    <p:extLst>
      <p:ext uri="{BB962C8B-B14F-4D97-AF65-F5344CB8AC3E}">
        <p14:creationId xmlns:p14="http://schemas.microsoft.com/office/powerpoint/2010/main" val="27377523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ilto:aiaanos.diversity@gmail.com?subject=Artemins%20Livestream%20Event"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6" name="Rectangle: Rounded Corners 15">
            <a:extLst>
              <a:ext uri="{FF2B5EF4-FFF2-40B4-BE49-F238E27FC236}">
                <a16:creationId xmlns:a16="http://schemas.microsoft.com/office/drawing/2014/main" id="{4DEA937A-A9FA-430E-944A-B13D8419FF00}"/>
              </a:ext>
            </a:extLst>
          </p:cNvPr>
          <p:cNvSpPr/>
          <p:nvPr/>
        </p:nvSpPr>
        <p:spPr>
          <a:xfrm>
            <a:off x="122578" y="2034693"/>
            <a:ext cx="6602312" cy="1257018"/>
          </a:xfrm>
          <a:prstGeom prst="roundRect">
            <a:avLst/>
          </a:prstGeom>
          <a:solidFill>
            <a:srgbClr val="FF9900">
              <a:alpha val="58000"/>
            </a:srgb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IAA NOS">
            <a:extLst>
              <a:ext uri="{FF2B5EF4-FFF2-40B4-BE49-F238E27FC236}">
                <a16:creationId xmlns:a16="http://schemas.microsoft.com/office/drawing/2014/main" id="{F38DB868-B79A-41CE-B9B8-5268BC6FA901}"/>
              </a:ext>
            </a:extLst>
          </p:cNvPr>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30827" y="60086"/>
            <a:ext cx="2762250" cy="762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EA3F6461-9599-46AF-A2B0-4954B259422B}"/>
              </a:ext>
            </a:extLst>
          </p:cNvPr>
          <p:cNvSpPr/>
          <p:nvPr/>
        </p:nvSpPr>
        <p:spPr>
          <a:xfrm>
            <a:off x="72625" y="2119851"/>
            <a:ext cx="6658029" cy="400110"/>
          </a:xfrm>
          <a:prstGeom prst="rect">
            <a:avLst/>
          </a:prstGeom>
        </p:spPr>
        <p:txBody>
          <a:bodyPr wrap="square">
            <a:spAutoFit/>
          </a:bodyPr>
          <a:lstStyle/>
          <a:p>
            <a:r>
              <a:rPr lang="en-US" sz="2000" b="1" i="1" dirty="0">
                <a:ln>
                  <a:solidFill>
                    <a:schemeClr val="bg1">
                      <a:lumMod val="75000"/>
                      <a:alpha val="68000"/>
                    </a:schemeClr>
                  </a:solidFill>
                </a:ln>
                <a:latin typeface="Arial Black" panose="020B0A04020102020204" pitchFamily="34" charset="0"/>
              </a:rPr>
              <a:t>“The Artemis Missions to Return to the Moon”</a:t>
            </a:r>
            <a:endParaRPr lang="en-US" sz="2000" i="1" dirty="0">
              <a:ln>
                <a:solidFill>
                  <a:schemeClr val="bg1">
                    <a:lumMod val="75000"/>
                    <a:alpha val="68000"/>
                  </a:schemeClr>
                </a:solidFill>
              </a:ln>
              <a:latin typeface="Arial Black" panose="020B0A04020102020204" pitchFamily="34" charset="0"/>
            </a:endParaRPr>
          </a:p>
        </p:txBody>
      </p:sp>
      <p:sp>
        <p:nvSpPr>
          <p:cNvPr id="5" name="Rectangle 4">
            <a:extLst>
              <a:ext uri="{FF2B5EF4-FFF2-40B4-BE49-F238E27FC236}">
                <a16:creationId xmlns:a16="http://schemas.microsoft.com/office/drawing/2014/main" id="{0956481D-5B86-4AA3-918D-F56A271991FF}"/>
              </a:ext>
            </a:extLst>
          </p:cNvPr>
          <p:cNvSpPr/>
          <p:nvPr/>
        </p:nvSpPr>
        <p:spPr>
          <a:xfrm>
            <a:off x="223547" y="5764736"/>
            <a:ext cx="6290865" cy="1200329"/>
          </a:xfrm>
          <a:prstGeom prst="rect">
            <a:avLst/>
          </a:prstGeom>
        </p:spPr>
        <p:txBody>
          <a:bodyPr wrap="square">
            <a:spAutoFit/>
          </a:bodyPr>
          <a:lstStyle/>
          <a:p>
            <a:r>
              <a:rPr lang="en-US" sz="1200" b="1" u="sng" dirty="0"/>
              <a:t>Abstract</a:t>
            </a:r>
            <a:r>
              <a:rPr lang="en-US" sz="1200" b="1" dirty="0"/>
              <a:t>: “The Artemis Missions to Return to the Moon”</a:t>
            </a:r>
          </a:p>
          <a:p>
            <a:r>
              <a:rPr lang="en-US" sz="1200" dirty="0"/>
              <a:t>NASA’s plans to take the first woman and next man to the surface of the Moon are in full swing.  The Artemis missions represent an ambitious campaign to test new human and robotic deep-space systems,  establish permanent and sustainable presence on the Moon, and stepping stone to go to Mars. This talk will provide an overview of the Artemis missions with focus on the role and development of the Orion spacecraft.</a:t>
            </a:r>
          </a:p>
        </p:txBody>
      </p:sp>
      <p:sp>
        <p:nvSpPr>
          <p:cNvPr id="9" name="TextBox 8">
            <a:extLst>
              <a:ext uri="{FF2B5EF4-FFF2-40B4-BE49-F238E27FC236}">
                <a16:creationId xmlns:a16="http://schemas.microsoft.com/office/drawing/2014/main" id="{15BD5D0A-03D4-413D-A6A3-CDD734F08DED}"/>
              </a:ext>
            </a:extLst>
          </p:cNvPr>
          <p:cNvSpPr txBox="1"/>
          <p:nvPr/>
        </p:nvSpPr>
        <p:spPr>
          <a:xfrm>
            <a:off x="2374969" y="694761"/>
            <a:ext cx="2073966" cy="276999"/>
          </a:xfrm>
          <a:prstGeom prst="rect">
            <a:avLst/>
          </a:prstGeom>
          <a:noFill/>
        </p:spPr>
        <p:txBody>
          <a:bodyPr wrap="none" rtlCol="0">
            <a:spAutoFit/>
          </a:bodyPr>
          <a:lstStyle/>
          <a:p>
            <a:r>
              <a:rPr lang="en-US" sz="1200" dirty="0">
                <a:solidFill>
                  <a:srgbClr val="003399"/>
                </a:solidFill>
                <a:latin typeface="Arial Black" panose="020B0A04020102020204" pitchFamily="34" charset="0"/>
              </a:rPr>
              <a:t>Northern Ohio Section</a:t>
            </a:r>
          </a:p>
        </p:txBody>
      </p:sp>
      <p:sp>
        <p:nvSpPr>
          <p:cNvPr id="10" name="TextBox 9">
            <a:extLst>
              <a:ext uri="{FF2B5EF4-FFF2-40B4-BE49-F238E27FC236}">
                <a16:creationId xmlns:a16="http://schemas.microsoft.com/office/drawing/2014/main" id="{804B7CA7-0B27-441F-B2BB-98886FA47AC8}"/>
              </a:ext>
            </a:extLst>
          </p:cNvPr>
          <p:cNvSpPr txBox="1"/>
          <p:nvPr/>
        </p:nvSpPr>
        <p:spPr>
          <a:xfrm>
            <a:off x="691112" y="1096495"/>
            <a:ext cx="5492209" cy="461665"/>
          </a:xfrm>
          <a:prstGeom prst="rect">
            <a:avLst/>
          </a:prstGeom>
          <a:noFill/>
        </p:spPr>
        <p:txBody>
          <a:bodyPr wrap="none" rtlCol="0">
            <a:spAutoFit/>
          </a:bodyPr>
          <a:lstStyle/>
          <a:p>
            <a:r>
              <a:rPr lang="en-US" sz="2400" b="1" dirty="0">
                <a:latin typeface="Times New Roman" panose="02020603050405020304" pitchFamily="18" charset="0"/>
                <a:cs typeface="Times New Roman" panose="02020603050405020304" pitchFamily="18" charset="0"/>
              </a:rPr>
              <a:t>DISTINGUISHED SPEAKER SERIES</a:t>
            </a:r>
          </a:p>
        </p:txBody>
      </p:sp>
      <p:sp>
        <p:nvSpPr>
          <p:cNvPr id="11" name="TextBox 10">
            <a:extLst>
              <a:ext uri="{FF2B5EF4-FFF2-40B4-BE49-F238E27FC236}">
                <a16:creationId xmlns:a16="http://schemas.microsoft.com/office/drawing/2014/main" id="{0181401D-0E57-4D2C-B4A9-382F0F233A26}"/>
              </a:ext>
            </a:extLst>
          </p:cNvPr>
          <p:cNvSpPr txBox="1"/>
          <p:nvPr/>
        </p:nvSpPr>
        <p:spPr>
          <a:xfrm>
            <a:off x="2958751" y="1584086"/>
            <a:ext cx="956929" cy="369332"/>
          </a:xfrm>
          <a:prstGeom prst="rect">
            <a:avLst/>
          </a:prstGeom>
          <a:noFill/>
        </p:spPr>
        <p:txBody>
          <a:bodyPr wrap="none" rtlCol="0">
            <a:spAutoFit/>
          </a:bodyPr>
          <a:lstStyle/>
          <a:p>
            <a:r>
              <a:rPr lang="en-US" i="1" dirty="0">
                <a:latin typeface="Footlight MT Light" panose="0204060206030A020304" pitchFamily="18" charset="0"/>
              </a:rPr>
              <a:t>Presents</a:t>
            </a:r>
          </a:p>
        </p:txBody>
      </p:sp>
      <p:sp>
        <p:nvSpPr>
          <p:cNvPr id="12" name="TextBox 11">
            <a:extLst>
              <a:ext uri="{FF2B5EF4-FFF2-40B4-BE49-F238E27FC236}">
                <a16:creationId xmlns:a16="http://schemas.microsoft.com/office/drawing/2014/main" id="{BC0CEEC9-172A-4EE2-83A3-B2F045C01387}"/>
              </a:ext>
            </a:extLst>
          </p:cNvPr>
          <p:cNvSpPr txBox="1"/>
          <p:nvPr/>
        </p:nvSpPr>
        <p:spPr>
          <a:xfrm>
            <a:off x="695301" y="3566120"/>
            <a:ext cx="2987934" cy="646331"/>
          </a:xfrm>
          <a:prstGeom prst="rect">
            <a:avLst/>
          </a:prstGeom>
          <a:noFill/>
        </p:spPr>
        <p:txBody>
          <a:bodyPr wrap="none" rtlCol="0">
            <a:spAutoFit/>
          </a:bodyPr>
          <a:lstStyle/>
          <a:p>
            <a:pPr algn="ctr"/>
            <a:r>
              <a:rPr lang="en-US" b="1" dirty="0"/>
              <a:t>March 11, 2022</a:t>
            </a:r>
          </a:p>
          <a:p>
            <a:pPr algn="ctr"/>
            <a:r>
              <a:rPr lang="en-US" b="1" dirty="0"/>
              <a:t>12:00 pm – 1:00 pm (Eastern)</a:t>
            </a:r>
          </a:p>
        </p:txBody>
      </p:sp>
      <p:sp>
        <p:nvSpPr>
          <p:cNvPr id="13" name="TextBox 12">
            <a:extLst>
              <a:ext uri="{FF2B5EF4-FFF2-40B4-BE49-F238E27FC236}">
                <a16:creationId xmlns:a16="http://schemas.microsoft.com/office/drawing/2014/main" id="{A91A9062-0B53-4D9C-8CFF-C2C398A516A5}"/>
              </a:ext>
            </a:extLst>
          </p:cNvPr>
          <p:cNvSpPr txBox="1"/>
          <p:nvPr/>
        </p:nvSpPr>
        <p:spPr>
          <a:xfrm>
            <a:off x="242145" y="6849913"/>
            <a:ext cx="6482745" cy="1938992"/>
          </a:xfrm>
          <a:prstGeom prst="rect">
            <a:avLst/>
          </a:prstGeom>
          <a:noFill/>
        </p:spPr>
        <p:txBody>
          <a:bodyPr wrap="square" rtlCol="0">
            <a:spAutoFit/>
          </a:bodyPr>
          <a:lstStyle/>
          <a:p>
            <a:r>
              <a:rPr lang="en-US" sz="1200" b="1" u="sng" dirty="0"/>
              <a:t>Biography</a:t>
            </a:r>
          </a:p>
          <a:p>
            <a:r>
              <a:rPr lang="en-US" sz="1200" dirty="0"/>
              <a:t>Carlos is the Manager of the European Service Module (ESM) Integration Office, responsible for the overall integration of the ESA-developed ESM in Orion. Previously, Carlos served in various key technical and management roles for the Orion Program since 2010, including management of integrated spacecraft design and performance, mission analysis, cross-program integration and launch and flight operations support. Prior to joining Orion, Carlos was an International Space Station flight controller, where he supported multiple Shuttle-ISS assembly flights and ISS increment operations from Mission Control in Houston and in Korolev, Russia. Carlos also worked for Honeywell Space Systems as a technical lead developing vehicle health management technologies, including support to Lockheed Martin team during the initial development of the Orion spacecraft. </a:t>
            </a:r>
          </a:p>
        </p:txBody>
      </p:sp>
      <p:sp>
        <p:nvSpPr>
          <p:cNvPr id="14" name="TextBox 13">
            <a:extLst>
              <a:ext uri="{FF2B5EF4-FFF2-40B4-BE49-F238E27FC236}">
                <a16:creationId xmlns:a16="http://schemas.microsoft.com/office/drawing/2014/main" id="{6B4B6ED1-7CFF-4A3A-8275-DCB08C2FF43E}"/>
              </a:ext>
            </a:extLst>
          </p:cNvPr>
          <p:cNvSpPr txBox="1"/>
          <p:nvPr/>
        </p:nvSpPr>
        <p:spPr>
          <a:xfrm>
            <a:off x="1924709" y="2519669"/>
            <a:ext cx="3002745" cy="646331"/>
          </a:xfrm>
          <a:prstGeom prst="rect">
            <a:avLst/>
          </a:prstGeom>
          <a:noFill/>
        </p:spPr>
        <p:txBody>
          <a:bodyPr wrap="none" rtlCol="0">
            <a:spAutoFit/>
          </a:bodyPr>
          <a:lstStyle/>
          <a:p>
            <a:pPr algn="ctr"/>
            <a:r>
              <a:rPr lang="en-US" b="1" dirty="0">
                <a:ln w="3175">
                  <a:solidFill>
                    <a:srgbClr val="002060">
                      <a:alpha val="16000"/>
                    </a:srgbClr>
                  </a:solidFill>
                </a:ln>
                <a:solidFill>
                  <a:schemeClr val="bg1"/>
                </a:solidFill>
                <a:latin typeface="Arial Black" panose="020B0A04020102020204" pitchFamily="34" charset="0"/>
              </a:rPr>
              <a:t>Carlos Garcia-Galan</a:t>
            </a:r>
          </a:p>
          <a:p>
            <a:pPr algn="ctr"/>
            <a:r>
              <a:rPr lang="en-US" b="1" dirty="0">
                <a:ln w="3175">
                  <a:solidFill>
                    <a:srgbClr val="002060">
                      <a:alpha val="16000"/>
                    </a:srgbClr>
                  </a:solidFill>
                </a:ln>
                <a:solidFill>
                  <a:schemeClr val="bg1"/>
                </a:solidFill>
                <a:latin typeface="Arial Black" panose="020B0A04020102020204" pitchFamily="34" charset="0"/>
              </a:rPr>
              <a:t>NASA – Orion Program</a:t>
            </a:r>
          </a:p>
        </p:txBody>
      </p:sp>
      <p:sp>
        <p:nvSpPr>
          <p:cNvPr id="18" name="TextBox 17">
            <a:extLst>
              <a:ext uri="{FF2B5EF4-FFF2-40B4-BE49-F238E27FC236}">
                <a16:creationId xmlns:a16="http://schemas.microsoft.com/office/drawing/2014/main" id="{3B816593-8115-45FF-919B-44ACEEEA95DE}"/>
              </a:ext>
            </a:extLst>
          </p:cNvPr>
          <p:cNvSpPr txBox="1"/>
          <p:nvPr/>
        </p:nvSpPr>
        <p:spPr>
          <a:xfrm>
            <a:off x="563513" y="4298847"/>
            <a:ext cx="3393878" cy="614477"/>
          </a:xfrm>
          <a:prstGeom prst="rect">
            <a:avLst/>
          </a:prstGeom>
          <a:noFill/>
        </p:spPr>
        <p:txBody>
          <a:bodyPr wrap="none" rtlCol="0">
            <a:spAutoFit/>
          </a:bodyPr>
          <a:lstStyle/>
          <a:p>
            <a:r>
              <a:rPr lang="en-US" sz="2400" b="1" dirty="0">
                <a:solidFill>
                  <a:srgbClr val="003399"/>
                </a:solidFill>
                <a:latin typeface="Times New Roman" panose="02020603050405020304" pitchFamily="18" charset="0"/>
                <a:cs typeface="Times New Roman" panose="02020603050405020304" pitchFamily="18" charset="0"/>
              </a:rPr>
              <a:t>LIVESTREAM EVENT</a:t>
            </a:r>
          </a:p>
        </p:txBody>
      </p:sp>
      <p:sp>
        <p:nvSpPr>
          <p:cNvPr id="17" name="Rectangle 16">
            <a:extLst>
              <a:ext uri="{FF2B5EF4-FFF2-40B4-BE49-F238E27FC236}">
                <a16:creationId xmlns:a16="http://schemas.microsoft.com/office/drawing/2014/main" id="{963B5005-FE9B-44BA-A5FA-6ECA775DF512}"/>
              </a:ext>
            </a:extLst>
          </p:cNvPr>
          <p:cNvSpPr/>
          <p:nvPr/>
        </p:nvSpPr>
        <p:spPr>
          <a:xfrm>
            <a:off x="122578" y="4780670"/>
            <a:ext cx="3772225" cy="882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Zoom Link:</a:t>
            </a:r>
          </a:p>
          <a:p>
            <a:pPr algn="ctr"/>
            <a:r>
              <a:rPr lang="en-US" sz="1600" dirty="0"/>
              <a:t>https://</a:t>
            </a:r>
            <a:r>
              <a:rPr lang="en-US" sz="1600" dirty="0" err="1"/>
              <a:t>aiaa.zoom.us</a:t>
            </a:r>
            <a:r>
              <a:rPr lang="en-US" sz="1600" dirty="0"/>
              <a:t>/j/95849434644</a:t>
            </a:r>
          </a:p>
          <a:p>
            <a:pPr algn="ctr"/>
            <a:r>
              <a:rPr lang="en-US" sz="1600" dirty="0"/>
              <a:t>+13017158592,,95849434644# US</a:t>
            </a:r>
            <a:endParaRPr lang="en-US" dirty="0"/>
          </a:p>
        </p:txBody>
      </p:sp>
      <p:sp>
        <p:nvSpPr>
          <p:cNvPr id="19" name="Rectangle 18">
            <a:extLst>
              <a:ext uri="{FF2B5EF4-FFF2-40B4-BE49-F238E27FC236}">
                <a16:creationId xmlns:a16="http://schemas.microsoft.com/office/drawing/2014/main" id="{7F2897E9-1DCD-43D8-9B53-E058426E8710}"/>
              </a:ext>
            </a:extLst>
          </p:cNvPr>
          <p:cNvSpPr/>
          <p:nvPr/>
        </p:nvSpPr>
        <p:spPr>
          <a:xfrm>
            <a:off x="343588" y="8788906"/>
            <a:ext cx="6230833" cy="271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If you have any questions, contact: </a:t>
            </a:r>
            <a:r>
              <a:rPr lang="en-US" sz="1400" b="1" dirty="0">
                <a:solidFill>
                  <a:srgbClr val="FFFF00"/>
                </a:solidFill>
                <a:hlinkClick r:id="rId3">
                  <a:extLst>
                    <a:ext uri="{A12FA001-AC4F-418D-AE19-62706E023703}">
                      <ahyp:hlinkClr xmlns:ahyp="http://schemas.microsoft.com/office/drawing/2018/hyperlinkcolor" val="tx"/>
                    </a:ext>
                  </a:extLst>
                </a:hlinkClick>
              </a:rPr>
              <a:t>aiaanos.diversity@gmail.com</a:t>
            </a:r>
            <a:endParaRPr lang="en-US" sz="1400" b="1" dirty="0">
              <a:solidFill>
                <a:srgbClr val="FFFF00"/>
              </a:solidFill>
            </a:endParaRPr>
          </a:p>
        </p:txBody>
      </p:sp>
      <p:pic>
        <p:nvPicPr>
          <p:cNvPr id="3" name="Picture 2">
            <a:extLst>
              <a:ext uri="{FF2B5EF4-FFF2-40B4-BE49-F238E27FC236}">
                <a16:creationId xmlns:a16="http://schemas.microsoft.com/office/drawing/2014/main" id="{E9E9F0BF-6B89-BC46-8841-CD0F22E086E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57390" y="3438980"/>
            <a:ext cx="2869517" cy="2413310"/>
          </a:xfrm>
          <a:prstGeom prst="rect">
            <a:avLst/>
          </a:prstGeom>
        </p:spPr>
      </p:pic>
    </p:spTree>
    <p:extLst>
      <p:ext uri="{BB962C8B-B14F-4D97-AF65-F5344CB8AC3E}">
        <p14:creationId xmlns:p14="http://schemas.microsoft.com/office/powerpoint/2010/main" val="29338878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1663</TotalTime>
  <Words>295</Words>
  <Application>Microsoft Macintosh PowerPoint</Application>
  <PresentationFormat>Letter Paper (8.5x11 in)</PresentationFormat>
  <Paragraphs>17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Calibri</vt:lpstr>
      <vt:lpstr>Calibri Light</vt:lpstr>
      <vt:lpstr>Footlight MT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Calhoun, Cynthia C. (GRC-QE00)</dc:creator>
  <cp:lastModifiedBy>Randall Over</cp:lastModifiedBy>
  <cp:revision>19</cp:revision>
  <cp:lastPrinted>2022-03-04T18:18:28Z</cp:lastPrinted>
  <dcterms:created xsi:type="dcterms:W3CDTF">2021-11-08T20:21:26Z</dcterms:created>
  <dcterms:modified xsi:type="dcterms:W3CDTF">2022-03-04T18:23:37Z</dcterms:modified>
</cp:coreProperties>
</file>