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9" r:id="rId4"/>
    <p:sldId id="258" r:id="rId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3" d="100"/>
          <a:sy n="73" d="100"/>
        </p:scale>
        <p:origin x="13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1261193562A\Desktop\Survivability%20-%20Current%20Roster%2023%20March%20202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1261193562A\Desktop\Survivability%20-%20Current%20Roster%2023%20March%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AE9-4930-BF3F-00079F493FA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AE9-4930-BF3F-00079F493FA9}"/>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Active members</c:v>
                </c:pt>
                <c:pt idx="1">
                  <c:v>Retired (Emiritus)</c:v>
                </c:pt>
              </c:strCache>
            </c:strRef>
          </c:cat>
          <c:val>
            <c:numRef>
              <c:f>Sheet1!$B$2:$B$3</c:f>
              <c:numCache>
                <c:formatCode>General</c:formatCode>
                <c:ptCount val="2"/>
                <c:pt idx="0">
                  <c:v>37</c:v>
                </c:pt>
                <c:pt idx="1">
                  <c:v>3</c:v>
                </c:pt>
              </c:numCache>
            </c:numRef>
          </c:val>
          <c:extLst>
            <c:ext xmlns:c16="http://schemas.microsoft.com/office/drawing/2014/chart" uri="{C3380CC4-5D6E-409C-BE32-E72D297353CC}">
              <c16:uniqueId val="{00000004-FAE9-4930-BF3F-00079F493FA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695-44A8-B0C8-DA10690943E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695-44A8-B0C8-DA10690943E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695-44A8-B0C8-DA10690943E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695-44A8-B0C8-DA10690943E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Sheet1!$G$2:$G$5</c:f>
              <c:strCache>
                <c:ptCount val="4"/>
                <c:pt idx="0">
                  <c:v>Government</c:v>
                </c:pt>
                <c:pt idx="1">
                  <c:v>Industry</c:v>
                </c:pt>
                <c:pt idx="2">
                  <c:v>Academia</c:v>
                </c:pt>
                <c:pt idx="3">
                  <c:v>FFRDC</c:v>
                </c:pt>
              </c:strCache>
            </c:strRef>
          </c:cat>
          <c:val>
            <c:numRef>
              <c:f>Sheet1!$H$2:$H$5</c:f>
              <c:numCache>
                <c:formatCode>General</c:formatCode>
                <c:ptCount val="4"/>
                <c:pt idx="0">
                  <c:v>13</c:v>
                </c:pt>
                <c:pt idx="1">
                  <c:v>12</c:v>
                </c:pt>
                <c:pt idx="2">
                  <c:v>8</c:v>
                </c:pt>
                <c:pt idx="3">
                  <c:v>3</c:v>
                </c:pt>
              </c:numCache>
            </c:numRef>
          </c:val>
          <c:extLst>
            <c:ext xmlns:c16="http://schemas.microsoft.com/office/drawing/2014/chart" uri="{C3380CC4-5D6E-409C-BE32-E72D297353CC}">
              <c16:uniqueId val="{00000008-F695-44A8-B0C8-DA10690943E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C7DB6F5-2463-4C44-938A-316128A23792}" type="datetimeFigureOut">
              <a:rPr lang="en-US" smtClean="0"/>
              <a:t>10/18/2021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B9D2B0A-59A4-4E5D-81B4-8BBC8FF04E54}" type="slidenum">
              <a:rPr lang="en-US" smtClean="0"/>
              <a:t>‹#›</a:t>
            </a:fld>
            <a:endParaRPr lang="en-US"/>
          </a:p>
        </p:txBody>
      </p:sp>
    </p:spTree>
    <p:extLst>
      <p:ext uri="{BB962C8B-B14F-4D97-AF65-F5344CB8AC3E}">
        <p14:creationId xmlns:p14="http://schemas.microsoft.com/office/powerpoint/2010/main" val="1473116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900113"/>
            <a:ext cx="3240088" cy="2430462"/>
          </a:xfrm>
          <a:prstGeom prst="rect">
            <a:avLst/>
          </a:prstGeom>
        </p:spPr>
      </p:sp>
      <p:sp>
        <p:nvSpPr>
          <p:cNvPr id="3" name="Notes Placeholder 2"/>
          <p:cNvSpPr>
            <a:spLocks noGrp="1"/>
          </p:cNvSpPr>
          <p:nvPr>
            <p:ph type="body" idx="1"/>
          </p:nvPr>
        </p:nvSpPr>
        <p:spPr>
          <a:xfrm>
            <a:off x="981288" y="3465628"/>
            <a:ext cx="7850293" cy="2835626"/>
          </a:xfrm>
          <a:prstGeom prst="rect">
            <a:avLst/>
          </a:prstGeom>
        </p:spPr>
        <p:txBody>
          <a:bodyPr/>
          <a:lstStyle/>
          <a:p>
            <a:endParaRPr lang="en-US" dirty="0"/>
          </a:p>
        </p:txBody>
      </p:sp>
      <p:sp>
        <p:nvSpPr>
          <p:cNvPr id="4" name="Slide Number Placeholder 3"/>
          <p:cNvSpPr>
            <a:spLocks noGrp="1"/>
          </p:cNvSpPr>
          <p:nvPr>
            <p:ph type="sldNum" sz="quarter" idx="10"/>
          </p:nvPr>
        </p:nvSpPr>
        <p:spPr>
          <a:xfrm>
            <a:off x="5558355" y="6839302"/>
            <a:ext cx="4252242" cy="361599"/>
          </a:xfrm>
          <a:prstGeom prst="rect">
            <a:avLst/>
          </a:prstGeom>
        </p:spPr>
        <p:txBody>
          <a:bodyPr/>
          <a:lstStyle/>
          <a:p>
            <a:fld id="{CEA97EF7-CF40-4520-9A17-5F7CC9F564D2}" type="slidenum">
              <a:rPr lang="en-US" smtClean="0"/>
              <a:t>4</a:t>
            </a:fld>
            <a:endParaRPr lang="en-US"/>
          </a:p>
        </p:txBody>
      </p:sp>
    </p:spTree>
    <p:extLst>
      <p:ext uri="{BB962C8B-B14F-4D97-AF65-F5344CB8AC3E}">
        <p14:creationId xmlns:p14="http://schemas.microsoft.com/office/powerpoint/2010/main" val="264034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8445C500-0644-4D35-A1C2-9C841FD1B37A}" type="slidenum">
              <a:rPr lang="en-US" smtClean="0"/>
              <a:t>‹#›</a:t>
            </a:fld>
            <a:endParaRPr lang="en-US"/>
          </a:p>
        </p:txBody>
      </p:sp>
    </p:spTree>
    <p:extLst>
      <p:ext uri="{BB962C8B-B14F-4D97-AF65-F5344CB8AC3E}">
        <p14:creationId xmlns:p14="http://schemas.microsoft.com/office/powerpoint/2010/main" val="297315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445C500-0644-4D35-A1C2-9C841FD1B37A}" type="slidenum">
              <a:rPr lang="en-US" smtClean="0"/>
              <a:t>‹#›</a:t>
            </a:fld>
            <a:endParaRPr lang="en-US"/>
          </a:p>
        </p:txBody>
      </p:sp>
    </p:spTree>
    <p:extLst>
      <p:ext uri="{BB962C8B-B14F-4D97-AF65-F5344CB8AC3E}">
        <p14:creationId xmlns:p14="http://schemas.microsoft.com/office/powerpoint/2010/main" val="99559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8445C500-0644-4D35-A1C2-9C841FD1B37A}" type="slidenum">
              <a:rPr lang="en-US" smtClean="0"/>
              <a:t>‹#›</a:t>
            </a:fld>
            <a:endParaRPr lang="en-US"/>
          </a:p>
        </p:txBody>
      </p:sp>
    </p:spTree>
    <p:extLst>
      <p:ext uri="{BB962C8B-B14F-4D97-AF65-F5344CB8AC3E}">
        <p14:creationId xmlns:p14="http://schemas.microsoft.com/office/powerpoint/2010/main" val="42069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8445C500-0644-4D35-A1C2-9C841FD1B37A}" type="slidenum">
              <a:rPr lang="en-US" smtClean="0"/>
              <a:t>‹#›</a:t>
            </a:fld>
            <a:endParaRPr lang="en-US"/>
          </a:p>
        </p:txBody>
      </p:sp>
    </p:spTree>
    <p:extLst>
      <p:ext uri="{BB962C8B-B14F-4D97-AF65-F5344CB8AC3E}">
        <p14:creationId xmlns:p14="http://schemas.microsoft.com/office/powerpoint/2010/main" val="2474129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8445C500-0644-4D35-A1C2-9C841FD1B37A}" type="slidenum">
              <a:rPr lang="en-US" smtClean="0"/>
              <a:t>‹#›</a:t>
            </a:fld>
            <a:endParaRPr lang="en-US"/>
          </a:p>
        </p:txBody>
      </p:sp>
    </p:spTree>
    <p:extLst>
      <p:ext uri="{BB962C8B-B14F-4D97-AF65-F5344CB8AC3E}">
        <p14:creationId xmlns:p14="http://schemas.microsoft.com/office/powerpoint/2010/main" val="238670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2FA77C-C5A8-4BBE-B23E-742412C4822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E05E208-2CDF-4A75-9E9C-DF8BEDAF045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55E0AF3-6026-4B01-A0C1-D521D0374505}"/>
              </a:ext>
            </a:extLst>
          </p:cNvPr>
          <p:cNvSpPr>
            <a:spLocks noGrp="1"/>
          </p:cNvSpPr>
          <p:nvPr>
            <p:ph type="sldNum" sz="quarter" idx="12"/>
          </p:nvPr>
        </p:nvSpPr>
        <p:spPr/>
        <p:txBody>
          <a:bodyPr/>
          <a:lstStyle>
            <a:lvl1pPr>
              <a:defRPr/>
            </a:lvl1pPr>
          </a:lstStyle>
          <a:p>
            <a:fld id="{E2DF55EE-BAEC-4FFD-82F3-317AFFA584B9}" type="slidenum">
              <a:rPr lang="en-US" altLang="en-US"/>
              <a:pPr/>
              <a:t>‹#›</a:t>
            </a:fld>
            <a:endParaRPr lang="en-US" altLang="en-US"/>
          </a:p>
        </p:txBody>
      </p:sp>
    </p:spTree>
    <p:extLst>
      <p:ext uri="{BB962C8B-B14F-4D97-AF65-F5344CB8AC3E}">
        <p14:creationId xmlns:p14="http://schemas.microsoft.com/office/powerpoint/2010/main" val="28247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16699"/>
          </a:xfrm>
          <a:prstGeom prst="rect">
            <a:avLst/>
          </a:prstGeom>
          <a:solidFill>
            <a:srgbClr val="00206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197735"/>
            <a:ext cx="7886700" cy="497922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5C500-0644-4D35-A1C2-9C841FD1B37A}" type="slidenum">
              <a:rPr lang="en-US" smtClean="0"/>
              <a:t>‹#›</a:t>
            </a:fld>
            <a:endParaRPr lang="en-US"/>
          </a:p>
        </p:txBody>
      </p:sp>
      <p:pic>
        <p:nvPicPr>
          <p:cNvPr id="7" name="Picture 2">
            <a:extLst>
              <a:ext uri="{FF2B5EF4-FFF2-40B4-BE49-F238E27FC236}">
                <a16:creationId xmlns:a16="http://schemas.microsoft.com/office/drawing/2014/main" id="{492D7B54-9C17-1B42-8137-10D66C19622C}"/>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87001"/>
          <a:stretch/>
        </p:blipFill>
        <p:spPr bwMode="auto">
          <a:xfrm>
            <a:off x="628650" y="6187938"/>
            <a:ext cx="7886700" cy="66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325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mailto:lingenfeltera@gmail.com" TargetMode="External"/><Relationship Id="rId5" Type="http://schemas.openxmlformats.org/officeDocument/2006/relationships/hyperlink" Target="mailto:steven.r.Broussard@boeing.com" TargetMode="External"/><Relationship Id="rId4" Type="http://schemas.openxmlformats.org/officeDocument/2006/relationships/hyperlink" Target="mailto:david.liu@us.af.m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media.defense.gov/2017/Jun/08/2001759536/-1/-1/0/170503-F-XX999-101A.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7300" y="4429919"/>
            <a:ext cx="6858000" cy="1655762"/>
          </a:xfrm>
        </p:spPr>
        <p:txBody>
          <a:bodyPr/>
          <a:lstStyle/>
          <a:p>
            <a:r>
              <a:rPr lang="en-US" dirty="0" smtClean="0"/>
              <a:t>Survivability Technical Committee (SURTC)</a:t>
            </a:r>
          </a:p>
          <a:p>
            <a:endParaRPr lang="en-US" dirty="0"/>
          </a:p>
        </p:txBody>
      </p:sp>
      <p:sp>
        <p:nvSpPr>
          <p:cNvPr id="4" name="Slide Number Placeholder 3"/>
          <p:cNvSpPr>
            <a:spLocks noGrp="1"/>
          </p:cNvSpPr>
          <p:nvPr>
            <p:ph type="sldNum" sz="quarter" idx="12"/>
          </p:nvPr>
        </p:nvSpPr>
        <p:spPr/>
        <p:txBody>
          <a:bodyPr/>
          <a:lstStyle/>
          <a:p>
            <a:fld id="{8445C500-0644-4D35-A1C2-9C841FD1B37A}" type="slidenum">
              <a:rPr lang="en-US" smtClean="0"/>
              <a:t>1</a:t>
            </a:fld>
            <a:endParaRPr lang="en-US" dirty="0"/>
          </a:p>
        </p:txBody>
      </p:sp>
      <p:pic>
        <p:nvPicPr>
          <p:cNvPr id="5" name="Picture 4">
            <a:extLst>
              <a:ext uri="{FF2B5EF4-FFF2-40B4-BE49-F238E27FC236}">
                <a16:creationId xmlns:a16="http://schemas.microsoft.com/office/drawing/2014/main" id="{E31D9267-7623-4166-87D4-ECFCA2D97DAC}"/>
              </a:ext>
            </a:extLst>
          </p:cNvPr>
          <p:cNvPicPr>
            <a:picLocks noChangeAspect="1"/>
          </p:cNvPicPr>
          <p:nvPr/>
        </p:nvPicPr>
        <p:blipFill rotWithShape="1">
          <a:blip r:embed="rId2">
            <a:clrChange>
              <a:clrFrom>
                <a:srgbClr val="FFFFFF"/>
              </a:clrFrom>
              <a:clrTo>
                <a:srgbClr val="FFFFFF">
                  <a:alpha val="0"/>
                </a:srgbClr>
              </a:clrTo>
            </a:clrChange>
          </a:blip>
          <a:srcRect l="41920" t="31841" r="25231" b="7560"/>
          <a:stretch/>
        </p:blipFill>
        <p:spPr>
          <a:xfrm>
            <a:off x="1257300" y="1293223"/>
            <a:ext cx="2671809" cy="2631630"/>
          </a:xfrm>
          <a:prstGeom prst="rect">
            <a:avLst/>
          </a:prstGeom>
        </p:spPr>
      </p:pic>
      <p:pic>
        <p:nvPicPr>
          <p:cNvPr id="6" name="Picture 5">
            <a:extLst>
              <a:ext uri="{FF2B5EF4-FFF2-40B4-BE49-F238E27FC236}">
                <a16:creationId xmlns:a16="http://schemas.microsoft.com/office/drawing/2014/main" id="{EC4E4A49-DD67-4699-9A79-3F00880B216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908368" y="1952898"/>
            <a:ext cx="3429000" cy="1322070"/>
          </a:xfrm>
          <a:prstGeom prst="rect">
            <a:avLst/>
          </a:prstGeom>
        </p:spPr>
      </p:pic>
      <p:sp>
        <p:nvSpPr>
          <p:cNvPr id="7" name="TextBox 6"/>
          <p:cNvSpPr txBox="1"/>
          <p:nvPr/>
        </p:nvSpPr>
        <p:spPr>
          <a:xfrm>
            <a:off x="369026" y="5079804"/>
            <a:ext cx="1965923" cy="923330"/>
          </a:xfrm>
          <a:prstGeom prst="rect">
            <a:avLst/>
          </a:prstGeom>
          <a:noFill/>
        </p:spPr>
        <p:txBody>
          <a:bodyPr wrap="none" rtlCol="0">
            <a:spAutoFit/>
          </a:bodyPr>
          <a:lstStyle/>
          <a:p>
            <a:r>
              <a:rPr lang="en-US" dirty="0" smtClean="0"/>
              <a:t>Chair: David Liu</a:t>
            </a:r>
          </a:p>
          <a:p>
            <a:r>
              <a:rPr lang="en-US" dirty="0" smtClean="0">
                <a:hlinkClick r:id="rId4"/>
              </a:rPr>
              <a:t>david.liu@us.af.mil</a:t>
            </a:r>
            <a:endParaRPr lang="en-US" dirty="0" smtClean="0"/>
          </a:p>
          <a:p>
            <a:r>
              <a:rPr lang="en-US" dirty="0" smtClean="0"/>
              <a:t>571-256-0268</a:t>
            </a:r>
            <a:endParaRPr lang="en-US" dirty="0"/>
          </a:p>
        </p:txBody>
      </p:sp>
      <p:sp>
        <p:nvSpPr>
          <p:cNvPr id="8" name="TextBox 7"/>
          <p:cNvSpPr txBox="1"/>
          <p:nvPr/>
        </p:nvSpPr>
        <p:spPr>
          <a:xfrm>
            <a:off x="2472387" y="5079804"/>
            <a:ext cx="3268459" cy="923330"/>
          </a:xfrm>
          <a:prstGeom prst="rect">
            <a:avLst/>
          </a:prstGeom>
          <a:noFill/>
        </p:spPr>
        <p:txBody>
          <a:bodyPr wrap="none" rtlCol="0">
            <a:spAutoFit/>
          </a:bodyPr>
          <a:lstStyle/>
          <a:p>
            <a:r>
              <a:rPr lang="en-US" dirty="0" smtClean="0"/>
              <a:t>Vice-Chair: Steven </a:t>
            </a:r>
            <a:r>
              <a:rPr lang="en-US" dirty="0" smtClean="0"/>
              <a:t>Broussard</a:t>
            </a:r>
            <a:endParaRPr lang="en-US" dirty="0" smtClean="0"/>
          </a:p>
          <a:p>
            <a:r>
              <a:rPr lang="en-US" dirty="0" smtClean="0">
                <a:hlinkClick r:id="rId5"/>
              </a:rPr>
              <a:t>steven.r.broussard@boeing.com</a:t>
            </a:r>
            <a:r>
              <a:rPr lang="en-US" dirty="0" smtClean="0"/>
              <a:t> </a:t>
            </a:r>
          </a:p>
          <a:p>
            <a:r>
              <a:rPr lang="en-US" dirty="0" smtClean="0"/>
              <a:t>314-777-0353</a:t>
            </a:r>
            <a:endParaRPr lang="en-US" dirty="0"/>
          </a:p>
        </p:txBody>
      </p:sp>
      <p:sp>
        <p:nvSpPr>
          <p:cNvPr id="9" name="TextBox 8"/>
          <p:cNvSpPr txBox="1"/>
          <p:nvPr/>
        </p:nvSpPr>
        <p:spPr>
          <a:xfrm>
            <a:off x="5740846" y="5079804"/>
            <a:ext cx="3085332" cy="923330"/>
          </a:xfrm>
          <a:prstGeom prst="rect">
            <a:avLst/>
          </a:prstGeom>
          <a:noFill/>
        </p:spPr>
        <p:txBody>
          <a:bodyPr wrap="none" rtlCol="0">
            <a:spAutoFit/>
          </a:bodyPr>
          <a:lstStyle/>
          <a:p>
            <a:r>
              <a:rPr lang="en-US" dirty="0" smtClean="0"/>
              <a:t>Secretary: Andrew Lingenfelter</a:t>
            </a:r>
          </a:p>
          <a:p>
            <a:r>
              <a:rPr lang="en-US" dirty="0" smtClean="0">
                <a:hlinkClick r:id="rId6"/>
              </a:rPr>
              <a:t>lingenfeltera@gmail.com</a:t>
            </a:r>
            <a:r>
              <a:rPr lang="en-US" dirty="0" smtClean="0"/>
              <a:t> </a:t>
            </a:r>
          </a:p>
          <a:p>
            <a:r>
              <a:rPr lang="en-US" dirty="0" smtClean="0"/>
              <a:t>402-841-2190</a:t>
            </a:r>
            <a:endParaRPr lang="en-US" dirty="0"/>
          </a:p>
        </p:txBody>
      </p:sp>
    </p:spTree>
    <p:extLst>
      <p:ext uri="{BB962C8B-B14F-4D97-AF65-F5344CB8AC3E}">
        <p14:creationId xmlns:p14="http://schemas.microsoft.com/office/powerpoint/2010/main" val="204153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SURTC Mission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The Survivability Technical Committee (SURTC) promotes the </a:t>
            </a:r>
            <a:r>
              <a:rPr lang="en-US" sz="2000" b="1" dirty="0"/>
              <a:t>advancement of survivability as an aerospace design discipline</a:t>
            </a:r>
            <a:r>
              <a:rPr lang="en-US" sz="2000" dirty="0"/>
              <a:t>.  This includes both the analysis of survivability and the development of technologies to improve survivability for </a:t>
            </a:r>
            <a:r>
              <a:rPr lang="en-US" sz="2000" b="1" dirty="0"/>
              <a:t>fixed wing</a:t>
            </a:r>
            <a:r>
              <a:rPr lang="en-US" sz="2000" dirty="0"/>
              <a:t>, </a:t>
            </a:r>
            <a:r>
              <a:rPr lang="en-US" sz="2000" b="1" dirty="0"/>
              <a:t>rotary-wing</a:t>
            </a:r>
            <a:r>
              <a:rPr lang="en-US" sz="2000" dirty="0"/>
              <a:t>, and </a:t>
            </a:r>
            <a:r>
              <a:rPr lang="en-US" sz="2000" b="1" dirty="0"/>
              <a:t>space systems</a:t>
            </a:r>
            <a:r>
              <a:rPr lang="en-US" sz="2000" dirty="0"/>
              <a:t>. Aerospace survivability refers to the capability of a system to avoid and/or withstand hostile environments, or natural events such as orbital debris, micrometeorites, or bird strike. Survivability addresses threats that include combat weapons, adverse climate conditions, and other environments hostile to an aerospace system (</a:t>
            </a:r>
            <a:r>
              <a:rPr lang="en-US" sz="2000" b="1" dirty="0"/>
              <a:t>natural and manmade</a:t>
            </a:r>
            <a:r>
              <a:rPr lang="en-US" sz="2000" dirty="0"/>
              <a:t>).</a:t>
            </a:r>
          </a:p>
          <a:p>
            <a:pPr marL="0" indent="0">
              <a:buNone/>
            </a:pPr>
            <a:endParaRPr lang="en-US" sz="1800" dirty="0"/>
          </a:p>
        </p:txBody>
      </p:sp>
      <p:sp>
        <p:nvSpPr>
          <p:cNvPr id="4" name="Slide Number Placeholder 3"/>
          <p:cNvSpPr>
            <a:spLocks noGrp="1"/>
          </p:cNvSpPr>
          <p:nvPr>
            <p:ph type="sldNum" sz="quarter" idx="12"/>
          </p:nvPr>
        </p:nvSpPr>
        <p:spPr/>
        <p:txBody>
          <a:bodyPr/>
          <a:lstStyle/>
          <a:p>
            <a:fld id="{8445C500-0644-4D35-A1C2-9C841FD1B37A}" type="slidenum">
              <a:rPr lang="en-US" smtClean="0"/>
              <a:t>2</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689"/>
          <a:stretch/>
        </p:blipFill>
        <p:spPr>
          <a:xfrm>
            <a:off x="182879" y="4297681"/>
            <a:ext cx="2460705" cy="162074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1800" y="4297681"/>
            <a:ext cx="2025934" cy="16207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950" y="4297682"/>
            <a:ext cx="2353815" cy="16207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7981" y="4297680"/>
            <a:ext cx="1620747" cy="1620747"/>
          </a:xfrm>
          <a:prstGeom prst="rect">
            <a:avLst/>
          </a:prstGeom>
        </p:spPr>
      </p:pic>
    </p:spTree>
    <p:extLst>
      <p:ext uri="{BB962C8B-B14F-4D97-AF65-F5344CB8AC3E}">
        <p14:creationId xmlns:p14="http://schemas.microsoft.com/office/powerpoint/2010/main" val="392497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SURTC Membership</a:t>
            </a:r>
            <a:endParaRPr lang="en-US" dirty="0"/>
          </a:p>
        </p:txBody>
      </p:sp>
      <p:sp>
        <p:nvSpPr>
          <p:cNvPr id="4" name="Slide Number Placeholder 3"/>
          <p:cNvSpPr>
            <a:spLocks noGrp="1"/>
          </p:cNvSpPr>
          <p:nvPr>
            <p:ph type="sldNum" sz="quarter" idx="12"/>
          </p:nvPr>
        </p:nvSpPr>
        <p:spPr/>
        <p:txBody>
          <a:bodyPr/>
          <a:lstStyle/>
          <a:p>
            <a:fld id="{8445C500-0644-4D35-A1C2-9C841FD1B37A}" type="slidenum">
              <a:rPr lang="en-US" smtClean="0"/>
              <a:t>3</a:t>
            </a:fld>
            <a:endParaRPr lang="en-US"/>
          </a:p>
        </p:txBody>
      </p:sp>
      <p:graphicFrame>
        <p:nvGraphicFramePr>
          <p:cNvPr id="7" name="Chart 6"/>
          <p:cNvGraphicFramePr>
            <a:graphicFrameLocks/>
          </p:cNvGraphicFramePr>
          <p:nvPr>
            <p:extLst>
              <p:ext uri="{D42A27DB-BD31-4B8C-83A1-F6EECF244321}">
                <p14:modId xmlns:p14="http://schemas.microsoft.com/office/powerpoint/2010/main" val="533061237"/>
              </p:ext>
            </p:extLst>
          </p:nvPr>
        </p:nvGraphicFramePr>
        <p:xfrm>
          <a:off x="0" y="119171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937811820"/>
              </p:ext>
            </p:extLst>
          </p:nvPr>
        </p:nvGraphicFramePr>
        <p:xfrm>
          <a:off x="4251689" y="317128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927292" y="1887895"/>
            <a:ext cx="4251689" cy="707886"/>
          </a:xfrm>
          <a:prstGeom prst="rect">
            <a:avLst/>
          </a:prstGeom>
          <a:noFill/>
        </p:spPr>
        <p:txBody>
          <a:bodyPr wrap="square" rtlCol="0">
            <a:spAutoFit/>
          </a:bodyPr>
          <a:lstStyle/>
          <a:p>
            <a:r>
              <a:rPr lang="en-US" sz="2000" dirty="0" smtClean="0"/>
              <a:t>Consists of 40 Members and expandable to meet member needs</a:t>
            </a:r>
            <a:endParaRPr lang="en-US" sz="2000" dirty="0"/>
          </a:p>
        </p:txBody>
      </p:sp>
      <p:sp>
        <p:nvSpPr>
          <p:cNvPr id="10" name="TextBox 9"/>
          <p:cNvSpPr txBox="1"/>
          <p:nvPr/>
        </p:nvSpPr>
        <p:spPr>
          <a:xfrm>
            <a:off x="550273" y="4416865"/>
            <a:ext cx="4478348" cy="1015663"/>
          </a:xfrm>
          <a:prstGeom prst="rect">
            <a:avLst/>
          </a:prstGeom>
          <a:noFill/>
        </p:spPr>
        <p:txBody>
          <a:bodyPr wrap="square" rtlCol="0">
            <a:spAutoFit/>
          </a:bodyPr>
          <a:lstStyle/>
          <a:p>
            <a:pPr algn="r"/>
            <a:r>
              <a:rPr lang="en-US" sz="2000" dirty="0" smtClean="0"/>
              <a:t>Wide </a:t>
            </a:r>
            <a:r>
              <a:rPr lang="en-US" sz="2000" dirty="0"/>
              <a:t>m</a:t>
            </a:r>
            <a:r>
              <a:rPr lang="en-US" sz="2000" dirty="0" smtClean="0"/>
              <a:t>ix of government, industry, and academia to grow your Aerospace Network</a:t>
            </a:r>
            <a:endParaRPr lang="en-US" sz="2000" dirty="0"/>
          </a:p>
        </p:txBody>
      </p:sp>
    </p:spTree>
    <p:extLst>
      <p:ext uri="{BB962C8B-B14F-4D97-AF65-F5344CB8AC3E}">
        <p14:creationId xmlns:p14="http://schemas.microsoft.com/office/powerpoint/2010/main" val="174074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E1B648-81A6-430E-9EF4-42E8B6771E55}"/>
              </a:ext>
            </a:extLst>
          </p:cNvPr>
          <p:cNvSpPr/>
          <p:nvPr/>
        </p:nvSpPr>
        <p:spPr bwMode="auto">
          <a:xfrm>
            <a:off x="-2771" y="3425069"/>
            <a:ext cx="9144000" cy="3325092"/>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83127" tIns="41564" rIns="83127" bIns="41564" numCol="1" rtlCol="0" anchor="t" anchorCtr="0" compatLnSpc="1">
            <a:prstTxWarp prst="textNoShape">
              <a:avLst/>
            </a:prstTxWarp>
          </a:bodyPr>
          <a:lstStyle/>
          <a:p>
            <a:pPr defTabSz="831281" eaLnBrk="0" fontAlgn="base" hangingPunct="0">
              <a:spcBef>
                <a:spcPct val="0"/>
              </a:spcBef>
              <a:spcAft>
                <a:spcPct val="0"/>
              </a:spcAft>
            </a:pPr>
            <a:endParaRPr lang="en-US" sz="1091" dirty="0">
              <a:latin typeface="Times New Roman" panose="02020603050405020304" pitchFamily="18" charset="0"/>
            </a:endParaRPr>
          </a:p>
        </p:txBody>
      </p:sp>
      <p:sp>
        <p:nvSpPr>
          <p:cNvPr id="4" name="Rectangle 3">
            <a:extLst>
              <a:ext uri="{FF2B5EF4-FFF2-40B4-BE49-F238E27FC236}">
                <a16:creationId xmlns:a16="http://schemas.microsoft.com/office/drawing/2014/main" id="{8C831773-FDDD-4098-9C63-02A52F1AE332}"/>
              </a:ext>
            </a:extLst>
          </p:cNvPr>
          <p:cNvSpPr/>
          <p:nvPr/>
        </p:nvSpPr>
        <p:spPr bwMode="auto">
          <a:xfrm>
            <a:off x="0" y="103909"/>
            <a:ext cx="9144000" cy="3325092"/>
          </a:xfrm>
          <a:prstGeom prst="rect">
            <a:avLst/>
          </a:prstGeom>
          <a:solidFill>
            <a:srgbClr val="00529B"/>
          </a:solidFill>
          <a:ln w="9525" cap="flat" cmpd="sng" algn="ctr">
            <a:solidFill>
              <a:schemeClr val="tx1"/>
            </a:solidFill>
            <a:prstDash val="solid"/>
            <a:round/>
            <a:headEnd type="none" w="med" len="med"/>
            <a:tailEnd type="none" w="med" len="med"/>
          </a:ln>
          <a:effectLst/>
        </p:spPr>
        <p:txBody>
          <a:bodyPr vert="horz" wrap="square" lIns="83127" tIns="41564" rIns="83127" bIns="41564" numCol="1" rtlCol="0" anchor="t" anchorCtr="0" compatLnSpc="1">
            <a:prstTxWarp prst="textNoShape">
              <a:avLst/>
            </a:prstTxWarp>
          </a:bodyPr>
          <a:lstStyle/>
          <a:p>
            <a:pPr defTabSz="831281" eaLnBrk="0" fontAlgn="base" hangingPunct="0">
              <a:spcBef>
                <a:spcPct val="0"/>
              </a:spcBef>
              <a:spcAft>
                <a:spcPct val="0"/>
              </a:spcAft>
            </a:pPr>
            <a:endParaRPr lang="en-US" sz="1091">
              <a:latin typeface="Times New Roman" panose="02020603050405020304" pitchFamily="18" charset="0"/>
            </a:endParaRPr>
          </a:p>
        </p:txBody>
      </p:sp>
      <p:sp>
        <p:nvSpPr>
          <p:cNvPr id="38" name="Content Placeholder 3">
            <a:extLst>
              <a:ext uri="{FF2B5EF4-FFF2-40B4-BE49-F238E27FC236}">
                <a16:creationId xmlns:a16="http://schemas.microsoft.com/office/drawing/2014/main" id="{24F959A7-6B1A-4053-92C6-185C339C8CAB}"/>
              </a:ext>
            </a:extLst>
          </p:cNvPr>
          <p:cNvSpPr txBox="1">
            <a:spLocks/>
          </p:cNvSpPr>
          <p:nvPr/>
        </p:nvSpPr>
        <p:spPr>
          <a:xfrm>
            <a:off x="422465" y="858884"/>
            <a:ext cx="2211185" cy="2328646"/>
          </a:xfrm>
          <a:prstGeom prst="rect">
            <a:avLst/>
          </a:prstGeom>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0707" indent="-210707" defTabSz="415641">
              <a:buClr>
                <a:schemeClr val="bg1"/>
              </a:buClr>
              <a:buSzPct val="100000"/>
              <a:buFont typeface="Wingdings" panose="05000000000000000000" pitchFamily="2" charset="2"/>
              <a:buChar char="v"/>
            </a:pPr>
            <a:r>
              <a:rPr lang="en-US" sz="1200" dirty="0">
                <a:solidFill>
                  <a:schemeClr val="bg1"/>
                </a:solidFill>
                <a:latin typeface="Arial" panose="020B0604020202020204" pitchFamily="34" charset="0"/>
                <a:cs typeface="Arial" panose="020B0604020202020204" pitchFamily="34" charset="0"/>
              </a:rPr>
              <a:t>Active representation in a high-visibility technical committee that shapes effective aerospace system design</a:t>
            </a:r>
          </a:p>
          <a:p>
            <a:pPr marL="0" indent="0" defTabSz="415641">
              <a:buClr>
                <a:schemeClr val="bg1"/>
              </a:buClr>
              <a:buSzPct val="100000"/>
              <a:buNone/>
            </a:pPr>
            <a:endParaRPr lang="en-US" sz="1200" dirty="0">
              <a:solidFill>
                <a:schemeClr val="bg1"/>
              </a:solidFill>
              <a:latin typeface="Arial" panose="020B0604020202020204" pitchFamily="34" charset="0"/>
              <a:cs typeface="Arial" panose="020B0604020202020204" pitchFamily="34" charset="0"/>
            </a:endParaRPr>
          </a:p>
          <a:p>
            <a:pPr marL="210707" indent="-210707" defTabSz="415641">
              <a:buClr>
                <a:schemeClr val="bg1"/>
              </a:buClr>
              <a:buSzPct val="100000"/>
              <a:buFont typeface="Wingdings" panose="05000000000000000000" pitchFamily="2" charset="2"/>
              <a:buChar char="v"/>
            </a:pPr>
            <a:r>
              <a:rPr lang="en-US" sz="1200" dirty="0">
                <a:solidFill>
                  <a:schemeClr val="bg1"/>
                </a:solidFill>
                <a:latin typeface="Arial" panose="020B0604020202020204" pitchFamily="34" charset="0"/>
                <a:cs typeface="Arial" panose="020B0604020202020204" pitchFamily="34" charset="0"/>
              </a:rPr>
              <a:t>Develop your leadership and technical skills through collaboration with leading aerospace survivability experts from government</a:t>
            </a:r>
            <a:r>
              <a:rPr lang="en-US" sz="1091" dirty="0">
                <a:solidFill>
                  <a:schemeClr val="bg1"/>
                </a:solidFill>
                <a:latin typeface="Arial" panose="020B0604020202020204" pitchFamily="34" charset="0"/>
                <a:cs typeface="Arial" panose="020B0604020202020204" pitchFamily="34" charset="0"/>
              </a:rPr>
              <a:t>, industry, and academia</a:t>
            </a:r>
          </a:p>
        </p:txBody>
      </p:sp>
      <p:sp>
        <p:nvSpPr>
          <p:cNvPr id="40" name="Content Placeholder 2">
            <a:extLst>
              <a:ext uri="{FF2B5EF4-FFF2-40B4-BE49-F238E27FC236}">
                <a16:creationId xmlns:a16="http://schemas.microsoft.com/office/drawing/2014/main" id="{9A4E9866-55E5-49EF-A61B-5077636D0DBD}"/>
              </a:ext>
            </a:extLst>
          </p:cNvPr>
          <p:cNvSpPr txBox="1">
            <a:spLocks/>
          </p:cNvSpPr>
          <p:nvPr/>
        </p:nvSpPr>
        <p:spPr>
          <a:xfrm>
            <a:off x="6521424" y="858883"/>
            <a:ext cx="2211185" cy="2328042"/>
          </a:xfrm>
          <a:prstGeom prst="rect">
            <a:avLst/>
          </a:prstGeom>
        </p:spPr>
        <p:txBody>
          <a:bodyPr>
            <a:noAutofit/>
          </a:bodyPr>
          <a:lstStyle>
            <a:defPPr>
              <a:defRPr lang="en-US"/>
            </a:defPPr>
            <a:lvl1pPr marL="342900" indent="-342900" defTabSz="457200">
              <a:spcBef>
                <a:spcPct val="20000"/>
              </a:spcBef>
              <a:buClr>
                <a:schemeClr val="bg1"/>
              </a:buClr>
              <a:buSzPct val="100000"/>
              <a:buFont typeface="Wingdings" panose="05000000000000000000" pitchFamily="2" charset="2"/>
              <a:buChar char="v"/>
              <a:defRPr>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800">
                <a:latin typeface="+mn-lt"/>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210707" indent="-210707"/>
            <a:r>
              <a:rPr lang="en-US" sz="1100" dirty="0"/>
              <a:t>Smaller TC allows more opportunities to publish and present papers at major conferences</a:t>
            </a:r>
          </a:p>
          <a:p>
            <a:pPr marL="210707" indent="-210707"/>
            <a:endParaRPr lang="en-US" sz="1100" dirty="0"/>
          </a:p>
          <a:p>
            <a:pPr marL="206378" indent="-206378"/>
            <a:r>
              <a:rPr lang="en-US" sz="1100" dirty="0"/>
              <a:t>Opportunity to influence the development and application of aerospace standards, and recommended practices </a:t>
            </a:r>
          </a:p>
          <a:p>
            <a:pPr marL="206378" indent="-206378"/>
            <a:endParaRPr lang="en-US" sz="1100" dirty="0"/>
          </a:p>
          <a:p>
            <a:pPr marL="206378" indent="-206378"/>
            <a:r>
              <a:rPr lang="en-US" sz="1100" dirty="0"/>
              <a:t>Access to the survivability community through professional networks</a:t>
            </a:r>
          </a:p>
        </p:txBody>
      </p:sp>
      <p:sp>
        <p:nvSpPr>
          <p:cNvPr id="14" name="TextBox 13">
            <a:extLst>
              <a:ext uri="{FF2B5EF4-FFF2-40B4-BE49-F238E27FC236}">
                <a16:creationId xmlns:a16="http://schemas.microsoft.com/office/drawing/2014/main" id="{70A44F53-F4F8-4CF4-8124-A7BB6F723D8C}"/>
              </a:ext>
            </a:extLst>
          </p:cNvPr>
          <p:cNvSpPr txBox="1"/>
          <p:nvPr/>
        </p:nvSpPr>
        <p:spPr>
          <a:xfrm>
            <a:off x="0" y="362987"/>
            <a:ext cx="9143998" cy="400110"/>
          </a:xfrm>
          <a:prstGeom prst="rect">
            <a:avLst/>
          </a:prstGeom>
          <a:noFill/>
        </p:spPr>
        <p:txBody>
          <a:bodyPr wrap="square" rtlCol="0">
            <a:spAutoFit/>
          </a:bodyPr>
          <a:lstStyle/>
          <a:p>
            <a:pPr algn="ctr">
              <a:lnSpc>
                <a:spcPts val="2364"/>
              </a:lnSpc>
            </a:pPr>
            <a:r>
              <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rPr>
              <a:t>Why Join the SURTC?</a:t>
            </a:r>
          </a:p>
        </p:txBody>
      </p:sp>
      <p:pic>
        <p:nvPicPr>
          <p:cNvPr id="16" name="Picture 183">
            <a:extLst>
              <a:ext uri="{FF2B5EF4-FFF2-40B4-BE49-F238E27FC236}">
                <a16:creationId xmlns:a16="http://schemas.microsoft.com/office/drawing/2014/main" id="{84B3CE7E-650B-4A16-903D-9FC6A63BD5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0404" y="5015671"/>
            <a:ext cx="1989047" cy="144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n unarmed Minuteman III intercontinental ballistic missile launches during an operational test at Vandenberg Air Force Base, Calif., May 3, 2017. Defense Department officials cited the need for consistent congressional support for modernizing and maintaining effective nuclear deterrent systems during testimony on Capitol Hill, June 7, 2017. Air Force photo by 2nd Lt. William Collette">
            <a:hlinkClick r:id="rId4" tgtFrame="&quot;_blank&quot;"/>
            <a:extLst>
              <a:ext uri="{FF2B5EF4-FFF2-40B4-BE49-F238E27FC236}">
                <a16:creationId xmlns:a16="http://schemas.microsoft.com/office/drawing/2014/main" id="{3DB696A8-80BF-4CA2-AC20-DDCDEF9264A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6385" y="3638780"/>
            <a:ext cx="1794522" cy="1629534"/>
          </a:xfrm>
          <a:prstGeom prst="rect">
            <a:avLst/>
          </a:prstGeom>
          <a:noFill/>
          <a:ln>
            <a:noFill/>
          </a:ln>
        </p:spPr>
      </p:pic>
      <p:sp>
        <p:nvSpPr>
          <p:cNvPr id="17" name="TextBox 16">
            <a:extLst>
              <a:ext uri="{FF2B5EF4-FFF2-40B4-BE49-F238E27FC236}">
                <a16:creationId xmlns:a16="http://schemas.microsoft.com/office/drawing/2014/main" id="{D76906F6-AD06-4567-A653-29EB8CC7958E}"/>
              </a:ext>
            </a:extLst>
          </p:cNvPr>
          <p:cNvSpPr txBox="1"/>
          <p:nvPr/>
        </p:nvSpPr>
        <p:spPr>
          <a:xfrm>
            <a:off x="1" y="3538118"/>
            <a:ext cx="3048000" cy="400110"/>
          </a:xfrm>
          <a:prstGeom prst="rect">
            <a:avLst/>
          </a:prstGeom>
          <a:noFill/>
        </p:spPr>
        <p:txBody>
          <a:bodyPr wrap="square" rtlCol="0">
            <a:spAutoFit/>
          </a:bodyPr>
          <a:lstStyle/>
          <a:p>
            <a:pPr algn="ctr">
              <a:lnSpc>
                <a:spcPts val="2364"/>
              </a:lnSpc>
            </a:pPr>
            <a:r>
              <a:rPr lang="en-US" sz="1818" b="1" dirty="0">
                <a:latin typeface="Arial" panose="020B0604020202020204" pitchFamily="34" charset="0"/>
                <a:ea typeface="Cambria" panose="02040503050406030204" pitchFamily="18" charset="0"/>
                <a:cs typeface="Arial" panose="020B0604020202020204" pitchFamily="34" charset="0"/>
              </a:rPr>
              <a:t>Survivability Areas</a:t>
            </a:r>
          </a:p>
        </p:txBody>
      </p:sp>
      <p:sp>
        <p:nvSpPr>
          <p:cNvPr id="18" name="Content Placeholder 3">
            <a:extLst>
              <a:ext uri="{FF2B5EF4-FFF2-40B4-BE49-F238E27FC236}">
                <a16:creationId xmlns:a16="http://schemas.microsoft.com/office/drawing/2014/main" id="{6A2CF3EB-F8F9-4852-84BF-6B332F94FC9B}"/>
              </a:ext>
            </a:extLst>
          </p:cNvPr>
          <p:cNvSpPr txBox="1">
            <a:spLocks/>
          </p:cNvSpPr>
          <p:nvPr/>
        </p:nvSpPr>
        <p:spPr>
          <a:xfrm>
            <a:off x="395513" y="3938803"/>
            <a:ext cx="2262516" cy="2328646"/>
          </a:xfrm>
          <a:prstGeom prst="rect">
            <a:avLst/>
          </a:prstGeom>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7820" indent="-207820" defTabSz="415641">
              <a:buClr>
                <a:schemeClr val="tx1"/>
              </a:buClr>
              <a:buSzPct val="100000"/>
              <a:buFont typeface="Wingdings" panose="05000000000000000000" pitchFamily="2" charset="2"/>
              <a:buChar char="v"/>
            </a:pPr>
            <a:r>
              <a:rPr lang="en-US" sz="1091" dirty="0">
                <a:latin typeface="Arial" panose="020B0604020202020204" pitchFamily="34" charset="0"/>
                <a:cs typeface="Arial" panose="020B0604020202020204" pitchFamily="34" charset="0"/>
              </a:rPr>
              <a:t>Platform Design</a:t>
            </a:r>
          </a:p>
          <a:p>
            <a:pPr marL="207820" indent="-207820" defTabSz="415641">
              <a:buClr>
                <a:schemeClr val="tx1"/>
              </a:buClr>
              <a:buSzPct val="100000"/>
              <a:buFont typeface="Wingdings" panose="05000000000000000000" pitchFamily="2" charset="2"/>
              <a:buChar char="v"/>
            </a:pPr>
            <a:r>
              <a:rPr lang="en-US" sz="1091" dirty="0">
                <a:latin typeface="Arial" panose="020B0604020202020204" pitchFamily="34" charset="0"/>
                <a:cs typeface="Arial" panose="020B0604020202020204" pitchFamily="34" charset="0"/>
              </a:rPr>
              <a:t>Structural Design</a:t>
            </a:r>
          </a:p>
          <a:p>
            <a:pPr marL="207820" indent="-207820" defTabSz="415641">
              <a:buClr>
                <a:schemeClr val="tx1"/>
              </a:buClr>
              <a:buSzPct val="100000"/>
              <a:buFont typeface="Wingdings" panose="05000000000000000000" pitchFamily="2" charset="2"/>
              <a:buChar char="v"/>
            </a:pPr>
            <a:r>
              <a:rPr lang="en-US" sz="1091" dirty="0">
                <a:latin typeface="Arial" panose="020B0604020202020204" pitchFamily="34" charset="0"/>
                <a:cs typeface="Arial" panose="020B0604020202020204" pitchFamily="34" charset="0"/>
              </a:rPr>
              <a:t>Advanced Materials</a:t>
            </a:r>
          </a:p>
          <a:p>
            <a:pPr marL="207820" indent="-207820" defTabSz="415641">
              <a:buClr>
                <a:schemeClr val="tx1"/>
              </a:buClr>
              <a:buSzPct val="100000"/>
              <a:buFont typeface="Wingdings" panose="05000000000000000000" pitchFamily="2" charset="2"/>
              <a:buChar char="v"/>
            </a:pPr>
            <a:r>
              <a:rPr lang="en-US" sz="1091" dirty="0">
                <a:latin typeface="Arial" panose="020B0604020202020204" pitchFamily="34" charset="0"/>
                <a:cs typeface="Arial" panose="020B0604020202020204" pitchFamily="34" charset="0"/>
              </a:rPr>
              <a:t>Countermeasures</a:t>
            </a:r>
          </a:p>
          <a:p>
            <a:pPr marL="207820" indent="-207820" defTabSz="415641">
              <a:buClr>
                <a:schemeClr val="tx1"/>
              </a:buClr>
              <a:buSzPct val="100000"/>
              <a:buFont typeface="Wingdings" panose="05000000000000000000" pitchFamily="2" charset="2"/>
              <a:buChar char="v"/>
            </a:pPr>
            <a:r>
              <a:rPr lang="en-US" sz="1091" dirty="0">
                <a:latin typeface="Arial" panose="020B0604020202020204" pitchFamily="34" charset="0"/>
                <a:cs typeface="Arial" panose="020B0604020202020204" pitchFamily="34" charset="0"/>
              </a:rPr>
              <a:t>Signature Reduction</a:t>
            </a:r>
          </a:p>
          <a:p>
            <a:pPr marL="207820" indent="-207820" defTabSz="415641">
              <a:buClr>
                <a:schemeClr val="tx1"/>
              </a:buClr>
              <a:buSzPct val="100000"/>
              <a:buFont typeface="Wingdings" panose="05000000000000000000" pitchFamily="2" charset="2"/>
              <a:buChar char="v"/>
            </a:pPr>
            <a:r>
              <a:rPr lang="en-US" sz="1091" dirty="0">
                <a:latin typeface="Arial" panose="020B0604020202020204" pitchFamily="34" charset="0"/>
                <a:cs typeface="Arial" panose="020B0604020202020204" pitchFamily="34" charset="0"/>
              </a:rPr>
              <a:t>Additive Manufacturing </a:t>
            </a:r>
          </a:p>
          <a:p>
            <a:pPr marL="207820" indent="-207820" defTabSz="415641">
              <a:buClr>
                <a:schemeClr val="tx1"/>
              </a:buClr>
              <a:buSzPct val="100000"/>
              <a:buFont typeface="Wingdings" panose="05000000000000000000" pitchFamily="2" charset="2"/>
              <a:buChar char="v"/>
            </a:pPr>
            <a:r>
              <a:rPr lang="en-US" sz="1091" dirty="0">
                <a:latin typeface="Arial" panose="020B0604020202020204" pitchFamily="34" charset="0"/>
                <a:cs typeface="Arial" panose="020B0604020202020204" pitchFamily="34" charset="0"/>
              </a:rPr>
              <a:t>Component Hardening</a:t>
            </a:r>
          </a:p>
          <a:p>
            <a:pPr marL="207820" indent="-207820" defTabSz="415641">
              <a:buClr>
                <a:schemeClr val="tx1"/>
              </a:buClr>
              <a:buSzPct val="100000"/>
              <a:buFont typeface="Wingdings" panose="05000000000000000000" pitchFamily="2" charset="2"/>
              <a:buChar char="v"/>
            </a:pPr>
            <a:r>
              <a:rPr lang="en-US" sz="1091" dirty="0">
                <a:latin typeface="Arial" panose="020B0604020202020204" pitchFamily="34" charset="0"/>
                <a:cs typeface="Arial" panose="020B0604020202020204" pitchFamily="34" charset="0"/>
              </a:rPr>
              <a:t>Cyber Threats</a:t>
            </a:r>
          </a:p>
          <a:p>
            <a:pPr marL="207820" indent="-207820" defTabSz="415641">
              <a:buClr>
                <a:schemeClr val="tx1"/>
              </a:buClr>
              <a:buSzPct val="100000"/>
              <a:buFont typeface="Wingdings" panose="05000000000000000000" pitchFamily="2" charset="2"/>
              <a:buChar char="v"/>
            </a:pPr>
            <a:r>
              <a:rPr lang="en-US" sz="1091" dirty="0">
                <a:latin typeface="Arial" panose="020B0604020202020204" pitchFamily="34" charset="0"/>
                <a:cs typeface="Arial" panose="020B0604020202020204" pitchFamily="34" charset="0"/>
              </a:rPr>
              <a:t>Directed Energy</a:t>
            </a:r>
          </a:p>
          <a:p>
            <a:pPr marL="207820" indent="-207820" defTabSz="415641">
              <a:buClr>
                <a:schemeClr val="tx1"/>
              </a:buClr>
              <a:buSzPct val="100000"/>
              <a:buFont typeface="Wingdings" panose="05000000000000000000" pitchFamily="2" charset="2"/>
              <a:buChar char="v"/>
            </a:pPr>
            <a:r>
              <a:rPr lang="en-US" sz="1091" dirty="0">
                <a:latin typeface="Arial" panose="020B0604020202020204" pitchFamily="34" charset="0"/>
                <a:cs typeface="Arial" panose="020B0604020202020204" pitchFamily="34" charset="0"/>
              </a:rPr>
              <a:t>Kinetic Energy Weapons</a:t>
            </a:r>
          </a:p>
          <a:p>
            <a:pPr marL="207820" indent="-207820" defTabSz="415641">
              <a:buClr>
                <a:schemeClr val="tx1"/>
              </a:buClr>
              <a:buSzPct val="100000"/>
              <a:buFont typeface="Wingdings" panose="05000000000000000000" pitchFamily="2" charset="2"/>
              <a:buChar char="v"/>
            </a:pPr>
            <a:r>
              <a:rPr lang="en-US" sz="1091" dirty="0">
                <a:latin typeface="Arial" panose="020B0604020202020204" pitchFamily="34" charset="0"/>
                <a:cs typeface="Arial" panose="020B0604020202020204" pitchFamily="34" charset="0"/>
              </a:rPr>
              <a:t>Orbital Debris</a:t>
            </a:r>
          </a:p>
          <a:p>
            <a:pPr marL="207820" indent="-207820" defTabSz="415641">
              <a:buClr>
                <a:schemeClr val="tx1"/>
              </a:buClr>
              <a:buSzPct val="100000"/>
              <a:buFont typeface="Wingdings" panose="05000000000000000000" pitchFamily="2" charset="2"/>
              <a:buChar char="v"/>
            </a:pPr>
            <a:r>
              <a:rPr lang="en-US" sz="1091" dirty="0">
                <a:latin typeface="Arial" panose="020B0604020202020204" pitchFamily="34" charset="0"/>
                <a:cs typeface="Arial" panose="020B0604020202020204" pitchFamily="34" charset="0"/>
              </a:rPr>
              <a:t>Repairability</a:t>
            </a:r>
          </a:p>
          <a:p>
            <a:pPr defTabSz="415641">
              <a:buClr>
                <a:schemeClr val="tx1"/>
              </a:buClr>
              <a:buSzPct val="100000"/>
              <a:buFont typeface="Wingdings" panose="05000000000000000000" pitchFamily="2" charset="2"/>
              <a:buChar char="v"/>
            </a:pPr>
            <a:endParaRPr lang="en-US" sz="109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5D184CC-FD2C-4DB6-AA2E-C01392FF3E0B}"/>
              </a:ext>
            </a:extLst>
          </p:cNvPr>
          <p:cNvSpPr txBox="1"/>
          <p:nvPr/>
        </p:nvSpPr>
        <p:spPr>
          <a:xfrm>
            <a:off x="6093230" y="3538118"/>
            <a:ext cx="3058655" cy="400110"/>
          </a:xfrm>
          <a:prstGeom prst="rect">
            <a:avLst/>
          </a:prstGeom>
          <a:noFill/>
        </p:spPr>
        <p:txBody>
          <a:bodyPr wrap="square" rtlCol="0">
            <a:spAutoFit/>
          </a:bodyPr>
          <a:lstStyle/>
          <a:p>
            <a:pPr algn="ctr">
              <a:lnSpc>
                <a:spcPts val="2364"/>
              </a:lnSpc>
            </a:pPr>
            <a:r>
              <a:rPr lang="en-US" sz="1818" b="1" dirty="0">
                <a:latin typeface="Arial" panose="020B0604020202020204" pitchFamily="34" charset="0"/>
                <a:ea typeface="Cambria" panose="02040503050406030204" pitchFamily="18" charset="0"/>
                <a:cs typeface="Arial" panose="020B0604020202020204" pitchFamily="34" charset="0"/>
              </a:rPr>
              <a:t>Recent Recognition</a:t>
            </a:r>
          </a:p>
        </p:txBody>
      </p:sp>
      <p:sp>
        <p:nvSpPr>
          <p:cNvPr id="20" name="Content Placeholder 3">
            <a:extLst>
              <a:ext uri="{FF2B5EF4-FFF2-40B4-BE49-F238E27FC236}">
                <a16:creationId xmlns:a16="http://schemas.microsoft.com/office/drawing/2014/main" id="{99B0B87E-5CFD-40B3-9793-1978431192BC}"/>
              </a:ext>
            </a:extLst>
          </p:cNvPr>
          <p:cNvSpPr txBox="1">
            <a:spLocks/>
          </p:cNvSpPr>
          <p:nvPr/>
        </p:nvSpPr>
        <p:spPr>
          <a:xfrm>
            <a:off x="6397009" y="3938803"/>
            <a:ext cx="2434899" cy="2328646"/>
          </a:xfrm>
          <a:prstGeom prst="rect">
            <a:avLst/>
          </a:prstGeom>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7309" indent="-157309" defTabSz="415641">
              <a:buClr>
                <a:schemeClr val="tx1"/>
              </a:buClr>
              <a:buSzPct val="100000"/>
              <a:buFont typeface="Wingdings" panose="05000000000000000000" pitchFamily="2" charset="2"/>
              <a:buChar char="v"/>
            </a:pPr>
            <a:r>
              <a:rPr lang="en-US" sz="909" b="1" dirty="0">
                <a:latin typeface="Arial" panose="020B0604020202020204" pitchFamily="34" charset="0"/>
                <a:cs typeface="Arial" panose="020B0604020202020204" pitchFamily="34" charset="0"/>
              </a:rPr>
              <a:t>AIAA 2020 Survivability Award </a:t>
            </a:r>
            <a:r>
              <a:rPr lang="en-US" sz="909" dirty="0">
                <a:latin typeface="Arial" panose="020B0604020202020204" pitchFamily="34" charset="0"/>
                <a:cs typeface="Arial" panose="020B0604020202020204" pitchFamily="34" charset="0"/>
              </a:rPr>
              <a:t>presented to Mr. Charles Frankenberger</a:t>
            </a:r>
          </a:p>
          <a:p>
            <a:pPr marL="157309" indent="-157309" defTabSz="415641">
              <a:buClr>
                <a:schemeClr val="tx1"/>
              </a:buClr>
              <a:buSzPct val="100000"/>
              <a:buFont typeface="Wingdings" panose="05000000000000000000" pitchFamily="2" charset="2"/>
              <a:buChar char="v"/>
            </a:pPr>
            <a:r>
              <a:rPr lang="en-US" sz="909" b="1" dirty="0">
                <a:latin typeface="Arial" panose="020B0604020202020204" pitchFamily="34" charset="0"/>
                <a:cs typeface="Arial" panose="020B0604020202020204" pitchFamily="34" charset="0"/>
              </a:rPr>
              <a:t>AIAA 2018 Survivability Award </a:t>
            </a:r>
            <a:r>
              <a:rPr lang="en-US" sz="909" dirty="0">
                <a:latin typeface="Arial" panose="020B0604020202020204" pitchFamily="34" charset="0"/>
                <a:cs typeface="Arial" panose="020B0604020202020204" pitchFamily="34" charset="0"/>
              </a:rPr>
              <a:t>presented to Dr. Vincent Volpe</a:t>
            </a:r>
          </a:p>
          <a:p>
            <a:pPr marL="157309" indent="-157309" defTabSz="415641">
              <a:buClr>
                <a:schemeClr val="tx1"/>
              </a:buClr>
              <a:buSzPct val="100000"/>
              <a:buFont typeface="Wingdings" panose="05000000000000000000" pitchFamily="2" charset="2"/>
              <a:buChar char="v"/>
            </a:pPr>
            <a:r>
              <a:rPr lang="en-US" sz="909" b="1" dirty="0">
                <a:latin typeface="Arial" panose="020B0604020202020204" pitchFamily="34" charset="0"/>
                <a:cs typeface="Arial" panose="020B0604020202020204" pitchFamily="34" charset="0"/>
              </a:rPr>
              <a:t>SciTech 2018: Kan Liu (US AFIT)            </a:t>
            </a:r>
            <a:r>
              <a:rPr lang="en-US" sz="909" dirty="0">
                <a:latin typeface="Arial" panose="020B0604020202020204" pitchFamily="34" charset="0"/>
                <a:cs typeface="Arial" panose="020B0604020202020204" pitchFamily="34" charset="0"/>
              </a:rPr>
              <a:t>– Lockheed Martin Student Paper Award in Structures</a:t>
            </a:r>
          </a:p>
          <a:p>
            <a:pPr marL="157309" indent="-157309" defTabSz="415641">
              <a:buClr>
                <a:schemeClr val="tx1"/>
              </a:buClr>
              <a:buSzPct val="100000"/>
              <a:buFont typeface="Wingdings" panose="05000000000000000000" pitchFamily="2" charset="2"/>
              <a:buChar char="v"/>
            </a:pPr>
            <a:r>
              <a:rPr lang="en-US" sz="909" b="1" dirty="0">
                <a:latin typeface="Arial" panose="020B0604020202020204" pitchFamily="34" charset="0"/>
                <a:cs typeface="Arial" panose="020B0604020202020204" pitchFamily="34" charset="0"/>
              </a:rPr>
              <a:t>SciTech 2018: Logan </a:t>
            </a:r>
            <a:r>
              <a:rPr lang="en-US" sz="909" b="1" dirty="0" err="1">
                <a:latin typeface="Arial" panose="020B0604020202020204" pitchFamily="34" charset="0"/>
                <a:cs typeface="Arial" panose="020B0604020202020204" pitchFamily="34" charset="0"/>
              </a:rPr>
              <a:t>Tatman</a:t>
            </a:r>
            <a:r>
              <a:rPr lang="en-US" sz="909" b="1" dirty="0">
                <a:latin typeface="Arial" panose="020B0604020202020204" pitchFamily="34" charset="0"/>
                <a:cs typeface="Arial" panose="020B0604020202020204" pitchFamily="34" charset="0"/>
              </a:rPr>
              <a:t> (US AFIT) </a:t>
            </a:r>
            <a:r>
              <a:rPr lang="en-US" sz="909" dirty="0">
                <a:latin typeface="Arial" panose="020B0604020202020204" pitchFamily="34" charset="0"/>
                <a:cs typeface="Arial" panose="020B0604020202020204" pitchFamily="34" charset="0"/>
              </a:rPr>
              <a:t>– Jefferson Goblet Student Paper Award</a:t>
            </a:r>
          </a:p>
          <a:p>
            <a:pPr marL="157309" indent="-157309" defTabSz="415641">
              <a:buClr>
                <a:schemeClr val="tx1"/>
              </a:buClr>
              <a:buSzPct val="100000"/>
              <a:buFont typeface="Wingdings" panose="05000000000000000000" pitchFamily="2" charset="2"/>
              <a:buChar char="v"/>
            </a:pPr>
            <a:r>
              <a:rPr lang="en-US" sz="909" b="1" dirty="0">
                <a:latin typeface="Arial" panose="020B0604020202020204" pitchFamily="34" charset="0"/>
                <a:cs typeface="Arial" panose="020B0604020202020204" pitchFamily="34" charset="0"/>
              </a:rPr>
              <a:t>AIAA Defense Forum 2018: </a:t>
            </a:r>
            <a:r>
              <a:rPr lang="en-US" sz="909" dirty="0">
                <a:latin typeface="Arial" panose="020B0604020202020204" pitchFamily="34" charset="0"/>
                <a:cs typeface="Arial" panose="020B0604020202020204" pitchFamily="34" charset="0"/>
              </a:rPr>
              <a:t>Instructed a Survivability 101 Short Course</a:t>
            </a:r>
          </a:p>
          <a:p>
            <a:pPr marL="157309" indent="-157309" defTabSz="415641">
              <a:buClr>
                <a:schemeClr val="tx1"/>
              </a:buClr>
              <a:buSzPct val="100000"/>
              <a:buFont typeface="Wingdings" panose="05000000000000000000" pitchFamily="2" charset="2"/>
              <a:buChar char="v"/>
            </a:pPr>
            <a:r>
              <a:rPr lang="en-US" sz="909" b="1" dirty="0">
                <a:latin typeface="Arial" panose="020B0604020202020204" pitchFamily="34" charset="0"/>
                <a:cs typeface="Arial" panose="020B0604020202020204" pitchFamily="34" charset="0"/>
              </a:rPr>
              <a:t>SciTech 2017: Kan Liu (US AFIT) </a:t>
            </a:r>
            <a:r>
              <a:rPr lang="en-US" sz="909" dirty="0">
                <a:latin typeface="Arial" panose="020B0604020202020204" pitchFamily="34" charset="0"/>
                <a:cs typeface="Arial" panose="020B0604020202020204" pitchFamily="34" charset="0"/>
              </a:rPr>
              <a:t>– Jefferson Goblet Student Paper Award</a:t>
            </a:r>
          </a:p>
          <a:p>
            <a:pPr marL="157309" indent="-157309" defTabSz="415641">
              <a:buClr>
                <a:schemeClr val="tx1"/>
              </a:buClr>
              <a:buSzPct val="100000"/>
              <a:buFont typeface="Wingdings" panose="05000000000000000000" pitchFamily="2" charset="2"/>
              <a:buChar char="v"/>
            </a:pPr>
            <a:r>
              <a:rPr lang="en-US" sz="909" dirty="0">
                <a:latin typeface="Arial" panose="020B0604020202020204" pitchFamily="34" charset="0"/>
                <a:cs typeface="Arial" panose="020B0604020202020204" pitchFamily="34" charset="0"/>
              </a:rPr>
              <a:t>Several members inducted as </a:t>
            </a:r>
            <a:r>
              <a:rPr lang="en-US" sz="909" b="1" dirty="0">
                <a:latin typeface="Arial" panose="020B0604020202020204" pitchFamily="34" charset="0"/>
                <a:cs typeface="Arial" panose="020B0604020202020204" pitchFamily="34" charset="0"/>
              </a:rPr>
              <a:t>AIAA Associate Fellows</a:t>
            </a:r>
          </a:p>
        </p:txBody>
      </p:sp>
      <p:cxnSp>
        <p:nvCxnSpPr>
          <p:cNvPr id="30" name="Straight Connector 29">
            <a:extLst>
              <a:ext uri="{FF2B5EF4-FFF2-40B4-BE49-F238E27FC236}">
                <a16:creationId xmlns:a16="http://schemas.microsoft.com/office/drawing/2014/main" id="{165EE230-CA7C-4A76-A85B-C146B3828D04}"/>
              </a:ext>
            </a:extLst>
          </p:cNvPr>
          <p:cNvCxnSpPr/>
          <p:nvPr/>
        </p:nvCxnSpPr>
        <p:spPr bwMode="auto">
          <a:xfrm>
            <a:off x="0" y="794341"/>
            <a:ext cx="9143998" cy="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5" name="Picture 34">
            <a:extLst>
              <a:ext uri="{FF2B5EF4-FFF2-40B4-BE49-F238E27FC236}">
                <a16:creationId xmlns:a16="http://schemas.microsoft.com/office/drawing/2014/main" id="{24CDF246-BDA7-4581-8942-EA806E62F9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8839" y="2091731"/>
            <a:ext cx="1560612" cy="1115837"/>
          </a:xfrm>
          <a:prstGeom prst="rect">
            <a:avLst/>
          </a:prstGeom>
        </p:spPr>
      </p:pic>
      <p:pic>
        <p:nvPicPr>
          <p:cNvPr id="15" name="Picture 14">
            <a:extLst>
              <a:ext uri="{FF2B5EF4-FFF2-40B4-BE49-F238E27FC236}">
                <a16:creationId xmlns:a16="http://schemas.microsoft.com/office/drawing/2014/main" id="{AB1A1AD7-09D9-4D9D-BE42-A16C918B30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6385" y="925422"/>
            <a:ext cx="1282133" cy="1471247"/>
          </a:xfrm>
          <a:prstGeom prst="rect">
            <a:avLst/>
          </a:prstGeom>
        </p:spPr>
      </p:pic>
    </p:spTree>
    <p:extLst>
      <p:ext uri="{BB962C8B-B14F-4D97-AF65-F5344CB8AC3E}">
        <p14:creationId xmlns:p14="http://schemas.microsoft.com/office/powerpoint/2010/main" val="228490035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70</TotalTime>
  <Words>339</Words>
  <Application>Microsoft Office PowerPoint</Application>
  <PresentationFormat>On-screen Show (4:3)</PresentationFormat>
  <Paragraphs>49</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Cambria</vt:lpstr>
      <vt:lpstr>Times New Roman</vt:lpstr>
      <vt:lpstr>Wingdings</vt:lpstr>
      <vt:lpstr>Office Theme</vt:lpstr>
      <vt:lpstr>PowerPoint Presentation</vt:lpstr>
      <vt:lpstr>SURTC Mission</vt:lpstr>
      <vt:lpstr>SURTC Membership</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DAVID Lt Col USAF HAF SAF/SAF/AQRT</dc:creator>
  <cp:lastModifiedBy>LIU, DAVID Lt Col USAF HAF SAF/SAF/AQRT</cp:lastModifiedBy>
  <cp:revision>8</cp:revision>
  <cp:lastPrinted>2021-10-18T14:25:04Z</cp:lastPrinted>
  <dcterms:created xsi:type="dcterms:W3CDTF">2021-10-14T18:32:17Z</dcterms:created>
  <dcterms:modified xsi:type="dcterms:W3CDTF">2021-10-18T14:25:15Z</dcterms:modified>
</cp:coreProperties>
</file>