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8"/>
  </p:notesMasterIdLst>
  <p:sldIdLst>
    <p:sldId id="256" r:id="rId2"/>
    <p:sldId id="257" r:id="rId3"/>
    <p:sldId id="258" r:id="rId4"/>
    <p:sldId id="259" r:id="rId5"/>
    <p:sldId id="260" r:id="rId6"/>
    <p:sldId id="261" r:id="rId7"/>
    <p:sldId id="264" r:id="rId8"/>
    <p:sldId id="262" r:id="rId9"/>
    <p:sldId id="263" r:id="rId10"/>
    <p:sldId id="265" r:id="rId11"/>
    <p:sldId id="281" r:id="rId12"/>
    <p:sldId id="266" r:id="rId13"/>
    <p:sldId id="267" r:id="rId14"/>
    <p:sldId id="268" r:id="rId15"/>
    <p:sldId id="269" r:id="rId16"/>
    <p:sldId id="276" r:id="rId17"/>
    <p:sldId id="277" r:id="rId18"/>
    <p:sldId id="278" r:id="rId19"/>
    <p:sldId id="280" r:id="rId20"/>
    <p:sldId id="279" r:id="rId21"/>
    <p:sldId id="270" r:id="rId22"/>
    <p:sldId id="271" r:id="rId23"/>
    <p:sldId id="272" r:id="rId24"/>
    <p:sldId id="273" r:id="rId25"/>
    <p:sldId id="274" r:id="rId26"/>
    <p:sldId id="275" r:id="rId27"/>
  </p:sldIdLst>
  <p:sldSz cx="9144000" cy="5143500" type="screen16x9"/>
  <p:notesSz cx="6858000" cy="9144000"/>
  <p:embeddedFontLst>
    <p:embeddedFont>
      <p:font typeface="Montserrat" panose="00000500000000000000" pitchFamily="2" charset="0"/>
      <p:regular r:id="rId29"/>
      <p:bold r:id="rId30"/>
      <p:italic r:id="rId31"/>
      <p:boldItalic r:id="rId32"/>
    </p:embeddedFont>
    <p:embeddedFont>
      <p:font typeface="Montserrat Medium" panose="000006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ABB3C3-CD15-4D7E-AB8C-4CF4174958C5}">
  <a:tblStyle styleId="{4FABB3C3-CD15-4D7E-AB8C-4CF4174958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736c2d0fc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g1736c2d0fc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397b306825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397b30682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397b306825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397b30682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572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736c2d0fc8_2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736c2d0fc8_2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Time: 45 sec</a:t>
            </a:r>
            <a:endParaRPr dirty="0">
              <a:solidFill>
                <a:schemeClr val="dk1"/>
              </a:solidFill>
            </a:endParaRPr>
          </a:p>
          <a:p>
            <a:pPr marL="0" lvl="0" indent="0" algn="l" rtl="0">
              <a:spcBef>
                <a:spcPts val="0"/>
              </a:spcBef>
              <a:spcAft>
                <a:spcPts val="0"/>
              </a:spcAft>
              <a:buNone/>
            </a:pPr>
            <a:r>
              <a:rPr lang="en" dirty="0"/>
              <a:t>Due to the AIAA Design Build Fly rules, our aircraft must fit within a shipping box with a sum of dimensions equaling 62 inches. Because of this constraint, a significant focus was placed on modularity during the design phase with the wings, tail and landing gear being removable for storage. We are required to supply our own box and this have freedom as to the exact dimensions we can use so long as it conforms to the 62” rule thus it was determined that a 12.8 by 9.5 by 39.7 inch box was acceptable with a wall thickness of ⅛ inch due to the low weight of the aircraft.</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397b306825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397b306825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Time: 20 sec</a:t>
            </a:r>
            <a:endParaRPr>
              <a:solidFill>
                <a:schemeClr val="dk1"/>
              </a:solidFill>
            </a:endParaRPr>
          </a:p>
          <a:p>
            <a:pPr marL="0" lvl="0" indent="0" algn="l" rtl="0">
              <a:spcBef>
                <a:spcPts val="0"/>
              </a:spcBef>
              <a:spcAft>
                <a:spcPts val="0"/>
              </a:spcAft>
              <a:buNone/>
            </a:pPr>
            <a:r>
              <a:rPr lang="en">
                <a:solidFill>
                  <a:schemeClr val="dk1"/>
                </a:solidFill>
              </a:rPr>
              <a:t>The antenna fixture is a key component for Mission 3. We have our initial concept on the left. It's a 3D-printed component that connects to the wing fore and aft spars and the hole on the top holds the antenna. A major concern with the antenna is the bending moment produced on the wing spars by the antenna drag. So we did a quick simulation that you can see on the right. Using the approximate drag force on the antenna, we can see the stress created on the wing spars. We see that the most deflection occurs along the PVC antenna itself which flexes to about an inch along its length and that the deflection in the wing spars is at most .15 inches and that none of the components like the spars or the fixture experience any yeilding. Now the other major concern with the antenna is the issues in stability and control during flight. The pilots ability to control a longer length antenna is the limiting factor.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397b306825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397b306825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Time: 45 sec</a:t>
            </a:r>
            <a:endParaRPr>
              <a:solidFill>
                <a:schemeClr val="dk1"/>
              </a:solidFill>
            </a:endParaRPr>
          </a:p>
          <a:p>
            <a:pPr marL="0" lvl="0" indent="0" algn="l" rtl="0">
              <a:spcBef>
                <a:spcPts val="0"/>
              </a:spcBef>
              <a:spcAft>
                <a:spcPts val="0"/>
              </a:spcAft>
              <a:buNone/>
            </a:pPr>
            <a:r>
              <a:rPr lang="en">
                <a:solidFill>
                  <a:schemeClr val="dk1"/>
                </a:solidFill>
              </a:rPr>
              <a:t>The antenna fixture is a key component for Mission 3. We have our initial concept on the left. It's a 3D-printed component that connects to the wing fore and aft spars and the hole on the top holds the antenna. A major concern with the antenna is the bending moment produced on the wing spars by the antenna drag. So we did a quick simulation that you can see on the right. Using the approximate drag force on the antenna, we can see the stress created on the wing spars. We see that the most deflection occurs along the PVC antenna itself which flexes to about an inch along its length and that the deflection in the wing spars is at most .15 inches and that none of the components like the spars or the fixture experience any yeilding. Now the other major concern with the antenna is the issues in stability and control during flight. The pilots ability to control a longer length antenna is the limiting factor.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97b306825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397b306825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25 seconds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97b306825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397b306825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25 seconds</a:t>
            </a:r>
            <a:endParaRPr/>
          </a:p>
        </p:txBody>
      </p:sp>
    </p:spTree>
    <p:extLst>
      <p:ext uri="{BB962C8B-B14F-4D97-AF65-F5344CB8AC3E}">
        <p14:creationId xmlns:p14="http://schemas.microsoft.com/office/powerpoint/2010/main" val="3265188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97b306825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397b306825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25 seconds</a:t>
            </a:r>
            <a:endParaRPr/>
          </a:p>
        </p:txBody>
      </p:sp>
    </p:spTree>
    <p:extLst>
      <p:ext uri="{BB962C8B-B14F-4D97-AF65-F5344CB8AC3E}">
        <p14:creationId xmlns:p14="http://schemas.microsoft.com/office/powerpoint/2010/main" val="3004416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97b306825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397b306825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25 seconds</a:t>
            </a:r>
            <a:endParaRPr/>
          </a:p>
        </p:txBody>
      </p:sp>
    </p:spTree>
    <p:extLst>
      <p:ext uri="{BB962C8B-B14F-4D97-AF65-F5344CB8AC3E}">
        <p14:creationId xmlns:p14="http://schemas.microsoft.com/office/powerpoint/2010/main" val="1590584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97b306825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397b306825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25 seconds</a:t>
            </a:r>
            <a:endParaRPr/>
          </a:p>
        </p:txBody>
      </p:sp>
    </p:spTree>
    <p:extLst>
      <p:ext uri="{BB962C8B-B14F-4D97-AF65-F5344CB8AC3E}">
        <p14:creationId xmlns:p14="http://schemas.microsoft.com/office/powerpoint/2010/main" val="294328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b6d66663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b6d66663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Time: 80 sec</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97b306825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397b306825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25 seconds</a:t>
            </a:r>
            <a:endParaRPr/>
          </a:p>
        </p:txBody>
      </p:sp>
    </p:spTree>
    <p:extLst>
      <p:ext uri="{BB962C8B-B14F-4D97-AF65-F5344CB8AC3E}">
        <p14:creationId xmlns:p14="http://schemas.microsoft.com/office/powerpoint/2010/main" val="4022572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397b306825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397b30682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30 seconds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397b306825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397b306825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30 seconds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397b30682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397b30682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397b306825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397b306825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397b306825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397b306825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736c2d0fc8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736c2d0fc8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397b30682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397b3068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20 seconds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397b30682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397b30682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25 seconds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736c2d0fc8_1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736c2d0fc8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Time: 30 sec</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736c2d0fc8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736c2d0fc8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Time: 60 sec</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397b306825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397b306825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397b306825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397b30682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397b306825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397b306825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Montserrat Medium"/>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 name="Google Shape;13;p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4" name="Google Shape;14;p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 name="Google Shape;15;p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 name="Google Shape;16;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8650" y="682228"/>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1"/>
          <p:cNvSpPr txBox="1">
            <a:spLocks noGrp="1"/>
          </p:cNvSpPr>
          <p:nvPr>
            <p:ph type="body" idx="1"/>
          </p:nvPr>
        </p:nvSpPr>
        <p:spPr>
          <a:xfrm rot="5400000">
            <a:off x="2940300" y="-534047"/>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1" name="Google Shape;71;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5350050" y="1875928"/>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2"/>
          <p:cNvSpPr txBox="1">
            <a:spLocks noGrp="1"/>
          </p:cNvSpPr>
          <p:nvPr>
            <p:ph type="body" idx="1"/>
          </p:nvPr>
        </p:nvSpPr>
        <p:spPr>
          <a:xfrm rot="5400000">
            <a:off x="1349475" y="-38672"/>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7" name="Google Shape;77;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2" name="Google Shape;82;p1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83" name="Google Shape;83;p1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682228"/>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 name="Google Shape;19;p3"/>
          <p:cNvSpPr txBox="1">
            <a:spLocks noGrp="1"/>
          </p:cNvSpPr>
          <p:nvPr>
            <p:ph type="body" idx="1"/>
          </p:nvPr>
        </p:nvSpPr>
        <p:spPr>
          <a:xfrm>
            <a:off x="628650" y="1777603"/>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 name="Google Shape;20;p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 name="Google Shape;21;p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 name="Google Shape;22;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Montserrat Medium"/>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 name="Google Shape;25;p4"/>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EA1"/>
              </a:buClr>
              <a:buSzPts val="1800"/>
              <a:buNone/>
              <a:defRPr sz="1800">
                <a:solidFill>
                  <a:srgbClr val="888EA1"/>
                </a:solidFill>
              </a:defRPr>
            </a:lvl1pPr>
            <a:lvl2pPr marL="914400" lvl="1" indent="-228600" algn="l" rtl="0">
              <a:lnSpc>
                <a:spcPct val="90000"/>
              </a:lnSpc>
              <a:spcBef>
                <a:spcPts val="400"/>
              </a:spcBef>
              <a:spcAft>
                <a:spcPts val="0"/>
              </a:spcAft>
              <a:buClr>
                <a:srgbClr val="888EA1"/>
              </a:buClr>
              <a:buSzPts val="1500"/>
              <a:buNone/>
              <a:defRPr sz="1500">
                <a:solidFill>
                  <a:srgbClr val="888EA1"/>
                </a:solidFill>
              </a:defRPr>
            </a:lvl2pPr>
            <a:lvl3pPr marL="1371600" lvl="2" indent="-228600" algn="l" rtl="0">
              <a:lnSpc>
                <a:spcPct val="90000"/>
              </a:lnSpc>
              <a:spcBef>
                <a:spcPts val="400"/>
              </a:spcBef>
              <a:spcAft>
                <a:spcPts val="0"/>
              </a:spcAft>
              <a:buClr>
                <a:srgbClr val="888EA1"/>
              </a:buClr>
              <a:buSzPts val="1400"/>
              <a:buNone/>
              <a:defRPr sz="1400">
                <a:solidFill>
                  <a:srgbClr val="888EA1"/>
                </a:solidFill>
              </a:defRPr>
            </a:lvl3pPr>
            <a:lvl4pPr marL="1828800" lvl="3" indent="-228600" algn="l" rtl="0">
              <a:lnSpc>
                <a:spcPct val="90000"/>
              </a:lnSpc>
              <a:spcBef>
                <a:spcPts val="400"/>
              </a:spcBef>
              <a:spcAft>
                <a:spcPts val="0"/>
              </a:spcAft>
              <a:buClr>
                <a:srgbClr val="888EA1"/>
              </a:buClr>
              <a:buSzPts val="1200"/>
              <a:buNone/>
              <a:defRPr sz="1200">
                <a:solidFill>
                  <a:srgbClr val="888EA1"/>
                </a:solidFill>
              </a:defRPr>
            </a:lvl4pPr>
            <a:lvl5pPr marL="2286000" lvl="4" indent="-228600" algn="l" rtl="0">
              <a:lnSpc>
                <a:spcPct val="90000"/>
              </a:lnSpc>
              <a:spcBef>
                <a:spcPts val="400"/>
              </a:spcBef>
              <a:spcAft>
                <a:spcPts val="0"/>
              </a:spcAft>
              <a:buClr>
                <a:srgbClr val="888EA1"/>
              </a:buClr>
              <a:buSzPts val="1200"/>
              <a:buNone/>
              <a:defRPr sz="1200">
                <a:solidFill>
                  <a:srgbClr val="888EA1"/>
                </a:solidFill>
              </a:defRPr>
            </a:lvl5pPr>
            <a:lvl6pPr marL="2743200" lvl="5" indent="-228600" algn="l" rtl="0">
              <a:lnSpc>
                <a:spcPct val="90000"/>
              </a:lnSpc>
              <a:spcBef>
                <a:spcPts val="400"/>
              </a:spcBef>
              <a:spcAft>
                <a:spcPts val="0"/>
              </a:spcAft>
              <a:buClr>
                <a:srgbClr val="888EA1"/>
              </a:buClr>
              <a:buSzPts val="1200"/>
              <a:buNone/>
              <a:defRPr sz="1200">
                <a:solidFill>
                  <a:srgbClr val="888EA1"/>
                </a:solidFill>
              </a:defRPr>
            </a:lvl6pPr>
            <a:lvl7pPr marL="3200400" lvl="6" indent="-228600" algn="l" rtl="0">
              <a:lnSpc>
                <a:spcPct val="90000"/>
              </a:lnSpc>
              <a:spcBef>
                <a:spcPts val="400"/>
              </a:spcBef>
              <a:spcAft>
                <a:spcPts val="0"/>
              </a:spcAft>
              <a:buClr>
                <a:srgbClr val="888EA1"/>
              </a:buClr>
              <a:buSzPts val="1200"/>
              <a:buNone/>
              <a:defRPr sz="1200">
                <a:solidFill>
                  <a:srgbClr val="888EA1"/>
                </a:solidFill>
              </a:defRPr>
            </a:lvl7pPr>
            <a:lvl8pPr marL="3657600" lvl="7" indent="-228600" algn="l" rtl="0">
              <a:lnSpc>
                <a:spcPct val="90000"/>
              </a:lnSpc>
              <a:spcBef>
                <a:spcPts val="400"/>
              </a:spcBef>
              <a:spcAft>
                <a:spcPts val="0"/>
              </a:spcAft>
              <a:buClr>
                <a:srgbClr val="888EA1"/>
              </a:buClr>
              <a:buSzPts val="1200"/>
              <a:buNone/>
              <a:defRPr sz="1200">
                <a:solidFill>
                  <a:srgbClr val="888EA1"/>
                </a:solidFill>
              </a:defRPr>
            </a:lvl8pPr>
            <a:lvl9pPr marL="4114800" lvl="8" indent="-228600" algn="l" rtl="0">
              <a:lnSpc>
                <a:spcPct val="90000"/>
              </a:lnSpc>
              <a:spcBef>
                <a:spcPts val="400"/>
              </a:spcBef>
              <a:spcAft>
                <a:spcPts val="0"/>
              </a:spcAft>
              <a:buClr>
                <a:srgbClr val="888EA1"/>
              </a:buClr>
              <a:buSzPts val="1200"/>
              <a:buNone/>
              <a:defRPr sz="1200">
                <a:solidFill>
                  <a:srgbClr val="888EA1"/>
                </a:solidFill>
              </a:defRPr>
            </a:lvl9pPr>
          </a:lstStyle>
          <a:p>
            <a:endParaRPr/>
          </a:p>
        </p:txBody>
      </p:sp>
      <p:sp>
        <p:nvSpPr>
          <p:cNvPr id="26" name="Google Shape;26;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 name="Google Shape;27;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 name="Google Shape;28;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628650" y="682228"/>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 name="Google Shape;31;p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 name="Google Shape;32;p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 name="Google Shape;33;p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 name="Google Shape;34;p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 name="Google Shape;35;p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29841" y="672703"/>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8" name="Google Shape;38;p6"/>
          <p:cNvSpPr txBox="1">
            <a:spLocks noGrp="1"/>
          </p:cNvSpPr>
          <p:nvPr>
            <p:ph type="body" idx="1"/>
          </p:nvPr>
        </p:nvSpPr>
        <p:spPr>
          <a:xfrm>
            <a:off x="629841" y="1659731"/>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9" name="Google Shape;39;p6"/>
          <p:cNvSpPr txBox="1">
            <a:spLocks noGrp="1"/>
          </p:cNvSpPr>
          <p:nvPr>
            <p:ph type="body" idx="2"/>
          </p:nvPr>
        </p:nvSpPr>
        <p:spPr>
          <a:xfrm>
            <a:off x="629841" y="2277665"/>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 name="Google Shape;40;p6"/>
          <p:cNvSpPr txBox="1">
            <a:spLocks noGrp="1"/>
          </p:cNvSpPr>
          <p:nvPr>
            <p:ph type="body" idx="3"/>
          </p:nvPr>
        </p:nvSpPr>
        <p:spPr>
          <a:xfrm>
            <a:off x="4629150" y="1659731"/>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1" name="Google Shape;41;p6"/>
          <p:cNvSpPr txBox="1">
            <a:spLocks noGrp="1"/>
          </p:cNvSpPr>
          <p:nvPr>
            <p:ph type="body" idx="4"/>
          </p:nvPr>
        </p:nvSpPr>
        <p:spPr>
          <a:xfrm>
            <a:off x="4629150" y="2277665"/>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 name="Google Shape;42;p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 name="Google Shape;43;p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4" name="Google Shape;44;p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28650" y="682228"/>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7" name="Google Shape;47;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 name="Google Shape;48;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 name="Google Shape;49;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 name="Google Shape;52;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 name="Google Shape;53;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Montserrat Medium"/>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6" name="Google Shape;56;p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57" name="Google Shape;57;p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58" name="Google Shape;58;p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 name="Google Shape;59;p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 name="Google Shape;60;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Montserrat Medium"/>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3" name="Google Shape;63;p10"/>
          <p:cNvSpPr>
            <a:spLocks noGrp="1"/>
          </p:cNvSpPr>
          <p:nvPr>
            <p:ph type="pic" idx="2"/>
          </p:nvPr>
        </p:nvSpPr>
        <p:spPr>
          <a:xfrm>
            <a:off x="3887391" y="740569"/>
            <a:ext cx="4629300" cy="3655200"/>
          </a:xfrm>
          <a:prstGeom prst="rect">
            <a:avLst/>
          </a:prstGeom>
          <a:noFill/>
          <a:ln>
            <a:noFill/>
          </a:ln>
        </p:spPr>
      </p:sp>
      <p:sp>
        <p:nvSpPr>
          <p:cNvPr id="64" name="Google Shape;64;p10"/>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65" name="Google Shape;65;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682228"/>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Montserrat Medium"/>
              <a:buNone/>
              <a:defRPr sz="3300" b="0" i="0" u="none" strike="noStrike" cap="none">
                <a:solidFill>
                  <a:schemeClr val="dk1"/>
                </a:solidFill>
                <a:latin typeface="Montserrat Medium"/>
                <a:ea typeface="Montserrat Medium"/>
                <a:cs typeface="Montserrat Medium"/>
                <a:sym typeface="Montserrat Medium"/>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777603"/>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Montserrat Medium"/>
                <a:ea typeface="Montserrat Medium"/>
                <a:cs typeface="Montserrat Medium"/>
                <a:sym typeface="Montserrat Medium"/>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Medium"/>
                <a:ea typeface="Montserrat Medium"/>
                <a:cs typeface="Montserrat Medium"/>
                <a:sym typeface="Montserrat Medium"/>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Medium"/>
                <a:ea typeface="Montserrat Medium"/>
                <a:cs typeface="Montserrat Medium"/>
                <a:sym typeface="Montserrat Medium"/>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Medium"/>
                <a:ea typeface="Montserrat Medium"/>
                <a:cs typeface="Montserrat Medium"/>
                <a:sym typeface="Montserrat Medium"/>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Medium"/>
                <a:ea typeface="Montserrat Medium"/>
                <a:cs typeface="Montserrat Medium"/>
                <a:sym typeface="Montserrat Medium"/>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EA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EA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EA1"/>
                </a:solidFill>
                <a:latin typeface="Arial"/>
                <a:ea typeface="Arial"/>
                <a:cs typeface="Arial"/>
                <a:sym typeface="Arial"/>
              </a:defRPr>
            </a:lvl1pPr>
            <a:lvl2pPr marL="0" marR="0" lvl="1" indent="0" algn="r" rtl="0">
              <a:spcBef>
                <a:spcPts val="0"/>
              </a:spcBef>
              <a:buNone/>
              <a:defRPr sz="900" b="0" i="0" u="none" strike="noStrike" cap="none">
                <a:solidFill>
                  <a:srgbClr val="888EA1"/>
                </a:solidFill>
                <a:latin typeface="Arial"/>
                <a:ea typeface="Arial"/>
                <a:cs typeface="Arial"/>
                <a:sym typeface="Arial"/>
              </a:defRPr>
            </a:lvl2pPr>
            <a:lvl3pPr marL="0" marR="0" lvl="2" indent="0" algn="r" rtl="0">
              <a:spcBef>
                <a:spcPts val="0"/>
              </a:spcBef>
              <a:buNone/>
              <a:defRPr sz="900" b="0" i="0" u="none" strike="noStrike" cap="none">
                <a:solidFill>
                  <a:srgbClr val="888EA1"/>
                </a:solidFill>
                <a:latin typeface="Arial"/>
                <a:ea typeface="Arial"/>
                <a:cs typeface="Arial"/>
                <a:sym typeface="Arial"/>
              </a:defRPr>
            </a:lvl3pPr>
            <a:lvl4pPr marL="0" marR="0" lvl="3" indent="0" algn="r" rtl="0">
              <a:spcBef>
                <a:spcPts val="0"/>
              </a:spcBef>
              <a:buNone/>
              <a:defRPr sz="900" b="0" i="0" u="none" strike="noStrike" cap="none">
                <a:solidFill>
                  <a:srgbClr val="888EA1"/>
                </a:solidFill>
                <a:latin typeface="Arial"/>
                <a:ea typeface="Arial"/>
                <a:cs typeface="Arial"/>
                <a:sym typeface="Arial"/>
              </a:defRPr>
            </a:lvl4pPr>
            <a:lvl5pPr marL="0" marR="0" lvl="4" indent="0" algn="r" rtl="0">
              <a:spcBef>
                <a:spcPts val="0"/>
              </a:spcBef>
              <a:buNone/>
              <a:defRPr sz="900" b="0" i="0" u="none" strike="noStrike" cap="none">
                <a:solidFill>
                  <a:srgbClr val="888EA1"/>
                </a:solidFill>
                <a:latin typeface="Arial"/>
                <a:ea typeface="Arial"/>
                <a:cs typeface="Arial"/>
                <a:sym typeface="Arial"/>
              </a:defRPr>
            </a:lvl5pPr>
            <a:lvl6pPr marL="0" marR="0" lvl="5" indent="0" algn="r" rtl="0">
              <a:spcBef>
                <a:spcPts val="0"/>
              </a:spcBef>
              <a:buNone/>
              <a:defRPr sz="900" b="0" i="0" u="none" strike="noStrike" cap="none">
                <a:solidFill>
                  <a:srgbClr val="888EA1"/>
                </a:solidFill>
                <a:latin typeface="Arial"/>
                <a:ea typeface="Arial"/>
                <a:cs typeface="Arial"/>
                <a:sym typeface="Arial"/>
              </a:defRPr>
            </a:lvl6pPr>
            <a:lvl7pPr marL="0" marR="0" lvl="6" indent="0" algn="r" rtl="0">
              <a:spcBef>
                <a:spcPts val="0"/>
              </a:spcBef>
              <a:buNone/>
              <a:defRPr sz="900" b="0" i="0" u="none" strike="noStrike" cap="none">
                <a:solidFill>
                  <a:srgbClr val="888EA1"/>
                </a:solidFill>
                <a:latin typeface="Arial"/>
                <a:ea typeface="Arial"/>
                <a:cs typeface="Arial"/>
                <a:sym typeface="Arial"/>
              </a:defRPr>
            </a:lvl7pPr>
            <a:lvl8pPr marL="0" marR="0" lvl="7" indent="0" algn="r" rtl="0">
              <a:spcBef>
                <a:spcPts val="0"/>
              </a:spcBef>
              <a:buNone/>
              <a:defRPr sz="900" b="0" i="0" u="none" strike="noStrike" cap="none">
                <a:solidFill>
                  <a:srgbClr val="888EA1"/>
                </a:solidFill>
                <a:latin typeface="Arial"/>
                <a:ea typeface="Arial"/>
                <a:cs typeface="Arial"/>
                <a:sym typeface="Arial"/>
              </a:defRPr>
            </a:lvl8pPr>
            <a:lvl9pPr marL="0" marR="0" lvl="8" indent="0" algn="r" rtl="0">
              <a:spcBef>
                <a:spcPts val="0"/>
              </a:spcBef>
              <a:buNone/>
              <a:defRPr sz="900" b="0" i="0" u="none" strike="noStrike" cap="none">
                <a:solidFill>
                  <a:srgbClr val="888EA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6.emf"/><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ideo" Target="https://www.youtube.com/embed/k8u7OkD8UTQ?feature=oembed" TargetMode="Externa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4"/>
          <p:cNvPicPr preferRelativeResize="0"/>
          <p:nvPr/>
        </p:nvPicPr>
        <p:blipFill rotWithShape="1">
          <a:blip r:embed="rId3">
            <a:alphaModFix/>
          </a:blip>
          <a:srcRect l="618" r="1381" b="6472"/>
          <a:stretch/>
        </p:blipFill>
        <p:spPr>
          <a:xfrm>
            <a:off x="0" y="560750"/>
            <a:ext cx="9144000" cy="4625700"/>
          </a:xfrm>
          <a:prstGeom prst="rect">
            <a:avLst/>
          </a:prstGeom>
          <a:noFill/>
          <a:ln>
            <a:noFill/>
          </a:ln>
          <a:effectLst>
            <a:outerShdw blurRad="57150" dist="19050" dir="5400000" algn="bl" rotWithShape="0">
              <a:srgbClr val="000000">
                <a:alpha val="50000"/>
              </a:srgbClr>
            </a:outerShdw>
          </a:effectLst>
        </p:spPr>
      </p:pic>
      <p:sp>
        <p:nvSpPr>
          <p:cNvPr id="89" name="Google Shape;89;p14"/>
          <p:cNvSpPr txBox="1">
            <a:spLocks noGrp="1"/>
          </p:cNvSpPr>
          <p:nvPr>
            <p:ph type="ctrTitle"/>
          </p:nvPr>
        </p:nvSpPr>
        <p:spPr>
          <a:xfrm>
            <a:off x="874325" y="3651750"/>
            <a:ext cx="5007900" cy="1059600"/>
          </a:xfrm>
          <a:prstGeom prst="rect">
            <a:avLst/>
          </a:prstGeom>
        </p:spPr>
        <p:txBody>
          <a:bodyPr spcFirstLastPara="1" wrap="square" lIns="68575" tIns="34275" rIns="68575" bIns="34275" anchor="b" anchorCtr="0">
            <a:normAutofit fontScale="90000"/>
          </a:bodyPr>
          <a:lstStyle/>
          <a:p>
            <a:pPr marL="0" lvl="0" indent="0" algn="ctr" rtl="0">
              <a:spcBef>
                <a:spcPts val="0"/>
              </a:spcBef>
              <a:spcAft>
                <a:spcPts val="0"/>
              </a:spcAft>
              <a:buNone/>
            </a:pPr>
            <a:r>
              <a:rPr lang="en" b="1">
                <a:solidFill>
                  <a:schemeClr val="lt1"/>
                </a:solidFill>
                <a:latin typeface="Montserrat"/>
                <a:ea typeface="Montserrat"/>
                <a:cs typeface="Montserrat"/>
                <a:sym typeface="Montserrat"/>
              </a:rPr>
              <a:t>Design, Build, Fly! @ UCI </a:t>
            </a:r>
            <a:endParaRPr b="1">
              <a:solidFill>
                <a:schemeClr val="lt1"/>
              </a:solidFill>
              <a:latin typeface="Montserrat"/>
              <a:ea typeface="Montserrat"/>
              <a:cs typeface="Montserrat"/>
              <a:sym typeface="Montserrat"/>
            </a:endParaRPr>
          </a:p>
        </p:txBody>
      </p:sp>
      <p:pic>
        <p:nvPicPr>
          <p:cNvPr id="90" name="Google Shape;90;p14"/>
          <p:cNvPicPr preferRelativeResize="0"/>
          <p:nvPr/>
        </p:nvPicPr>
        <p:blipFill rotWithShape="1">
          <a:blip r:embed="rId4">
            <a:alphaModFix/>
          </a:blip>
          <a:srcRect t="14473" b="26448"/>
          <a:stretch/>
        </p:blipFill>
        <p:spPr>
          <a:xfrm>
            <a:off x="7949400" y="4353475"/>
            <a:ext cx="1194599" cy="664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143227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Aircraft Specifications</a:t>
            </a:r>
            <a:endParaRPr>
              <a:solidFill>
                <a:srgbClr val="FAD64D"/>
              </a:solidFill>
            </a:endParaRPr>
          </a:p>
        </p:txBody>
      </p:sp>
      <p:pic>
        <p:nvPicPr>
          <p:cNvPr id="174" name="Google Shape;174;p23"/>
          <p:cNvPicPr preferRelativeResize="0"/>
          <p:nvPr/>
        </p:nvPicPr>
        <p:blipFill>
          <a:blip r:embed="rId3">
            <a:alphaModFix/>
          </a:blip>
          <a:stretch>
            <a:fillRect/>
          </a:stretch>
        </p:blipFill>
        <p:spPr>
          <a:xfrm>
            <a:off x="1901713" y="1326300"/>
            <a:ext cx="5340576" cy="2490900"/>
          </a:xfrm>
          <a:prstGeom prst="rect">
            <a:avLst/>
          </a:prstGeom>
          <a:noFill/>
          <a:ln>
            <a:noFill/>
          </a:ln>
        </p:spPr>
      </p:pic>
      <p:sp>
        <p:nvSpPr>
          <p:cNvPr id="175" name="Google Shape;175;p23"/>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Deepak</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143227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solidFill>
                  <a:srgbClr val="FAD64D"/>
                </a:solidFill>
              </a:rPr>
              <a:t>Airfoil Seleciton</a:t>
            </a:r>
            <a:endParaRPr dirty="0">
              <a:solidFill>
                <a:srgbClr val="FAD64D"/>
              </a:solidFill>
            </a:endParaRPr>
          </a:p>
        </p:txBody>
      </p:sp>
      <p:sp>
        <p:nvSpPr>
          <p:cNvPr id="175" name="Google Shape;175;p23"/>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Deepak</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pic>
        <p:nvPicPr>
          <p:cNvPr id="4098" name="Picture 2">
            <a:extLst>
              <a:ext uri="{FF2B5EF4-FFF2-40B4-BE49-F238E27FC236}">
                <a16:creationId xmlns:a16="http://schemas.microsoft.com/office/drawing/2014/main" id="{35823B9D-9172-26CD-82ED-EB9682DC2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 y="828187"/>
            <a:ext cx="5247362" cy="20525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C8C25291-3F7F-5DC2-2B63-6523BC303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562" y="783667"/>
            <a:ext cx="2844162" cy="2694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B4DFA3-0D14-4A80-95CE-B4F231A5C3D8}"/>
              </a:ext>
            </a:extLst>
          </p:cNvPr>
          <p:cNvSpPr txBox="1"/>
          <p:nvPr/>
        </p:nvSpPr>
        <p:spPr>
          <a:xfrm>
            <a:off x="655320" y="3154680"/>
            <a:ext cx="5654040" cy="1508105"/>
          </a:xfrm>
          <a:prstGeom prst="rect">
            <a:avLst/>
          </a:prstGeom>
          <a:noFill/>
        </p:spPr>
        <p:txBody>
          <a:bodyPr wrap="square" rtlCol="0">
            <a:spAutoFit/>
          </a:bodyPr>
          <a:lstStyle/>
          <a:p>
            <a:r>
              <a:rPr lang="en-US" sz="1600" dirty="0">
                <a:solidFill>
                  <a:schemeClr val="tx1"/>
                </a:solidFill>
                <a:latin typeface="Montserrat" panose="00000500000000000000" pitchFamily="2" charset="0"/>
              </a:rPr>
              <a:t>Final Choice: NACA 4416</a:t>
            </a:r>
          </a:p>
          <a:p>
            <a:pPr marL="285750" indent="-285750" rtl="0" fontAlgn="base">
              <a:spcBef>
                <a:spcPts val="0"/>
              </a:spcBef>
              <a:spcAft>
                <a:spcPts val="0"/>
              </a:spcAft>
              <a:buFont typeface="Arial" panose="020B0604020202020204" pitchFamily="34" charset="0"/>
              <a:buChar char="•"/>
            </a:pPr>
            <a:r>
              <a:rPr lang="en-US" sz="1600" dirty="0">
                <a:solidFill>
                  <a:schemeClr val="tx1"/>
                </a:solidFill>
                <a:latin typeface="Montserrat" panose="00000500000000000000" pitchFamily="2" charset="0"/>
              </a:rPr>
              <a:t>Sufficient % thickness for spars</a:t>
            </a:r>
          </a:p>
          <a:p>
            <a:pPr marL="285750" indent="-285750" rtl="0" fontAlgn="base">
              <a:spcBef>
                <a:spcPts val="0"/>
              </a:spcBef>
              <a:spcAft>
                <a:spcPts val="0"/>
              </a:spcAft>
              <a:buFont typeface="Arial" panose="020B0604020202020204" pitchFamily="34" charset="0"/>
              <a:buChar char="•"/>
            </a:pPr>
            <a:r>
              <a:rPr lang="en-US" sz="1600" dirty="0">
                <a:solidFill>
                  <a:schemeClr val="tx1"/>
                </a:solidFill>
                <a:latin typeface="Montserrat" panose="00000500000000000000" pitchFamily="2" charset="0"/>
              </a:rPr>
              <a:t>High L/D</a:t>
            </a:r>
          </a:p>
          <a:p>
            <a:pPr marL="285750" indent="-285750" rtl="0" fontAlgn="base">
              <a:spcBef>
                <a:spcPts val="0"/>
              </a:spcBef>
              <a:spcAft>
                <a:spcPts val="0"/>
              </a:spcAft>
              <a:buFont typeface="Arial" panose="020B0604020202020204" pitchFamily="34" charset="0"/>
              <a:buChar char="•"/>
            </a:pPr>
            <a:r>
              <a:rPr lang="en-US" sz="1600" dirty="0">
                <a:solidFill>
                  <a:schemeClr val="tx1"/>
                </a:solidFill>
                <a:latin typeface="Montserrat" panose="00000500000000000000" pitchFamily="2" charset="0"/>
              </a:rPr>
              <a:t>Easy to manufacture (no sharp/thin TE)</a:t>
            </a:r>
          </a:p>
          <a:p>
            <a:endParaRPr lang="en-US" sz="1400" dirty="0"/>
          </a:p>
          <a:p>
            <a:endParaRPr lang="en-US" dirty="0"/>
          </a:p>
        </p:txBody>
      </p:sp>
    </p:spTree>
    <p:extLst>
      <p:ext uri="{BB962C8B-B14F-4D97-AF65-F5344CB8AC3E}">
        <p14:creationId xmlns:p14="http://schemas.microsoft.com/office/powerpoint/2010/main" val="3956475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143227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Shipping Box Modularity  </a:t>
            </a:r>
            <a:endParaRPr>
              <a:solidFill>
                <a:srgbClr val="FAD64D"/>
              </a:solidFill>
            </a:endParaRPr>
          </a:p>
        </p:txBody>
      </p:sp>
      <p:sp>
        <p:nvSpPr>
          <p:cNvPr id="181" name="Google Shape;181;p24"/>
          <p:cNvSpPr txBox="1"/>
          <p:nvPr/>
        </p:nvSpPr>
        <p:spPr>
          <a:xfrm>
            <a:off x="728546" y="782739"/>
            <a:ext cx="3843453" cy="738633"/>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457200" algn="just" rtl="0">
              <a:lnSpc>
                <a:spcPct val="150000"/>
              </a:lnSpc>
              <a:spcBef>
                <a:spcPts val="0"/>
              </a:spcBef>
              <a:spcAft>
                <a:spcPts val="0"/>
              </a:spcAft>
              <a:buNone/>
            </a:pPr>
            <a:r>
              <a:rPr lang="en" sz="1200" b="1" dirty="0">
                <a:solidFill>
                  <a:schemeClr val="dk1"/>
                </a:solidFill>
                <a:latin typeface="Montserrat"/>
                <a:ea typeface="Montserrat"/>
                <a:cs typeface="Montserrat"/>
                <a:sym typeface="Montserrat"/>
              </a:rPr>
              <a:t>BoxDimensions: 13.00″x12.50″x36.50″ </a:t>
            </a:r>
            <a:endParaRPr sz="1200" b="1" dirty="0">
              <a:solidFill>
                <a:schemeClr val="dk1"/>
              </a:solidFill>
              <a:latin typeface="Montserrat"/>
              <a:ea typeface="Montserrat"/>
              <a:cs typeface="Montserrat"/>
              <a:sym typeface="Montserrat"/>
            </a:endParaRPr>
          </a:p>
          <a:p>
            <a:pPr marL="0" marR="0" lvl="0" indent="457200" algn="just" rtl="0">
              <a:lnSpc>
                <a:spcPct val="150000"/>
              </a:lnSpc>
              <a:spcBef>
                <a:spcPts val="0"/>
              </a:spcBef>
              <a:spcAft>
                <a:spcPts val="0"/>
              </a:spcAft>
              <a:buNone/>
            </a:pPr>
            <a:r>
              <a:rPr lang="en" sz="1200" b="1" dirty="0">
                <a:solidFill>
                  <a:schemeClr val="dk1"/>
                </a:solidFill>
                <a:latin typeface="Montserrat"/>
                <a:ea typeface="Montserrat"/>
                <a:cs typeface="Montserrat"/>
                <a:sym typeface="Montserrat"/>
              </a:rPr>
              <a:t>Box Wall Thickness: .25”</a:t>
            </a:r>
            <a:endParaRPr sz="1200" b="1" dirty="0">
              <a:solidFill>
                <a:schemeClr val="dk1"/>
              </a:solidFill>
              <a:latin typeface="Montserrat"/>
              <a:ea typeface="Montserrat"/>
              <a:cs typeface="Montserrat"/>
              <a:sym typeface="Montserrat"/>
            </a:endParaRPr>
          </a:p>
        </p:txBody>
      </p:sp>
      <p:pic>
        <p:nvPicPr>
          <p:cNvPr id="182" name="Google Shape;182;p24"/>
          <p:cNvPicPr preferRelativeResize="0"/>
          <p:nvPr/>
        </p:nvPicPr>
        <p:blipFill>
          <a:blip r:embed="rId3">
            <a:alphaModFix/>
          </a:blip>
          <a:stretch>
            <a:fillRect/>
          </a:stretch>
        </p:blipFill>
        <p:spPr>
          <a:xfrm>
            <a:off x="172165" y="1656187"/>
            <a:ext cx="3385761" cy="2141250"/>
          </a:xfrm>
          <a:prstGeom prst="rect">
            <a:avLst/>
          </a:prstGeom>
          <a:noFill/>
          <a:ln>
            <a:noFill/>
          </a:ln>
        </p:spPr>
      </p:pic>
      <p:pic>
        <p:nvPicPr>
          <p:cNvPr id="183" name="Google Shape;183;p24"/>
          <p:cNvPicPr preferRelativeResize="0"/>
          <p:nvPr/>
        </p:nvPicPr>
        <p:blipFill>
          <a:blip r:embed="rId4">
            <a:alphaModFix/>
          </a:blip>
          <a:stretch>
            <a:fillRect/>
          </a:stretch>
        </p:blipFill>
        <p:spPr>
          <a:xfrm>
            <a:off x="5064600" y="2965473"/>
            <a:ext cx="2572726" cy="1947324"/>
          </a:xfrm>
          <a:prstGeom prst="rect">
            <a:avLst/>
          </a:prstGeom>
          <a:noFill/>
          <a:ln>
            <a:noFill/>
          </a:ln>
        </p:spPr>
      </p:pic>
      <p:pic>
        <p:nvPicPr>
          <p:cNvPr id="184" name="Google Shape;184;p24"/>
          <p:cNvPicPr preferRelativeResize="0"/>
          <p:nvPr/>
        </p:nvPicPr>
        <p:blipFill>
          <a:blip r:embed="rId5">
            <a:alphaModFix/>
          </a:blip>
          <a:stretch>
            <a:fillRect/>
          </a:stretch>
        </p:blipFill>
        <p:spPr>
          <a:xfrm rot="-5400000">
            <a:off x="5618889" y="728050"/>
            <a:ext cx="1400050" cy="2980100"/>
          </a:xfrm>
          <a:prstGeom prst="rect">
            <a:avLst/>
          </a:prstGeom>
          <a:noFill/>
          <a:ln>
            <a:noFill/>
          </a:ln>
        </p:spPr>
      </p:pic>
      <p:sp>
        <p:nvSpPr>
          <p:cNvPr id="186" name="Google Shape;186;p24"/>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Deepak</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cxnSp>
        <p:nvCxnSpPr>
          <p:cNvPr id="7" name="Straight Arrow Connector 6">
            <a:extLst>
              <a:ext uri="{FF2B5EF4-FFF2-40B4-BE49-F238E27FC236}">
                <a16:creationId xmlns:a16="http://schemas.microsoft.com/office/drawing/2014/main" id="{B7A49264-AF2C-F8D1-A88C-B4A9589AA2FD}"/>
              </a:ext>
            </a:extLst>
          </p:cNvPr>
          <p:cNvCxnSpPr>
            <a:cxnSpLocks/>
          </p:cNvCxnSpPr>
          <p:nvPr/>
        </p:nvCxnSpPr>
        <p:spPr>
          <a:xfrm>
            <a:off x="3263590" y="3345366"/>
            <a:ext cx="147196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5"/>
          <p:cNvSpPr txBox="1">
            <a:spLocks noGrp="1"/>
          </p:cNvSpPr>
          <p:nvPr>
            <p:ph type="title"/>
          </p:nvPr>
        </p:nvSpPr>
        <p:spPr>
          <a:xfrm>
            <a:off x="1210050" y="48700"/>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Antenna &amp; Payload</a:t>
            </a:r>
            <a:endParaRPr>
              <a:solidFill>
                <a:srgbClr val="FAD64D"/>
              </a:solidFill>
            </a:endParaRPr>
          </a:p>
        </p:txBody>
      </p:sp>
      <p:pic>
        <p:nvPicPr>
          <p:cNvPr id="192" name="Google Shape;192;p25"/>
          <p:cNvPicPr preferRelativeResize="0"/>
          <p:nvPr/>
        </p:nvPicPr>
        <p:blipFill>
          <a:blip r:embed="rId3">
            <a:alphaModFix/>
          </a:blip>
          <a:stretch>
            <a:fillRect/>
          </a:stretch>
        </p:blipFill>
        <p:spPr>
          <a:xfrm>
            <a:off x="204850" y="773800"/>
            <a:ext cx="8734294" cy="3879500"/>
          </a:xfrm>
          <a:prstGeom prst="rect">
            <a:avLst/>
          </a:prstGeom>
          <a:noFill/>
          <a:ln>
            <a:noFill/>
          </a:ln>
        </p:spPr>
      </p:pic>
      <p:sp>
        <p:nvSpPr>
          <p:cNvPr id="193" name="Google Shape;193;p25"/>
          <p:cNvSpPr txBox="1">
            <a:spLocks noGrp="1"/>
          </p:cNvSpPr>
          <p:nvPr>
            <p:ph type="title"/>
          </p:nvPr>
        </p:nvSpPr>
        <p:spPr>
          <a:xfrm>
            <a:off x="1161825" y="820475"/>
            <a:ext cx="1879200" cy="1497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600" dirty="0"/>
              <a:t>Max Antenna Length: 36”</a:t>
            </a:r>
            <a:endParaRPr sz="1400" dirty="0"/>
          </a:p>
          <a:p>
            <a:pPr marL="0" lvl="0" indent="0" algn="l" rtl="0">
              <a:spcBef>
                <a:spcPts val="0"/>
              </a:spcBef>
              <a:spcAft>
                <a:spcPts val="0"/>
              </a:spcAft>
              <a:buNone/>
            </a:pPr>
            <a:endParaRPr sz="1600" dirty="0"/>
          </a:p>
        </p:txBody>
      </p:sp>
      <p:sp>
        <p:nvSpPr>
          <p:cNvPr id="194" name="Google Shape;194;p25"/>
          <p:cNvSpPr txBox="1">
            <a:spLocks noGrp="1"/>
          </p:cNvSpPr>
          <p:nvPr>
            <p:ph type="title"/>
          </p:nvPr>
        </p:nvSpPr>
        <p:spPr>
          <a:xfrm>
            <a:off x="3508375" y="820475"/>
            <a:ext cx="2349732" cy="1497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600" dirty="0"/>
              <a:t>Max Payload Weight:</a:t>
            </a:r>
            <a:endParaRPr sz="1600" dirty="0"/>
          </a:p>
          <a:p>
            <a:pPr marL="0" lvl="0" indent="0" algn="ctr" rtl="0">
              <a:spcBef>
                <a:spcPts val="0"/>
              </a:spcBef>
              <a:spcAft>
                <a:spcPts val="0"/>
              </a:spcAft>
              <a:buNone/>
            </a:pPr>
            <a:r>
              <a:rPr lang="en" sz="1600" dirty="0"/>
              <a:t>5lb </a:t>
            </a:r>
            <a:endParaRPr sz="1400" dirty="0"/>
          </a:p>
          <a:p>
            <a:pPr marL="0" lvl="0" indent="0" algn="l" rtl="0">
              <a:spcBef>
                <a:spcPts val="0"/>
              </a:spcBef>
              <a:spcAft>
                <a:spcPts val="0"/>
              </a:spcAft>
              <a:buNone/>
            </a:pPr>
            <a:endParaRPr sz="1600" dirty="0"/>
          </a:p>
        </p:txBody>
      </p:sp>
      <p:sp>
        <p:nvSpPr>
          <p:cNvPr id="195" name="Google Shape;195;p25"/>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386D"/>
                </a:solidFill>
                <a:latin typeface="Montserrat Medium"/>
                <a:ea typeface="Montserrat Medium"/>
                <a:cs typeface="Montserrat Medium"/>
                <a:sym typeface="Montserrat Medium"/>
              </a:rPr>
              <a:t>Presenting: Luis</a:t>
            </a:r>
            <a:endParaRPr dirty="0">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dirty="0">
              <a:latin typeface="Montserrat Medium"/>
              <a:ea typeface="Montserrat Medium"/>
              <a:cs typeface="Montserrat Medium"/>
              <a:sym typeface="Montserrat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6"/>
          <p:cNvSpPr txBox="1">
            <a:spLocks noGrp="1"/>
          </p:cNvSpPr>
          <p:nvPr>
            <p:ph type="title"/>
          </p:nvPr>
        </p:nvSpPr>
        <p:spPr>
          <a:xfrm>
            <a:off x="1210050" y="48700"/>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Antenna Fixture </a:t>
            </a:r>
            <a:endParaRPr>
              <a:solidFill>
                <a:srgbClr val="FAD64D"/>
              </a:solidFill>
            </a:endParaRPr>
          </a:p>
        </p:txBody>
      </p:sp>
      <p:pic>
        <p:nvPicPr>
          <p:cNvPr id="201" name="Google Shape;201;p26"/>
          <p:cNvPicPr preferRelativeResize="0"/>
          <p:nvPr/>
        </p:nvPicPr>
        <p:blipFill rotWithShape="1">
          <a:blip r:embed="rId3">
            <a:alphaModFix/>
          </a:blip>
          <a:srcRect r="5855" b="8759"/>
          <a:stretch/>
        </p:blipFill>
        <p:spPr>
          <a:xfrm>
            <a:off x="108900" y="1556551"/>
            <a:ext cx="2169600" cy="1084825"/>
          </a:xfrm>
          <a:prstGeom prst="rect">
            <a:avLst/>
          </a:prstGeom>
          <a:noFill/>
          <a:ln>
            <a:noFill/>
          </a:ln>
        </p:spPr>
      </p:pic>
      <p:pic>
        <p:nvPicPr>
          <p:cNvPr id="202" name="Google Shape;202;p26"/>
          <p:cNvPicPr preferRelativeResize="0"/>
          <p:nvPr/>
        </p:nvPicPr>
        <p:blipFill rotWithShape="1">
          <a:blip r:embed="rId4">
            <a:alphaModFix/>
          </a:blip>
          <a:srcRect l="8846" t="15832" r="5931"/>
          <a:stretch/>
        </p:blipFill>
        <p:spPr>
          <a:xfrm>
            <a:off x="3021499" y="1466857"/>
            <a:ext cx="2457900" cy="1174517"/>
          </a:xfrm>
          <a:prstGeom prst="rect">
            <a:avLst/>
          </a:prstGeom>
          <a:noFill/>
          <a:ln>
            <a:noFill/>
          </a:ln>
        </p:spPr>
      </p:pic>
      <p:cxnSp>
        <p:nvCxnSpPr>
          <p:cNvPr id="203" name="Google Shape;203;p26"/>
          <p:cNvCxnSpPr/>
          <p:nvPr/>
        </p:nvCxnSpPr>
        <p:spPr>
          <a:xfrm rot="10800000" flipH="1">
            <a:off x="1825100" y="2131737"/>
            <a:ext cx="1196400" cy="1440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204" name="Google Shape;204;p26"/>
          <p:cNvSpPr txBox="1"/>
          <p:nvPr/>
        </p:nvSpPr>
        <p:spPr>
          <a:xfrm>
            <a:off x="30600" y="2853550"/>
            <a:ext cx="2457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Montserrat Medium"/>
                <a:ea typeface="Montserrat Medium"/>
                <a:cs typeface="Montserrat Medium"/>
                <a:sym typeface="Montserrat Medium"/>
              </a:rPr>
              <a:t>Design 1</a:t>
            </a:r>
            <a:endParaRPr>
              <a:latin typeface="Montserrat Medium"/>
              <a:ea typeface="Montserrat Medium"/>
              <a:cs typeface="Montserrat Medium"/>
              <a:sym typeface="Montserrat Medium"/>
            </a:endParaRPr>
          </a:p>
        </p:txBody>
      </p:sp>
      <p:sp>
        <p:nvSpPr>
          <p:cNvPr id="205" name="Google Shape;205;p26"/>
          <p:cNvSpPr txBox="1"/>
          <p:nvPr/>
        </p:nvSpPr>
        <p:spPr>
          <a:xfrm>
            <a:off x="2927963" y="2853538"/>
            <a:ext cx="298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Montserrat Medium"/>
                <a:ea typeface="Montserrat Medium"/>
                <a:cs typeface="Montserrat Medium"/>
                <a:sym typeface="Montserrat Medium"/>
              </a:rPr>
              <a:t>Design 2</a:t>
            </a:r>
            <a:endParaRPr>
              <a:latin typeface="Montserrat Medium"/>
              <a:ea typeface="Montserrat Medium"/>
              <a:cs typeface="Montserrat Medium"/>
              <a:sym typeface="Montserrat Medium"/>
            </a:endParaRPr>
          </a:p>
        </p:txBody>
      </p:sp>
      <p:sp>
        <p:nvSpPr>
          <p:cNvPr id="206" name="Google Shape;206;p26"/>
          <p:cNvSpPr txBox="1"/>
          <p:nvPr/>
        </p:nvSpPr>
        <p:spPr>
          <a:xfrm>
            <a:off x="6232963" y="2853538"/>
            <a:ext cx="298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Montserrat Medium"/>
                <a:ea typeface="Montserrat Medium"/>
                <a:cs typeface="Montserrat Medium"/>
                <a:sym typeface="Montserrat Medium"/>
              </a:rPr>
              <a:t>Design 3</a:t>
            </a:r>
            <a:endParaRPr>
              <a:latin typeface="Montserrat Medium"/>
              <a:ea typeface="Montserrat Medium"/>
              <a:cs typeface="Montserrat Medium"/>
              <a:sym typeface="Montserrat Medium"/>
            </a:endParaRPr>
          </a:p>
        </p:txBody>
      </p:sp>
      <p:pic>
        <p:nvPicPr>
          <p:cNvPr id="207" name="Google Shape;207;p26"/>
          <p:cNvPicPr preferRelativeResize="0"/>
          <p:nvPr/>
        </p:nvPicPr>
        <p:blipFill>
          <a:blip r:embed="rId5">
            <a:alphaModFix/>
          </a:blip>
          <a:stretch>
            <a:fillRect/>
          </a:stretch>
        </p:blipFill>
        <p:spPr>
          <a:xfrm>
            <a:off x="6348548" y="1396543"/>
            <a:ext cx="2749925" cy="1484772"/>
          </a:xfrm>
          <a:prstGeom prst="rect">
            <a:avLst/>
          </a:prstGeom>
          <a:noFill/>
          <a:ln>
            <a:noFill/>
          </a:ln>
        </p:spPr>
      </p:pic>
      <p:cxnSp>
        <p:nvCxnSpPr>
          <p:cNvPr id="208" name="Google Shape;208;p26"/>
          <p:cNvCxnSpPr>
            <a:cxnSpLocks/>
          </p:cNvCxnSpPr>
          <p:nvPr/>
        </p:nvCxnSpPr>
        <p:spPr>
          <a:xfrm>
            <a:off x="5409425" y="2146124"/>
            <a:ext cx="1140058" cy="14"/>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209" name="Google Shape;209;p26"/>
          <p:cNvSpPr txBox="1">
            <a:spLocks noGrp="1"/>
          </p:cNvSpPr>
          <p:nvPr>
            <p:ph type="title"/>
          </p:nvPr>
        </p:nvSpPr>
        <p:spPr>
          <a:xfrm>
            <a:off x="286600" y="2881325"/>
            <a:ext cx="2376300" cy="148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1600" dirty="0"/>
          </a:p>
          <a:p>
            <a:pPr marL="457200" lvl="0" indent="-311150" algn="l" rtl="0">
              <a:spcBef>
                <a:spcPts val="0"/>
              </a:spcBef>
              <a:spcAft>
                <a:spcPts val="0"/>
              </a:spcAft>
              <a:buSzPts val="1300"/>
              <a:buChar char="○"/>
            </a:pPr>
            <a:r>
              <a:rPr lang="en" sz="1300" dirty="0"/>
              <a:t>Friction fit for antenna</a:t>
            </a:r>
            <a:endParaRPr sz="1300" dirty="0"/>
          </a:p>
          <a:p>
            <a:pPr marL="457200" lvl="0" indent="-311150" algn="l" rtl="0">
              <a:spcBef>
                <a:spcPts val="0"/>
              </a:spcBef>
              <a:spcAft>
                <a:spcPts val="0"/>
              </a:spcAft>
              <a:buSzPts val="1300"/>
              <a:buChar char="○"/>
            </a:pPr>
            <a:r>
              <a:rPr lang="en" sz="1300" dirty="0"/>
              <a:t>Fixture attached to wing spars</a:t>
            </a:r>
            <a:endParaRPr sz="1300" dirty="0"/>
          </a:p>
          <a:p>
            <a:pPr marL="0" lvl="0" indent="0" algn="l" rtl="0">
              <a:spcBef>
                <a:spcPts val="0"/>
              </a:spcBef>
              <a:spcAft>
                <a:spcPts val="0"/>
              </a:spcAft>
              <a:buNone/>
            </a:pPr>
            <a:endParaRPr sz="1600" dirty="0"/>
          </a:p>
        </p:txBody>
      </p:sp>
      <p:sp>
        <p:nvSpPr>
          <p:cNvPr id="210" name="Google Shape;210;p26"/>
          <p:cNvSpPr txBox="1">
            <a:spLocks noGrp="1"/>
          </p:cNvSpPr>
          <p:nvPr>
            <p:ph type="title"/>
          </p:nvPr>
        </p:nvSpPr>
        <p:spPr>
          <a:xfrm>
            <a:off x="3331588" y="3112075"/>
            <a:ext cx="2376300" cy="148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1600"/>
          </a:p>
          <a:p>
            <a:pPr marL="457200" lvl="0" indent="-311150" algn="l" rtl="0">
              <a:spcBef>
                <a:spcPts val="0"/>
              </a:spcBef>
              <a:spcAft>
                <a:spcPts val="0"/>
              </a:spcAft>
              <a:buSzPts val="1300"/>
              <a:buChar char="○"/>
            </a:pPr>
            <a:r>
              <a:rPr lang="en" sz="1300"/>
              <a:t>Antenna attached via clamp </a:t>
            </a:r>
            <a:endParaRPr sz="1300"/>
          </a:p>
          <a:p>
            <a:pPr marL="457200" lvl="0" indent="-311150" algn="l" rtl="0">
              <a:spcBef>
                <a:spcPts val="0"/>
              </a:spcBef>
              <a:spcAft>
                <a:spcPts val="0"/>
              </a:spcAft>
              <a:buSzPts val="1300"/>
              <a:buChar char="○"/>
            </a:pPr>
            <a:r>
              <a:rPr lang="en" sz="1300"/>
              <a:t>Fixture screwed to wing tip</a:t>
            </a:r>
            <a:endParaRPr sz="1300"/>
          </a:p>
          <a:p>
            <a:pPr marL="457200" lvl="0" indent="-311150" algn="l" rtl="0">
              <a:spcBef>
                <a:spcPts val="0"/>
              </a:spcBef>
              <a:spcAft>
                <a:spcPts val="0"/>
              </a:spcAft>
              <a:buSzPts val="1300"/>
              <a:buChar char="○"/>
            </a:pPr>
            <a:r>
              <a:rPr lang="en" sz="1300"/>
              <a:t>Manufacture in 2 parts to add clamp inside</a:t>
            </a:r>
            <a:endParaRPr sz="1300"/>
          </a:p>
          <a:p>
            <a:pPr marL="0" lvl="0" indent="0" algn="l" rtl="0">
              <a:spcBef>
                <a:spcPts val="0"/>
              </a:spcBef>
              <a:spcAft>
                <a:spcPts val="0"/>
              </a:spcAft>
              <a:buNone/>
            </a:pPr>
            <a:endParaRPr sz="1600"/>
          </a:p>
        </p:txBody>
      </p:sp>
      <p:sp>
        <p:nvSpPr>
          <p:cNvPr id="211" name="Google Shape;211;p26"/>
          <p:cNvSpPr txBox="1">
            <a:spLocks noGrp="1"/>
          </p:cNvSpPr>
          <p:nvPr>
            <p:ph type="title"/>
          </p:nvPr>
        </p:nvSpPr>
        <p:spPr>
          <a:xfrm>
            <a:off x="6657288" y="3034538"/>
            <a:ext cx="2376300" cy="148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1600"/>
          </a:p>
          <a:p>
            <a:pPr marL="457200" lvl="0" indent="-311150" algn="l" rtl="0">
              <a:spcBef>
                <a:spcPts val="0"/>
              </a:spcBef>
              <a:spcAft>
                <a:spcPts val="0"/>
              </a:spcAft>
              <a:buSzPts val="1300"/>
              <a:buChar char="○"/>
            </a:pPr>
            <a:r>
              <a:rPr lang="en" sz="1300"/>
              <a:t>Antenna is attached via pressure through screws</a:t>
            </a:r>
            <a:endParaRPr sz="1300"/>
          </a:p>
          <a:p>
            <a:pPr marL="457200" lvl="0" indent="-311150" algn="l" rtl="0">
              <a:spcBef>
                <a:spcPts val="0"/>
              </a:spcBef>
              <a:spcAft>
                <a:spcPts val="0"/>
              </a:spcAft>
              <a:buSzPts val="1300"/>
              <a:buChar char="○"/>
            </a:pPr>
            <a:r>
              <a:rPr lang="en" sz="1300"/>
              <a:t>Fixture is screwed to wing tip</a:t>
            </a:r>
            <a:endParaRPr sz="1300"/>
          </a:p>
          <a:p>
            <a:pPr marL="457200" lvl="0" indent="-311150" algn="l" rtl="0">
              <a:spcBef>
                <a:spcPts val="0"/>
              </a:spcBef>
              <a:spcAft>
                <a:spcPts val="0"/>
              </a:spcAft>
              <a:buSzPts val="1300"/>
              <a:buChar char="○"/>
            </a:pPr>
            <a:r>
              <a:rPr lang="en" sz="1300"/>
              <a:t>Lightest of all 3</a:t>
            </a:r>
            <a:endParaRPr sz="1300"/>
          </a:p>
          <a:p>
            <a:pPr marL="0" lvl="0" indent="0" algn="l" rtl="0">
              <a:spcBef>
                <a:spcPts val="0"/>
              </a:spcBef>
              <a:spcAft>
                <a:spcPts val="0"/>
              </a:spcAft>
              <a:buNone/>
            </a:pPr>
            <a:endParaRPr sz="1600"/>
          </a:p>
        </p:txBody>
      </p:sp>
      <p:sp>
        <p:nvSpPr>
          <p:cNvPr id="212" name="Google Shape;212;p26"/>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Luis</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7"/>
          <p:cNvPicPr preferRelativeResize="0"/>
          <p:nvPr/>
        </p:nvPicPr>
        <p:blipFill>
          <a:blip r:embed="rId3">
            <a:alphaModFix/>
          </a:blip>
          <a:stretch>
            <a:fillRect/>
          </a:stretch>
        </p:blipFill>
        <p:spPr>
          <a:xfrm>
            <a:off x="4799825" y="1020550"/>
            <a:ext cx="3486150" cy="3457575"/>
          </a:xfrm>
          <a:prstGeom prst="rect">
            <a:avLst/>
          </a:prstGeom>
          <a:noFill/>
          <a:ln>
            <a:noFill/>
          </a:ln>
        </p:spPr>
      </p:pic>
      <p:sp>
        <p:nvSpPr>
          <p:cNvPr id="218" name="Google Shape;218;p27"/>
          <p:cNvSpPr txBox="1">
            <a:spLocks noGrp="1"/>
          </p:cNvSpPr>
          <p:nvPr>
            <p:ph type="title"/>
          </p:nvPr>
        </p:nvSpPr>
        <p:spPr>
          <a:xfrm>
            <a:off x="1210050" y="48700"/>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GM Fixture</a:t>
            </a:r>
            <a:endParaRPr>
              <a:solidFill>
                <a:srgbClr val="FAD64D"/>
              </a:solidFill>
            </a:endParaRPr>
          </a:p>
        </p:txBody>
      </p:sp>
      <p:sp>
        <p:nvSpPr>
          <p:cNvPr id="219" name="Google Shape;219;p27"/>
          <p:cNvSpPr txBox="1">
            <a:spLocks noGrp="1"/>
          </p:cNvSpPr>
          <p:nvPr>
            <p:ph type="title"/>
          </p:nvPr>
        </p:nvSpPr>
        <p:spPr>
          <a:xfrm>
            <a:off x="858025" y="1461279"/>
            <a:ext cx="2855400" cy="1601100"/>
          </a:xfrm>
          <a:prstGeom prst="rect">
            <a:avLst/>
          </a:prstGeom>
        </p:spPr>
        <p:txBody>
          <a:bodyPr spcFirstLastPara="1" wrap="square" lIns="68575" tIns="34275" rIns="68575" bIns="34275" anchor="ctr" anchorCtr="0">
            <a:noAutofit/>
          </a:bodyPr>
          <a:lstStyle/>
          <a:p>
            <a:pPr marL="457200" lvl="0" indent="-330200" algn="l" rtl="0">
              <a:spcBef>
                <a:spcPts val="0"/>
              </a:spcBef>
              <a:spcAft>
                <a:spcPts val="0"/>
              </a:spcAft>
              <a:buSzPts val="1600"/>
              <a:buChar char="○"/>
            </a:pPr>
            <a:r>
              <a:rPr lang="en" sz="1600" dirty="0"/>
              <a:t>Aluminum 4-Channel Structure</a:t>
            </a: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 sz="1600" dirty="0"/>
              <a:t>Adjustable brackets</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 sz="1600" dirty="0"/>
              <a:t>Can be disassembled </a:t>
            </a:r>
            <a:endParaRPr sz="1600" dirty="0"/>
          </a:p>
        </p:txBody>
      </p:sp>
      <p:sp>
        <p:nvSpPr>
          <p:cNvPr id="220" name="Google Shape;220;p27"/>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Luis</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27"/>
          <p:cNvSpPr txBox="1">
            <a:spLocks noGrp="1"/>
          </p:cNvSpPr>
          <p:nvPr>
            <p:ph type="title"/>
          </p:nvPr>
        </p:nvSpPr>
        <p:spPr>
          <a:xfrm>
            <a:off x="1210050" y="48700"/>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dirty="0">
                <a:solidFill>
                  <a:srgbClr val="FAD64D"/>
                </a:solidFill>
              </a:rPr>
              <a:t>Ground Mission Test</a:t>
            </a:r>
            <a:endParaRPr dirty="0">
              <a:solidFill>
                <a:srgbClr val="FAD64D"/>
              </a:solidFill>
            </a:endParaRPr>
          </a:p>
        </p:txBody>
      </p:sp>
      <p:sp>
        <p:nvSpPr>
          <p:cNvPr id="220" name="Google Shape;220;p27"/>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386D"/>
                </a:solidFill>
                <a:latin typeface="Montserrat Medium"/>
                <a:ea typeface="Montserrat Medium"/>
                <a:cs typeface="Montserrat Medium"/>
                <a:sym typeface="Montserrat Medium"/>
              </a:rPr>
              <a:t>Presenting: Deepak</a:t>
            </a:r>
            <a:endParaRPr lang="en-US" dirty="0">
              <a:latin typeface="Montserrat Medium"/>
              <a:ea typeface="Montserrat Medium"/>
              <a:cs typeface="Montserrat Medium"/>
              <a:sym typeface="Montserrat Medium"/>
            </a:endParaRPr>
          </a:p>
        </p:txBody>
      </p:sp>
      <p:pic>
        <p:nvPicPr>
          <p:cNvPr id="1026" name="Picture 2">
            <a:extLst>
              <a:ext uri="{FF2B5EF4-FFF2-40B4-BE49-F238E27FC236}">
                <a16:creationId xmlns:a16="http://schemas.microsoft.com/office/drawing/2014/main" id="{48977B04-A5EA-D7D1-0417-D8C4BD5E1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918" y="775976"/>
            <a:ext cx="5860293" cy="15717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8206EF4-25BF-EE35-1F23-BF9BD859C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639" y="2410817"/>
            <a:ext cx="5815152" cy="230344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19;p27">
            <a:extLst>
              <a:ext uri="{FF2B5EF4-FFF2-40B4-BE49-F238E27FC236}">
                <a16:creationId xmlns:a16="http://schemas.microsoft.com/office/drawing/2014/main" id="{21B38A20-3CF4-3A75-0648-C22E95A65315}"/>
              </a:ext>
            </a:extLst>
          </p:cNvPr>
          <p:cNvSpPr txBox="1">
            <a:spLocks/>
          </p:cNvSpPr>
          <p:nvPr/>
        </p:nvSpPr>
        <p:spPr>
          <a:xfrm>
            <a:off x="142699" y="2780945"/>
            <a:ext cx="2855400" cy="16011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Montserrat Medium"/>
              <a:buNone/>
              <a:defRPr sz="3300" b="0" i="0" u="none" strike="noStrike" cap="none">
                <a:solidFill>
                  <a:schemeClr val="dk1"/>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457200" indent="-330200">
              <a:buSzPts val="1600"/>
              <a:buFont typeface="Montserrat Medium"/>
              <a:buChar char="○"/>
            </a:pPr>
            <a:r>
              <a:rPr lang="en-US" sz="1600" dirty="0"/>
              <a:t>Test aircraft supported at wing tip</a:t>
            </a:r>
          </a:p>
          <a:p>
            <a:pPr marL="457200" indent="-330200">
              <a:buSzPts val="1600"/>
              <a:buFont typeface="Montserrat Medium"/>
              <a:buChar char="○"/>
            </a:pPr>
            <a:endParaRPr lang="en-US" sz="1600" dirty="0"/>
          </a:p>
          <a:p>
            <a:pPr marL="457200" indent="-330200">
              <a:buSzPts val="1600"/>
              <a:buFont typeface="Montserrat Medium"/>
              <a:buChar char="○"/>
            </a:pPr>
            <a:r>
              <a:rPr lang="en-US" sz="1600" dirty="0"/>
              <a:t>Sand bags loaded on fuselage </a:t>
            </a:r>
          </a:p>
          <a:p>
            <a:pPr marL="457200" indent="-330200">
              <a:buSzPts val="1600"/>
              <a:buFont typeface="Montserrat Medium"/>
              <a:buChar char="○"/>
            </a:pPr>
            <a:endParaRPr lang="en-US" sz="1600" dirty="0"/>
          </a:p>
          <a:p>
            <a:pPr marL="457200" indent="-330200">
              <a:buSzPts val="1600"/>
              <a:buFont typeface="Montserrat Medium"/>
              <a:buChar char="○"/>
            </a:pPr>
            <a:r>
              <a:rPr lang="en-US" sz="1600" dirty="0"/>
              <a:t>Max weight: 24lb</a:t>
            </a:r>
          </a:p>
        </p:txBody>
      </p:sp>
    </p:spTree>
    <p:extLst>
      <p:ext uri="{BB962C8B-B14F-4D97-AF65-F5344CB8AC3E}">
        <p14:creationId xmlns:p14="http://schemas.microsoft.com/office/powerpoint/2010/main" val="289285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27"/>
          <p:cNvSpPr txBox="1">
            <a:spLocks noGrp="1"/>
          </p:cNvSpPr>
          <p:nvPr>
            <p:ph type="title"/>
          </p:nvPr>
        </p:nvSpPr>
        <p:spPr>
          <a:xfrm>
            <a:off x="1210050" y="48700"/>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dirty="0">
                <a:solidFill>
                  <a:srgbClr val="FAD64D"/>
                </a:solidFill>
              </a:rPr>
              <a:t>Landing Gear Test</a:t>
            </a:r>
            <a:endParaRPr dirty="0">
              <a:solidFill>
                <a:srgbClr val="FAD64D"/>
              </a:solidFill>
            </a:endParaRPr>
          </a:p>
        </p:txBody>
      </p:sp>
      <p:sp>
        <p:nvSpPr>
          <p:cNvPr id="220" name="Google Shape;220;p27"/>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386D"/>
                </a:solidFill>
                <a:latin typeface="Montserrat Medium"/>
                <a:ea typeface="Montserrat Medium"/>
                <a:cs typeface="Montserrat Medium"/>
                <a:sym typeface="Montserrat Medium"/>
              </a:rPr>
              <a:t>Presenting</a:t>
            </a:r>
            <a:r>
              <a:rPr lang="en-US" dirty="0">
                <a:solidFill>
                  <a:srgbClr val="00386D"/>
                </a:solidFill>
                <a:latin typeface="Montserrat Medium"/>
                <a:ea typeface="Montserrat Medium"/>
                <a:cs typeface="Montserrat Medium"/>
                <a:sym typeface="Montserrat Medium"/>
              </a:rPr>
              <a:t>: Chaz </a:t>
            </a:r>
            <a:endParaRPr lang="en-US" dirty="0">
              <a:latin typeface="Montserrat Medium"/>
              <a:ea typeface="Montserrat Medium"/>
              <a:cs typeface="Montserrat Medium"/>
              <a:sym typeface="Montserrat Medium"/>
            </a:endParaRPr>
          </a:p>
        </p:txBody>
      </p:sp>
      <p:pic>
        <p:nvPicPr>
          <p:cNvPr id="2058" name="Picture 10">
            <a:extLst>
              <a:ext uri="{FF2B5EF4-FFF2-40B4-BE49-F238E27FC236}">
                <a16:creationId xmlns:a16="http://schemas.microsoft.com/office/drawing/2014/main" id="{BC0803BE-7EE5-E886-85BD-084FE2402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2732" y="874612"/>
            <a:ext cx="3738535" cy="1697138"/>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39DE5A08-EB66-4B30-9821-38EBCFEC3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72" y="1014955"/>
            <a:ext cx="2175355" cy="278515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6C5D03E2-148F-BD24-FBE8-DB4F0B6BC5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0347" y="1864043"/>
            <a:ext cx="3666479" cy="213345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19;p27">
            <a:extLst>
              <a:ext uri="{FF2B5EF4-FFF2-40B4-BE49-F238E27FC236}">
                <a16:creationId xmlns:a16="http://schemas.microsoft.com/office/drawing/2014/main" id="{10DE46FB-9D48-FED3-A5DA-B9C3F105994C}"/>
              </a:ext>
            </a:extLst>
          </p:cNvPr>
          <p:cNvSpPr txBox="1">
            <a:spLocks/>
          </p:cNvSpPr>
          <p:nvPr/>
        </p:nvSpPr>
        <p:spPr>
          <a:xfrm>
            <a:off x="63264" y="3895911"/>
            <a:ext cx="2055468" cy="59551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Montserrat Medium"/>
              <a:buNone/>
              <a:defRPr sz="3300" b="0" i="0" u="none" strike="noStrike" cap="none">
                <a:solidFill>
                  <a:schemeClr val="dk1"/>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127000" algn="ctr">
              <a:buSzPts val="1600"/>
            </a:pPr>
            <a:r>
              <a:rPr lang="en-US" sz="1600" b="0" i="0" u="none" strike="noStrike" dirty="0">
                <a:solidFill>
                  <a:srgbClr val="00386D"/>
                </a:solidFill>
                <a:effectLst/>
                <a:latin typeface="Montserrat" panose="00000500000000000000" pitchFamily="2" charset="0"/>
              </a:rPr>
              <a:t>Buckling Test</a:t>
            </a:r>
          </a:p>
          <a:p>
            <a:pPr marL="127000" algn="ctr">
              <a:buSzPts val="1600"/>
            </a:pPr>
            <a:r>
              <a:rPr lang="en-US" sz="1600" b="0" i="0" u="none" strike="noStrike" dirty="0">
                <a:solidFill>
                  <a:srgbClr val="00386D"/>
                </a:solidFill>
                <a:effectLst/>
                <a:latin typeface="Montserrat" panose="00000500000000000000" pitchFamily="2" charset="0"/>
              </a:rPr>
              <a:t>Load: 28lb</a:t>
            </a:r>
            <a:endParaRPr lang="en-US" sz="1400" dirty="0"/>
          </a:p>
        </p:txBody>
      </p:sp>
      <p:sp>
        <p:nvSpPr>
          <p:cNvPr id="8" name="Google Shape;219;p27">
            <a:extLst>
              <a:ext uri="{FF2B5EF4-FFF2-40B4-BE49-F238E27FC236}">
                <a16:creationId xmlns:a16="http://schemas.microsoft.com/office/drawing/2014/main" id="{03DC59AB-3C90-C8CA-EDDA-4F573B40B151}"/>
              </a:ext>
            </a:extLst>
          </p:cNvPr>
          <p:cNvSpPr txBox="1">
            <a:spLocks/>
          </p:cNvSpPr>
          <p:nvPr/>
        </p:nvSpPr>
        <p:spPr>
          <a:xfrm>
            <a:off x="2739555" y="4103843"/>
            <a:ext cx="6404445" cy="59551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Montserrat Medium"/>
              <a:buNone/>
              <a:defRPr sz="3300" b="0" i="0" u="none" strike="noStrike" cap="none">
                <a:solidFill>
                  <a:schemeClr val="dk1"/>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rtl="0">
              <a:spcBef>
                <a:spcPts val="0"/>
              </a:spcBef>
              <a:spcAft>
                <a:spcPts val="0"/>
              </a:spcAft>
            </a:pPr>
            <a:r>
              <a:rPr lang="en-US" sz="1600" b="0" i="0" u="none" strike="noStrike" dirty="0">
                <a:solidFill>
                  <a:srgbClr val="00386D"/>
                </a:solidFill>
                <a:effectLst/>
                <a:latin typeface="Montserrat" panose="00000500000000000000" pitchFamily="2" charset="0"/>
              </a:rPr>
              <a:t>Dynamic (impact) Asymmetric Landing w/ Payload</a:t>
            </a:r>
            <a:endParaRPr lang="en-US" sz="1000" b="0" dirty="0">
              <a:effectLst/>
            </a:endParaRPr>
          </a:p>
          <a:p>
            <a:pPr algn="ctr"/>
            <a:br>
              <a:rPr lang="en-US" sz="1000" b="0" dirty="0">
                <a:effectLst/>
              </a:rPr>
            </a:br>
            <a:r>
              <a:rPr lang="en-US" sz="1600" b="0" i="0" u="none" strike="noStrike" dirty="0">
                <a:solidFill>
                  <a:srgbClr val="00386D"/>
                </a:solidFill>
                <a:effectLst/>
                <a:latin typeface="Montserrat" panose="00000500000000000000" pitchFamily="2" charset="0"/>
              </a:rPr>
              <a:t>Load: 22lb</a:t>
            </a:r>
            <a:endParaRPr lang="en-US" sz="1400" dirty="0"/>
          </a:p>
        </p:txBody>
      </p:sp>
    </p:spTree>
    <p:extLst>
      <p:ext uri="{BB962C8B-B14F-4D97-AF65-F5344CB8AC3E}">
        <p14:creationId xmlns:p14="http://schemas.microsoft.com/office/powerpoint/2010/main" val="3648078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27"/>
          <p:cNvSpPr txBox="1">
            <a:spLocks noGrp="1"/>
          </p:cNvSpPr>
          <p:nvPr>
            <p:ph type="title"/>
          </p:nvPr>
        </p:nvSpPr>
        <p:spPr>
          <a:xfrm>
            <a:off x="1210050" y="48700"/>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dirty="0">
                <a:solidFill>
                  <a:srgbClr val="FAD64D"/>
                </a:solidFill>
              </a:rPr>
              <a:t>Assembly Time Test</a:t>
            </a:r>
            <a:endParaRPr dirty="0">
              <a:solidFill>
                <a:srgbClr val="FAD64D"/>
              </a:solidFill>
            </a:endParaRPr>
          </a:p>
        </p:txBody>
      </p:sp>
      <p:sp>
        <p:nvSpPr>
          <p:cNvPr id="220" name="Google Shape;220;p27"/>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386D"/>
                </a:solidFill>
                <a:latin typeface="Montserrat Medium"/>
                <a:ea typeface="Montserrat Medium"/>
                <a:cs typeface="Montserrat Medium"/>
                <a:sym typeface="Montserrat Medium"/>
              </a:rPr>
              <a:t>Presenting</a:t>
            </a:r>
            <a:r>
              <a:rPr lang="en-US" dirty="0">
                <a:solidFill>
                  <a:srgbClr val="00386D"/>
                </a:solidFill>
                <a:latin typeface="Montserrat Medium"/>
                <a:ea typeface="Montserrat Medium"/>
                <a:cs typeface="Montserrat Medium"/>
                <a:sym typeface="Montserrat Medium"/>
              </a:rPr>
              <a:t>: Chaz</a:t>
            </a:r>
            <a:endParaRPr lang="en-US" dirty="0">
              <a:latin typeface="Montserrat Medium"/>
              <a:ea typeface="Montserrat Medium"/>
              <a:cs typeface="Montserrat Medium"/>
              <a:sym typeface="Montserrat Medium"/>
            </a:endParaRPr>
          </a:p>
        </p:txBody>
      </p:sp>
      <p:sp>
        <p:nvSpPr>
          <p:cNvPr id="8" name="Google Shape;219;p27">
            <a:extLst>
              <a:ext uri="{FF2B5EF4-FFF2-40B4-BE49-F238E27FC236}">
                <a16:creationId xmlns:a16="http://schemas.microsoft.com/office/drawing/2014/main" id="{03DC59AB-3C90-C8CA-EDDA-4F573B40B151}"/>
              </a:ext>
            </a:extLst>
          </p:cNvPr>
          <p:cNvSpPr txBox="1">
            <a:spLocks/>
          </p:cNvSpPr>
          <p:nvPr/>
        </p:nvSpPr>
        <p:spPr>
          <a:xfrm>
            <a:off x="1496205" y="3313919"/>
            <a:ext cx="6404445" cy="59551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Montserrat Medium"/>
              <a:buNone/>
              <a:defRPr sz="3300" b="0" i="0" u="none" strike="noStrike" cap="none">
                <a:solidFill>
                  <a:schemeClr val="dk1"/>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rtl="0">
              <a:spcBef>
                <a:spcPts val="0"/>
              </a:spcBef>
              <a:spcAft>
                <a:spcPts val="0"/>
              </a:spcAft>
            </a:pPr>
            <a:r>
              <a:rPr lang="en-US" sz="1400" dirty="0"/>
              <a:t>Assembly failure for all missions in iteration 1</a:t>
            </a:r>
          </a:p>
          <a:p>
            <a:pPr algn="ctr" rtl="0">
              <a:spcBef>
                <a:spcPts val="0"/>
              </a:spcBef>
              <a:spcAft>
                <a:spcPts val="0"/>
              </a:spcAft>
            </a:pPr>
            <a:endParaRPr lang="en-US" sz="1400" dirty="0"/>
          </a:p>
          <a:p>
            <a:pPr algn="ctr" rtl="0">
              <a:spcBef>
                <a:spcPts val="0"/>
              </a:spcBef>
              <a:spcAft>
                <a:spcPts val="0"/>
              </a:spcAft>
            </a:pPr>
            <a:r>
              <a:rPr lang="en-US" sz="1400" dirty="0"/>
              <a:t>&lt;5 minutes for all missions in iteration 2</a:t>
            </a:r>
          </a:p>
        </p:txBody>
      </p:sp>
      <p:pic>
        <p:nvPicPr>
          <p:cNvPr id="3" name="Picture 2">
            <a:extLst>
              <a:ext uri="{FF2B5EF4-FFF2-40B4-BE49-F238E27FC236}">
                <a16:creationId xmlns:a16="http://schemas.microsoft.com/office/drawing/2014/main" id="{84AA304C-79C0-7B9B-8EF3-0477DCD7FD58}"/>
              </a:ext>
            </a:extLst>
          </p:cNvPr>
          <p:cNvPicPr>
            <a:picLocks noChangeAspect="1"/>
          </p:cNvPicPr>
          <p:nvPr/>
        </p:nvPicPr>
        <p:blipFill rotWithShape="1">
          <a:blip r:embed="rId3"/>
          <a:srcRect b="23277"/>
          <a:stretch/>
        </p:blipFill>
        <p:spPr>
          <a:xfrm>
            <a:off x="2150484" y="1423368"/>
            <a:ext cx="4843032" cy="1524000"/>
          </a:xfrm>
          <a:prstGeom prst="rect">
            <a:avLst/>
          </a:prstGeom>
        </p:spPr>
      </p:pic>
    </p:spTree>
    <p:extLst>
      <p:ext uri="{BB962C8B-B14F-4D97-AF65-F5344CB8AC3E}">
        <p14:creationId xmlns:p14="http://schemas.microsoft.com/office/powerpoint/2010/main" val="4203179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27"/>
          <p:cNvSpPr txBox="1">
            <a:spLocks noGrp="1"/>
          </p:cNvSpPr>
          <p:nvPr>
            <p:ph type="title"/>
          </p:nvPr>
        </p:nvSpPr>
        <p:spPr>
          <a:xfrm>
            <a:off x="1210050" y="48700"/>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dirty="0">
                <a:solidFill>
                  <a:srgbClr val="FAD64D"/>
                </a:solidFill>
              </a:rPr>
              <a:t>Motor/Prop Test</a:t>
            </a:r>
            <a:endParaRPr dirty="0">
              <a:solidFill>
                <a:srgbClr val="FAD64D"/>
              </a:solidFill>
            </a:endParaRPr>
          </a:p>
        </p:txBody>
      </p:sp>
      <p:sp>
        <p:nvSpPr>
          <p:cNvPr id="220" name="Google Shape;220;p27"/>
          <p:cNvSpPr txBox="1"/>
          <p:nvPr/>
        </p:nvSpPr>
        <p:spPr>
          <a:xfrm>
            <a:off x="6613123" y="48014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386D"/>
                </a:solidFill>
                <a:latin typeface="Montserrat Medium"/>
                <a:ea typeface="Montserrat Medium"/>
                <a:cs typeface="Montserrat Medium"/>
                <a:sym typeface="Montserrat Medium"/>
              </a:rPr>
              <a:t>Presenting</a:t>
            </a:r>
            <a:r>
              <a:rPr lang="en-US" dirty="0">
                <a:solidFill>
                  <a:srgbClr val="00386D"/>
                </a:solidFill>
                <a:latin typeface="Montserrat Medium"/>
                <a:ea typeface="Montserrat Medium"/>
                <a:cs typeface="Montserrat Medium"/>
                <a:sym typeface="Montserrat Medium"/>
              </a:rPr>
              <a:t>: Chaz</a:t>
            </a:r>
            <a:endParaRPr lang="en-US" dirty="0">
              <a:latin typeface="Montserrat Medium"/>
              <a:ea typeface="Montserrat Medium"/>
              <a:cs typeface="Montserrat Medium"/>
              <a:sym typeface="Montserrat Medium"/>
            </a:endParaRPr>
          </a:p>
        </p:txBody>
      </p:sp>
      <p:pic>
        <p:nvPicPr>
          <p:cNvPr id="12" name="Picture 11">
            <a:extLst>
              <a:ext uri="{FF2B5EF4-FFF2-40B4-BE49-F238E27FC236}">
                <a16:creationId xmlns:a16="http://schemas.microsoft.com/office/drawing/2014/main" id="{75AAE5CB-5D16-C582-0E3F-645ACE6AF672}"/>
              </a:ext>
            </a:extLst>
          </p:cNvPr>
          <p:cNvPicPr>
            <a:picLocks noChangeAspect="1"/>
          </p:cNvPicPr>
          <p:nvPr/>
        </p:nvPicPr>
        <p:blipFill>
          <a:blip r:embed="rId3"/>
          <a:stretch>
            <a:fillRect/>
          </a:stretch>
        </p:blipFill>
        <p:spPr>
          <a:xfrm>
            <a:off x="5207876" y="1304925"/>
            <a:ext cx="3602461" cy="2230755"/>
          </a:xfrm>
          <a:prstGeom prst="rect">
            <a:avLst/>
          </a:prstGeom>
        </p:spPr>
      </p:pic>
      <p:pic>
        <p:nvPicPr>
          <p:cNvPr id="14" name="Picture 13">
            <a:extLst>
              <a:ext uri="{FF2B5EF4-FFF2-40B4-BE49-F238E27FC236}">
                <a16:creationId xmlns:a16="http://schemas.microsoft.com/office/drawing/2014/main" id="{E31D9716-F0BF-2941-73AE-DF344967295C}"/>
              </a:ext>
            </a:extLst>
          </p:cNvPr>
          <p:cNvPicPr>
            <a:picLocks noChangeAspect="1"/>
          </p:cNvPicPr>
          <p:nvPr/>
        </p:nvPicPr>
        <p:blipFill rotWithShape="1">
          <a:blip r:embed="rId4"/>
          <a:srcRect b="12619"/>
          <a:stretch/>
        </p:blipFill>
        <p:spPr>
          <a:xfrm>
            <a:off x="103472" y="1171098"/>
            <a:ext cx="5521621" cy="2159400"/>
          </a:xfrm>
          <a:prstGeom prst="rect">
            <a:avLst/>
          </a:prstGeom>
        </p:spPr>
      </p:pic>
      <p:sp>
        <p:nvSpPr>
          <p:cNvPr id="15" name="Google Shape;219;p27">
            <a:extLst>
              <a:ext uri="{FF2B5EF4-FFF2-40B4-BE49-F238E27FC236}">
                <a16:creationId xmlns:a16="http://schemas.microsoft.com/office/drawing/2014/main" id="{22A0A66D-D5C8-1FCB-44DF-0CC3319947A2}"/>
              </a:ext>
            </a:extLst>
          </p:cNvPr>
          <p:cNvSpPr txBox="1">
            <a:spLocks/>
          </p:cNvSpPr>
          <p:nvPr/>
        </p:nvSpPr>
        <p:spPr>
          <a:xfrm>
            <a:off x="386872" y="3742665"/>
            <a:ext cx="4821004" cy="459474"/>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Montserrat Medium"/>
              <a:buNone/>
              <a:defRPr sz="3300" b="0" i="0" u="none" strike="noStrike" cap="none">
                <a:solidFill>
                  <a:schemeClr val="dk1"/>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rtl="0">
              <a:spcBef>
                <a:spcPts val="0"/>
              </a:spcBef>
              <a:spcAft>
                <a:spcPts val="0"/>
              </a:spcAft>
            </a:pPr>
            <a:r>
              <a:rPr lang="en-US" sz="1400" dirty="0"/>
              <a:t>Final Selection: V3 X3520 w/ 14x8 propellor  </a:t>
            </a:r>
          </a:p>
        </p:txBody>
      </p:sp>
    </p:spTree>
    <p:extLst>
      <p:ext uri="{BB962C8B-B14F-4D97-AF65-F5344CB8AC3E}">
        <p14:creationId xmlns:p14="http://schemas.microsoft.com/office/powerpoint/2010/main" val="325269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143227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Results</a:t>
            </a:r>
            <a:endParaRPr>
              <a:solidFill>
                <a:srgbClr val="FAD64D"/>
              </a:solidFill>
            </a:endParaRPr>
          </a:p>
        </p:txBody>
      </p:sp>
      <p:pic>
        <p:nvPicPr>
          <p:cNvPr id="96" name="Google Shape;96;p15"/>
          <p:cNvPicPr preferRelativeResize="0"/>
          <p:nvPr/>
        </p:nvPicPr>
        <p:blipFill>
          <a:blip r:embed="rId3">
            <a:alphaModFix/>
          </a:blip>
          <a:stretch>
            <a:fillRect/>
          </a:stretch>
        </p:blipFill>
        <p:spPr>
          <a:xfrm>
            <a:off x="2443250" y="711750"/>
            <a:ext cx="4111654" cy="2316425"/>
          </a:xfrm>
          <a:prstGeom prst="rect">
            <a:avLst/>
          </a:prstGeom>
          <a:noFill/>
          <a:ln>
            <a:noFill/>
          </a:ln>
        </p:spPr>
      </p:pic>
      <p:sp>
        <p:nvSpPr>
          <p:cNvPr id="97" name="Google Shape;97;p15"/>
          <p:cNvSpPr txBox="1"/>
          <p:nvPr/>
        </p:nvSpPr>
        <p:spPr>
          <a:xfrm>
            <a:off x="532775" y="3276100"/>
            <a:ext cx="7932600" cy="18393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800"/>
              </a:spcBef>
              <a:spcAft>
                <a:spcPts val="0"/>
              </a:spcAft>
              <a:buNone/>
            </a:pPr>
            <a:r>
              <a:rPr lang="en-US" sz="1900">
                <a:solidFill>
                  <a:schemeClr val="dk1"/>
                </a:solidFill>
                <a:latin typeface="Montserrat Medium"/>
                <a:ea typeface="Montserrat Medium"/>
                <a:cs typeface="Montserrat Medium"/>
                <a:sym typeface="Montserrat Medium"/>
              </a:rPr>
              <a:t>#1 in California  - #1 UC</a:t>
            </a:r>
          </a:p>
          <a:p>
            <a:pPr marL="0" lvl="0" indent="0" algn="ctr" rtl="0">
              <a:lnSpc>
                <a:spcPct val="90000"/>
              </a:lnSpc>
              <a:spcBef>
                <a:spcPts val="800"/>
              </a:spcBef>
              <a:spcAft>
                <a:spcPts val="0"/>
              </a:spcAft>
              <a:buNone/>
            </a:pPr>
            <a:r>
              <a:rPr lang="en-US" sz="1900">
                <a:solidFill>
                  <a:schemeClr val="dk1"/>
                </a:solidFill>
                <a:latin typeface="Montserrat Medium"/>
                <a:ea typeface="Montserrat Medium"/>
                <a:cs typeface="Montserrat Medium"/>
                <a:sym typeface="Montserrat Medium"/>
              </a:rPr>
              <a:t>#8/99 Globally</a:t>
            </a:r>
          </a:p>
          <a:p>
            <a:pPr marL="0" lvl="0" indent="0" algn="ctr" rtl="0">
              <a:lnSpc>
                <a:spcPct val="90000"/>
              </a:lnSpc>
              <a:spcBef>
                <a:spcPts val="800"/>
              </a:spcBef>
              <a:spcAft>
                <a:spcPts val="0"/>
              </a:spcAft>
              <a:buNone/>
            </a:pPr>
            <a:endParaRPr lang="en-US" sz="1900">
              <a:solidFill>
                <a:schemeClr val="dk1"/>
              </a:solidFill>
              <a:latin typeface="Montserrat Medium"/>
              <a:ea typeface="Montserrat Medium"/>
              <a:cs typeface="Montserrat Medium"/>
              <a:sym typeface="Montserrat Medium"/>
            </a:endParaRPr>
          </a:p>
          <a:p>
            <a:pPr marL="0" lvl="0" indent="0" algn="ctr" rtl="0">
              <a:lnSpc>
                <a:spcPct val="90000"/>
              </a:lnSpc>
              <a:spcBef>
                <a:spcPts val="800"/>
              </a:spcBef>
              <a:spcAft>
                <a:spcPts val="0"/>
              </a:spcAft>
              <a:buNone/>
            </a:pPr>
            <a:endParaRPr lang="en-US" sz="1900">
              <a:solidFill>
                <a:schemeClr val="dk1"/>
              </a:solidFill>
              <a:latin typeface="Montserrat Medium"/>
              <a:ea typeface="Montserrat Medium"/>
              <a:cs typeface="Montserrat Medium"/>
              <a:sym typeface="Montserrat Medium"/>
            </a:endParaRPr>
          </a:p>
          <a:p>
            <a:pPr marL="0" lvl="0" indent="0" algn="ctr" rtl="0">
              <a:lnSpc>
                <a:spcPct val="90000"/>
              </a:lnSpc>
              <a:spcBef>
                <a:spcPts val="800"/>
              </a:spcBef>
              <a:spcAft>
                <a:spcPts val="0"/>
              </a:spcAft>
              <a:buNone/>
            </a:pPr>
            <a:endParaRPr lang="en-US" sz="1900" i="1">
              <a:solidFill>
                <a:schemeClr val="dk1"/>
              </a:solidFill>
              <a:latin typeface="Montserrat Medium"/>
              <a:ea typeface="Montserrat Medium"/>
              <a:cs typeface="Montserrat Medium"/>
              <a:sym typeface="Montserrat Medium"/>
            </a:endParaRPr>
          </a:p>
          <a:p>
            <a:pPr marL="0" lvl="0" indent="0" algn="ctr" rtl="0">
              <a:lnSpc>
                <a:spcPct val="90000"/>
              </a:lnSpc>
              <a:spcBef>
                <a:spcPts val="800"/>
              </a:spcBef>
              <a:spcAft>
                <a:spcPts val="0"/>
              </a:spcAft>
              <a:buNone/>
            </a:pPr>
            <a:endParaRPr lang="en-US" sz="1600">
              <a:solidFill>
                <a:schemeClr val="dk1"/>
              </a:solidFill>
              <a:latin typeface="Montserrat Medium"/>
              <a:ea typeface="Montserrat Medium"/>
              <a:cs typeface="Montserrat Medium"/>
              <a:sym typeface="Montserrat Medium"/>
            </a:endParaRPr>
          </a:p>
          <a:p>
            <a:pPr marL="0" lvl="0" indent="0" algn="ctr" rtl="0">
              <a:lnSpc>
                <a:spcPct val="90000"/>
              </a:lnSpc>
              <a:spcBef>
                <a:spcPts val="800"/>
              </a:spcBef>
              <a:spcAft>
                <a:spcPts val="0"/>
              </a:spcAft>
              <a:buNone/>
            </a:pPr>
            <a:endParaRPr lang="en-US" sz="1600">
              <a:solidFill>
                <a:schemeClr val="dk1"/>
              </a:solidFill>
              <a:latin typeface="Montserrat Medium"/>
              <a:ea typeface="Montserrat Medium"/>
              <a:cs typeface="Montserrat Medium"/>
              <a:sym typeface="Montserrat Medium"/>
            </a:endParaRPr>
          </a:p>
        </p:txBody>
      </p:sp>
      <p:sp>
        <p:nvSpPr>
          <p:cNvPr id="3" name="TextBox 2">
            <a:extLst>
              <a:ext uri="{FF2B5EF4-FFF2-40B4-BE49-F238E27FC236}">
                <a16:creationId xmlns:a16="http://schemas.microsoft.com/office/drawing/2014/main" id="{8FB68FE5-9A74-584A-511B-30B5E727C757}"/>
              </a:ext>
            </a:extLst>
          </p:cNvPr>
          <p:cNvSpPr txBox="1"/>
          <p:nvPr/>
        </p:nvSpPr>
        <p:spPr>
          <a:xfrm>
            <a:off x="2209801" y="4367128"/>
            <a:ext cx="4977160" cy="379078"/>
          </a:xfrm>
          <a:prstGeom prst="rect">
            <a:avLst/>
          </a:prstGeom>
          <a:noFill/>
        </p:spPr>
        <p:txBody>
          <a:bodyPr wrap="square">
            <a:spAutoFit/>
          </a:bodyPr>
          <a:lstStyle/>
          <a:p>
            <a:pPr marL="0" marR="0" lvl="0" indent="457200" algn="just" rtl="0">
              <a:lnSpc>
                <a:spcPct val="150000"/>
              </a:lnSpc>
              <a:spcBef>
                <a:spcPts val="0"/>
              </a:spcBef>
              <a:spcAft>
                <a:spcPts val="0"/>
              </a:spcAft>
              <a:buNone/>
            </a:pPr>
            <a:r>
              <a:rPr lang="en-US" sz="1400" b="1" dirty="0">
                <a:solidFill>
                  <a:schemeClr val="dk1"/>
                </a:solidFill>
                <a:latin typeface="Montserrat"/>
                <a:ea typeface="Montserrat"/>
                <a:cs typeface="Montserrat"/>
                <a:sym typeface="Montserrat"/>
              </a:rPr>
              <a:t>“First in the state, top 10 in the world”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27"/>
          <p:cNvSpPr txBox="1">
            <a:spLocks noGrp="1"/>
          </p:cNvSpPr>
          <p:nvPr>
            <p:ph type="title"/>
          </p:nvPr>
        </p:nvSpPr>
        <p:spPr>
          <a:xfrm>
            <a:off x="1210050" y="48700"/>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dirty="0">
                <a:solidFill>
                  <a:srgbClr val="FAD64D"/>
                </a:solidFill>
              </a:rPr>
              <a:t>Flight Test</a:t>
            </a:r>
            <a:endParaRPr dirty="0">
              <a:solidFill>
                <a:srgbClr val="FAD64D"/>
              </a:solidFill>
            </a:endParaRPr>
          </a:p>
        </p:txBody>
      </p:sp>
      <p:sp>
        <p:nvSpPr>
          <p:cNvPr id="220" name="Google Shape;220;p27"/>
          <p:cNvSpPr txBox="1"/>
          <p:nvPr/>
        </p:nvSpPr>
        <p:spPr>
          <a:xfrm>
            <a:off x="6613123" y="48014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386D"/>
                </a:solidFill>
                <a:latin typeface="Montserrat Medium"/>
                <a:ea typeface="Montserrat Medium"/>
                <a:cs typeface="Montserrat Medium"/>
                <a:sym typeface="Montserrat Medium"/>
              </a:rPr>
              <a:t>Presenting</a:t>
            </a:r>
            <a:r>
              <a:rPr lang="en-US" dirty="0">
                <a:solidFill>
                  <a:srgbClr val="00386D"/>
                </a:solidFill>
                <a:latin typeface="Montserrat Medium"/>
                <a:ea typeface="Montserrat Medium"/>
                <a:cs typeface="Montserrat Medium"/>
                <a:sym typeface="Montserrat Medium"/>
              </a:rPr>
              <a:t>: Chaz</a:t>
            </a:r>
            <a:endParaRPr lang="en-US" dirty="0">
              <a:latin typeface="Montserrat Medium"/>
              <a:ea typeface="Montserrat Medium"/>
              <a:cs typeface="Montserrat Medium"/>
              <a:sym typeface="Montserrat Medium"/>
            </a:endParaRPr>
          </a:p>
        </p:txBody>
      </p:sp>
      <p:sp>
        <p:nvSpPr>
          <p:cNvPr id="8" name="Google Shape;219;p27">
            <a:extLst>
              <a:ext uri="{FF2B5EF4-FFF2-40B4-BE49-F238E27FC236}">
                <a16:creationId xmlns:a16="http://schemas.microsoft.com/office/drawing/2014/main" id="{03DC59AB-3C90-C8CA-EDDA-4F573B40B151}"/>
              </a:ext>
            </a:extLst>
          </p:cNvPr>
          <p:cNvSpPr txBox="1">
            <a:spLocks/>
          </p:cNvSpPr>
          <p:nvPr/>
        </p:nvSpPr>
        <p:spPr>
          <a:xfrm>
            <a:off x="875139" y="3353240"/>
            <a:ext cx="1893766" cy="459474"/>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Montserrat Medium"/>
              <a:buNone/>
              <a:defRPr sz="3300" b="0" i="0" u="none" strike="noStrike" cap="none">
                <a:solidFill>
                  <a:schemeClr val="dk1"/>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rtl="0">
              <a:spcBef>
                <a:spcPts val="0"/>
              </a:spcBef>
              <a:spcAft>
                <a:spcPts val="0"/>
              </a:spcAft>
            </a:pPr>
            <a:r>
              <a:rPr lang="en-US" sz="1400" dirty="0"/>
              <a:t>Iteration 1</a:t>
            </a:r>
          </a:p>
        </p:txBody>
      </p:sp>
      <p:pic>
        <p:nvPicPr>
          <p:cNvPr id="3074" name="Picture 2">
            <a:extLst>
              <a:ext uri="{FF2B5EF4-FFF2-40B4-BE49-F238E27FC236}">
                <a16:creationId xmlns:a16="http://schemas.microsoft.com/office/drawing/2014/main" id="{FF73996C-EAE1-31CC-F7CB-6743233C52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2" r="32916" b="21397"/>
          <a:stretch/>
        </p:blipFill>
        <p:spPr bwMode="auto">
          <a:xfrm>
            <a:off x="127656" y="1209013"/>
            <a:ext cx="1694366" cy="21191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1AA44135-2465-07E5-936B-DD1B4B6760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76" t="18971" r="37380"/>
          <a:stretch/>
        </p:blipFill>
        <p:spPr bwMode="auto">
          <a:xfrm>
            <a:off x="1921722" y="1209013"/>
            <a:ext cx="2096430" cy="2119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6BA3B91-331A-5123-DE89-B26B3AF73700}"/>
              </a:ext>
            </a:extLst>
          </p:cNvPr>
          <p:cNvPicPr>
            <a:picLocks noChangeAspect="1"/>
          </p:cNvPicPr>
          <p:nvPr/>
        </p:nvPicPr>
        <p:blipFill>
          <a:blip r:embed="rId5"/>
          <a:stretch>
            <a:fillRect/>
          </a:stretch>
        </p:blipFill>
        <p:spPr>
          <a:xfrm>
            <a:off x="4117852" y="1119890"/>
            <a:ext cx="4990542" cy="1593659"/>
          </a:xfrm>
          <a:prstGeom prst="rect">
            <a:avLst/>
          </a:prstGeom>
        </p:spPr>
      </p:pic>
      <p:sp>
        <p:nvSpPr>
          <p:cNvPr id="5" name="Google Shape;219;p27">
            <a:extLst>
              <a:ext uri="{FF2B5EF4-FFF2-40B4-BE49-F238E27FC236}">
                <a16:creationId xmlns:a16="http://schemas.microsoft.com/office/drawing/2014/main" id="{3449E33F-B8FB-4991-2DC1-DAA7CCD200E8}"/>
              </a:ext>
            </a:extLst>
          </p:cNvPr>
          <p:cNvSpPr txBox="1">
            <a:spLocks/>
          </p:cNvSpPr>
          <p:nvPr/>
        </p:nvSpPr>
        <p:spPr>
          <a:xfrm>
            <a:off x="4117852" y="2782427"/>
            <a:ext cx="4981971" cy="16011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Montserrat Medium"/>
              <a:buNone/>
              <a:defRPr sz="3300" b="0" i="0" u="none" strike="noStrike" cap="none">
                <a:solidFill>
                  <a:schemeClr val="dk1"/>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127000">
              <a:buSzPts val="1600"/>
            </a:pPr>
            <a:r>
              <a:rPr lang="en-US" sz="1600" dirty="0"/>
              <a:t>M1 </a:t>
            </a:r>
          </a:p>
          <a:p>
            <a:pPr marL="412750" indent="-285750">
              <a:buSzPts val="1600"/>
              <a:buFont typeface="Arial" panose="020B0604020202020204" pitchFamily="34" charset="0"/>
              <a:buChar char="•"/>
            </a:pPr>
            <a:r>
              <a:rPr lang="en-US" sz="1600" dirty="0"/>
              <a:t>Power usage: 275W over 2.5 min @ 50ft/s </a:t>
            </a:r>
          </a:p>
          <a:p>
            <a:pPr marL="127000">
              <a:buSzPts val="1600"/>
            </a:pPr>
            <a:endParaRPr lang="en-US" sz="1600" dirty="0"/>
          </a:p>
          <a:p>
            <a:pPr marL="127000">
              <a:buSzPts val="1600"/>
            </a:pPr>
            <a:r>
              <a:rPr lang="en-US" sz="1600" dirty="0"/>
              <a:t>M3 </a:t>
            </a:r>
          </a:p>
          <a:p>
            <a:pPr marL="412750" indent="-285750">
              <a:buSzPts val="1600"/>
              <a:buFont typeface="Arial" panose="020B0604020202020204" pitchFamily="34" charset="0"/>
              <a:buChar char="•"/>
            </a:pPr>
            <a:r>
              <a:rPr lang="en-US" sz="1600" dirty="0"/>
              <a:t>Power usage: 350W over 2 min @ 65ft/s</a:t>
            </a:r>
          </a:p>
          <a:p>
            <a:pPr marL="412750" indent="-285750">
              <a:buSzPts val="1600"/>
              <a:buFont typeface="Arial" panose="020B0604020202020204" pitchFamily="34" charset="0"/>
              <a:buChar char="•"/>
            </a:pPr>
            <a:r>
              <a:rPr lang="en-US" sz="1600" dirty="0"/>
              <a:t>30” antenna </a:t>
            </a:r>
          </a:p>
          <a:p>
            <a:pPr marL="412750" lvl="1" indent="-285750">
              <a:buSzPts val="1600"/>
              <a:buFont typeface="Arial" panose="020B0604020202020204" pitchFamily="34" charset="0"/>
              <a:buChar char="•"/>
            </a:pPr>
            <a:endParaRPr lang="en-US" sz="100" dirty="0"/>
          </a:p>
        </p:txBody>
      </p:sp>
      <p:sp>
        <p:nvSpPr>
          <p:cNvPr id="2" name="Google Shape;140;p19">
            <a:extLst>
              <a:ext uri="{FF2B5EF4-FFF2-40B4-BE49-F238E27FC236}">
                <a16:creationId xmlns:a16="http://schemas.microsoft.com/office/drawing/2014/main" id="{90B82B1F-CC2B-16AB-9000-C214BD353F88}"/>
              </a:ext>
            </a:extLst>
          </p:cNvPr>
          <p:cNvSpPr txBox="1">
            <a:spLocks/>
          </p:cNvSpPr>
          <p:nvPr/>
        </p:nvSpPr>
        <p:spPr>
          <a:xfrm>
            <a:off x="6392820" y="1514075"/>
            <a:ext cx="492728" cy="29035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Montserrat Medium"/>
              <a:buNone/>
              <a:defRPr sz="3300" b="0" i="0" u="none" strike="noStrike" cap="none">
                <a:solidFill>
                  <a:schemeClr val="dk1"/>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dirty="0"/>
              <a:t>M3</a:t>
            </a:r>
          </a:p>
        </p:txBody>
      </p:sp>
      <p:cxnSp>
        <p:nvCxnSpPr>
          <p:cNvPr id="3" name="Google Shape;141;p19">
            <a:extLst>
              <a:ext uri="{FF2B5EF4-FFF2-40B4-BE49-F238E27FC236}">
                <a16:creationId xmlns:a16="http://schemas.microsoft.com/office/drawing/2014/main" id="{E5410A05-B7BA-D2B9-85D7-BC34B96A96BA}"/>
              </a:ext>
            </a:extLst>
          </p:cNvPr>
          <p:cNvCxnSpPr>
            <a:cxnSpLocks/>
          </p:cNvCxnSpPr>
          <p:nvPr/>
        </p:nvCxnSpPr>
        <p:spPr>
          <a:xfrm flipV="1">
            <a:off x="5906795" y="1709280"/>
            <a:ext cx="492728" cy="414877"/>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9" name="Google Shape;140;p19">
            <a:extLst>
              <a:ext uri="{FF2B5EF4-FFF2-40B4-BE49-F238E27FC236}">
                <a16:creationId xmlns:a16="http://schemas.microsoft.com/office/drawing/2014/main" id="{E20CE3C1-0A9F-5A58-A6DD-9D3F343522A0}"/>
              </a:ext>
            </a:extLst>
          </p:cNvPr>
          <p:cNvSpPr txBox="1">
            <a:spLocks/>
          </p:cNvSpPr>
          <p:nvPr/>
        </p:nvSpPr>
        <p:spPr>
          <a:xfrm>
            <a:off x="8339964" y="1514075"/>
            <a:ext cx="492728" cy="29035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Montserrat Medium"/>
              <a:buNone/>
              <a:defRPr sz="3300" b="0" i="0" u="none" strike="noStrike" cap="none">
                <a:solidFill>
                  <a:schemeClr val="dk1"/>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dirty="0"/>
              <a:t>M1</a:t>
            </a:r>
          </a:p>
        </p:txBody>
      </p:sp>
      <p:cxnSp>
        <p:nvCxnSpPr>
          <p:cNvPr id="10" name="Google Shape;141;p19">
            <a:extLst>
              <a:ext uri="{FF2B5EF4-FFF2-40B4-BE49-F238E27FC236}">
                <a16:creationId xmlns:a16="http://schemas.microsoft.com/office/drawing/2014/main" id="{B00FE63C-F0B5-0E0C-B3DB-2E8D6500A3C0}"/>
              </a:ext>
            </a:extLst>
          </p:cNvPr>
          <p:cNvCxnSpPr>
            <a:cxnSpLocks/>
          </p:cNvCxnSpPr>
          <p:nvPr/>
        </p:nvCxnSpPr>
        <p:spPr>
          <a:xfrm flipV="1">
            <a:off x="7888157" y="1659250"/>
            <a:ext cx="492728" cy="414877"/>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62271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a:spLocks noGrp="1"/>
          </p:cNvSpPr>
          <p:nvPr>
            <p:ph type="title"/>
          </p:nvPr>
        </p:nvSpPr>
        <p:spPr>
          <a:xfrm>
            <a:off x="130572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Drag Breakdown</a:t>
            </a:r>
            <a:endParaRPr>
              <a:solidFill>
                <a:srgbClr val="FAD64D"/>
              </a:solidFill>
            </a:endParaRPr>
          </a:p>
        </p:txBody>
      </p:sp>
      <p:pic>
        <p:nvPicPr>
          <p:cNvPr id="226" name="Google Shape;226;p28"/>
          <p:cNvPicPr preferRelativeResize="0"/>
          <p:nvPr/>
        </p:nvPicPr>
        <p:blipFill>
          <a:blip r:embed="rId3">
            <a:alphaModFix/>
          </a:blip>
          <a:stretch>
            <a:fillRect/>
          </a:stretch>
        </p:blipFill>
        <p:spPr>
          <a:xfrm>
            <a:off x="152400" y="800325"/>
            <a:ext cx="4090425" cy="3217275"/>
          </a:xfrm>
          <a:prstGeom prst="rect">
            <a:avLst/>
          </a:prstGeom>
          <a:noFill/>
          <a:ln>
            <a:noFill/>
          </a:ln>
        </p:spPr>
      </p:pic>
      <p:pic>
        <p:nvPicPr>
          <p:cNvPr id="227" name="Google Shape;227;p28"/>
          <p:cNvPicPr preferRelativeResize="0"/>
          <p:nvPr/>
        </p:nvPicPr>
        <p:blipFill>
          <a:blip r:embed="rId4">
            <a:alphaModFix/>
          </a:blip>
          <a:stretch>
            <a:fillRect/>
          </a:stretch>
        </p:blipFill>
        <p:spPr>
          <a:xfrm>
            <a:off x="4276125" y="800325"/>
            <a:ext cx="4596375" cy="3683798"/>
          </a:xfrm>
          <a:prstGeom prst="rect">
            <a:avLst/>
          </a:prstGeom>
          <a:noFill/>
          <a:ln>
            <a:noFill/>
          </a:ln>
        </p:spPr>
      </p:pic>
      <p:sp>
        <p:nvSpPr>
          <p:cNvPr id="228" name="Google Shape;228;p28"/>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ontserrat Medium"/>
                <a:ea typeface="Montserrat Medium"/>
                <a:cs typeface="Montserrat Medium"/>
                <a:sym typeface="Montserrat Medium"/>
              </a:rPr>
              <a:t>Presenting: Rahul </a:t>
            </a:r>
            <a:endParaRPr>
              <a:solidFill>
                <a:schemeClr val="dk1"/>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29"/>
          <p:cNvPicPr preferRelativeResize="0"/>
          <p:nvPr/>
        </p:nvPicPr>
        <p:blipFill>
          <a:blip r:embed="rId3">
            <a:alphaModFix/>
          </a:blip>
          <a:stretch>
            <a:fillRect/>
          </a:stretch>
        </p:blipFill>
        <p:spPr>
          <a:xfrm>
            <a:off x="434340" y="743512"/>
            <a:ext cx="3408595" cy="2805438"/>
          </a:xfrm>
          <a:prstGeom prst="rect">
            <a:avLst/>
          </a:prstGeom>
          <a:noFill/>
          <a:ln>
            <a:noFill/>
          </a:ln>
        </p:spPr>
      </p:pic>
      <p:sp>
        <p:nvSpPr>
          <p:cNvPr id="234" name="Google Shape;234;p29"/>
          <p:cNvSpPr txBox="1">
            <a:spLocks noGrp="1"/>
          </p:cNvSpPr>
          <p:nvPr>
            <p:ph type="title"/>
          </p:nvPr>
        </p:nvSpPr>
        <p:spPr>
          <a:xfrm>
            <a:off x="130572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Mission Performance</a:t>
            </a:r>
            <a:endParaRPr>
              <a:solidFill>
                <a:srgbClr val="FAD64D"/>
              </a:solidFill>
            </a:endParaRPr>
          </a:p>
        </p:txBody>
      </p:sp>
      <p:sp>
        <p:nvSpPr>
          <p:cNvPr id="235" name="Google Shape;235;p29"/>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Montserrat Medium"/>
                <a:ea typeface="Montserrat Medium"/>
                <a:cs typeface="Montserrat Medium"/>
                <a:sym typeface="Montserrat Medium"/>
              </a:rPr>
              <a:t>Presenting: Rahul</a:t>
            </a:r>
            <a:endParaRPr dirty="0">
              <a:latin typeface="Montserrat Medium"/>
              <a:ea typeface="Montserrat Medium"/>
              <a:cs typeface="Montserrat Medium"/>
              <a:sym typeface="Montserrat Medium"/>
            </a:endParaRPr>
          </a:p>
        </p:txBody>
      </p:sp>
      <p:pic>
        <p:nvPicPr>
          <p:cNvPr id="3" name="Picture 2">
            <a:extLst>
              <a:ext uri="{FF2B5EF4-FFF2-40B4-BE49-F238E27FC236}">
                <a16:creationId xmlns:a16="http://schemas.microsoft.com/office/drawing/2014/main" id="{EEF743C7-8C0B-D4EC-8B7B-E91F7E5F9389}"/>
              </a:ext>
            </a:extLst>
          </p:cNvPr>
          <p:cNvPicPr>
            <a:picLocks noChangeAspect="1"/>
          </p:cNvPicPr>
          <p:nvPr/>
        </p:nvPicPr>
        <p:blipFill>
          <a:blip r:embed="rId4"/>
          <a:stretch>
            <a:fillRect/>
          </a:stretch>
        </p:blipFill>
        <p:spPr>
          <a:xfrm>
            <a:off x="3842935" y="754951"/>
            <a:ext cx="3499193" cy="2798414"/>
          </a:xfrm>
          <a:prstGeom prst="rect">
            <a:avLst/>
          </a:prstGeom>
        </p:spPr>
      </p:pic>
      <p:pic>
        <p:nvPicPr>
          <p:cNvPr id="5" name="Picture 4">
            <a:extLst>
              <a:ext uri="{FF2B5EF4-FFF2-40B4-BE49-F238E27FC236}">
                <a16:creationId xmlns:a16="http://schemas.microsoft.com/office/drawing/2014/main" id="{5FC4446F-41B6-5A82-6BB2-B61860578AFC}"/>
              </a:ext>
            </a:extLst>
          </p:cNvPr>
          <p:cNvPicPr>
            <a:picLocks noChangeAspect="1"/>
          </p:cNvPicPr>
          <p:nvPr/>
        </p:nvPicPr>
        <p:blipFill>
          <a:blip r:embed="rId5"/>
          <a:stretch>
            <a:fillRect/>
          </a:stretch>
        </p:blipFill>
        <p:spPr>
          <a:xfrm>
            <a:off x="1997582" y="3524133"/>
            <a:ext cx="3690706" cy="154414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aphicFrame>
        <p:nvGraphicFramePr>
          <p:cNvPr id="241" name="Google Shape;241;p30"/>
          <p:cNvGraphicFramePr/>
          <p:nvPr>
            <p:extLst>
              <p:ext uri="{D42A27DB-BD31-4B8C-83A1-F6EECF244321}">
                <p14:modId xmlns:p14="http://schemas.microsoft.com/office/powerpoint/2010/main" val="2847603069"/>
              </p:ext>
            </p:extLst>
          </p:nvPr>
        </p:nvGraphicFramePr>
        <p:xfrm>
          <a:off x="5373570" y="1474524"/>
          <a:ext cx="3339850" cy="2194410"/>
        </p:xfrm>
        <a:graphic>
          <a:graphicData uri="http://schemas.openxmlformats.org/drawingml/2006/table">
            <a:tbl>
              <a:tblPr>
                <a:noFill/>
                <a:tableStyleId>{4FABB3C3-CD15-4D7E-AB8C-4CF4174958C5}</a:tableStyleId>
              </a:tblPr>
              <a:tblGrid>
                <a:gridCol w="998925">
                  <a:extLst>
                    <a:ext uri="{9D8B030D-6E8A-4147-A177-3AD203B41FA5}">
                      <a16:colId xmlns:a16="http://schemas.microsoft.com/office/drawing/2014/main" val="20000"/>
                    </a:ext>
                  </a:extLst>
                </a:gridCol>
                <a:gridCol w="1254600">
                  <a:extLst>
                    <a:ext uri="{9D8B030D-6E8A-4147-A177-3AD203B41FA5}">
                      <a16:colId xmlns:a16="http://schemas.microsoft.com/office/drawing/2014/main" val="20001"/>
                    </a:ext>
                  </a:extLst>
                </a:gridCol>
                <a:gridCol w="1086325">
                  <a:extLst>
                    <a:ext uri="{9D8B030D-6E8A-4147-A177-3AD203B41FA5}">
                      <a16:colId xmlns:a16="http://schemas.microsoft.com/office/drawing/2014/main" val="20002"/>
                    </a:ext>
                  </a:extLst>
                </a:gridCol>
              </a:tblGrid>
              <a:tr h="438134">
                <a:tc>
                  <a:txBody>
                    <a:bodyPr/>
                    <a:lstStyle/>
                    <a:p>
                      <a:pPr marL="0" lvl="0" indent="0" algn="ctr" rtl="0">
                        <a:spcBef>
                          <a:spcPts val="0"/>
                        </a:spcBef>
                        <a:spcAft>
                          <a:spcPts val="0"/>
                        </a:spcAft>
                        <a:buNone/>
                      </a:pPr>
                      <a:endParaRPr sz="1200" b="1" dirty="0">
                        <a:solidFill>
                          <a:srgbClr val="00386D"/>
                        </a:solidFill>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solidFill>
                      <a:srgbClr val="F1C232"/>
                    </a:solidFill>
                  </a:tcPr>
                </a:tc>
                <a:tc>
                  <a:txBody>
                    <a:bodyPr/>
                    <a:lstStyle/>
                    <a:p>
                      <a:pPr marL="0" lvl="0" indent="0" algn="ctr" rtl="0">
                        <a:spcBef>
                          <a:spcPts val="0"/>
                        </a:spcBef>
                        <a:spcAft>
                          <a:spcPts val="0"/>
                        </a:spcAft>
                        <a:buNone/>
                      </a:pPr>
                      <a:r>
                        <a:rPr lang="en" sz="1200" b="1">
                          <a:solidFill>
                            <a:srgbClr val="00386D"/>
                          </a:solidFill>
                          <a:latin typeface="Montserrat"/>
                          <a:ea typeface="Montserrat"/>
                          <a:cs typeface="Montserrat"/>
                          <a:sym typeface="Montserrat"/>
                        </a:rPr>
                        <a:t>Possible Score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solidFill>
                      <a:srgbClr val="F1C232"/>
                    </a:solidFill>
                  </a:tcPr>
                </a:tc>
                <a:tc>
                  <a:txBody>
                    <a:bodyPr/>
                    <a:lstStyle/>
                    <a:p>
                      <a:pPr marL="0" lvl="0" indent="0" algn="ctr" rtl="0">
                        <a:spcBef>
                          <a:spcPts val="0"/>
                        </a:spcBef>
                        <a:spcAft>
                          <a:spcPts val="0"/>
                        </a:spcAft>
                        <a:buNone/>
                      </a:pPr>
                      <a:r>
                        <a:rPr lang="en" sz="1200" b="1">
                          <a:solidFill>
                            <a:srgbClr val="00386D"/>
                          </a:solidFill>
                          <a:latin typeface="Montserrat"/>
                          <a:ea typeface="Montserrat"/>
                          <a:cs typeface="Montserrat"/>
                          <a:sym typeface="Montserrat"/>
                        </a:rPr>
                        <a:t>Actualized Score</a:t>
                      </a:r>
                      <a:endParaRPr sz="1200" b="1">
                        <a:solidFill>
                          <a:srgbClr val="00386D"/>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320100">
                <a:tc>
                  <a:txBody>
                    <a:bodyPr/>
                    <a:lstStyle/>
                    <a:p>
                      <a:pPr marL="0" lvl="0" indent="0" algn="ctr" rtl="0">
                        <a:spcBef>
                          <a:spcPts val="0"/>
                        </a:spcBef>
                        <a:spcAft>
                          <a:spcPts val="0"/>
                        </a:spcAft>
                        <a:buNone/>
                      </a:pPr>
                      <a:r>
                        <a:rPr lang="en" sz="1200" b="1">
                          <a:solidFill>
                            <a:srgbClr val="00386D"/>
                          </a:solidFill>
                          <a:latin typeface="Montserrat"/>
                          <a:ea typeface="Montserrat"/>
                          <a:cs typeface="Montserrat"/>
                          <a:sym typeface="Montserrat"/>
                        </a:rPr>
                        <a:t>Mission 1</a:t>
                      </a:r>
                      <a:endParaRPr sz="1200">
                        <a:solidFill>
                          <a:srgbClr val="00386D"/>
                        </a:solidFill>
                        <a:latin typeface="Montserrat"/>
                        <a:ea typeface="Montserrat"/>
                        <a:cs typeface="Montserrat"/>
                        <a:sym typeface="Montserrat"/>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Montserrat"/>
                          <a:ea typeface="Montserrat"/>
                          <a:cs typeface="Montserrat"/>
                          <a:sym typeface="Montserrat"/>
                        </a:rPr>
                        <a:t>1</a:t>
                      </a:r>
                      <a:endParaRPr sz="1200">
                        <a:solidFill>
                          <a:schemeClr val="dk1"/>
                        </a:solidFill>
                        <a:latin typeface="Montserrat"/>
                        <a:ea typeface="Montserrat"/>
                        <a:cs typeface="Montserrat"/>
                        <a:sym typeface="Montserrat"/>
                      </a:endParaRPr>
                    </a:p>
                  </a:txBody>
                  <a:tcPr marL="91425" marR="91425" marT="91425" marB="91425"/>
                </a:tc>
                <a:tc>
                  <a:txBody>
                    <a:bodyPr/>
                    <a:lstStyle/>
                    <a:p>
                      <a:pPr marL="0" lvl="0" indent="0" algn="ctr" rtl="0">
                        <a:spcBef>
                          <a:spcPts val="0"/>
                        </a:spcBef>
                        <a:spcAft>
                          <a:spcPts val="0"/>
                        </a:spcAft>
                        <a:buNone/>
                      </a:pPr>
                      <a:r>
                        <a:rPr lang="en" sz="1200" b="1">
                          <a:solidFill>
                            <a:schemeClr val="dk1"/>
                          </a:solidFill>
                          <a:latin typeface="Montserrat"/>
                          <a:ea typeface="Montserrat"/>
                          <a:cs typeface="Montserrat"/>
                          <a:sym typeface="Montserrat"/>
                        </a:rPr>
                        <a:t>1</a:t>
                      </a:r>
                      <a:endParaRPr sz="1200" b="1">
                        <a:solidFill>
                          <a:schemeClr val="dk1"/>
                        </a:solidFill>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20100">
                <a:tc>
                  <a:txBody>
                    <a:bodyPr/>
                    <a:lstStyle/>
                    <a:p>
                      <a:pPr marL="0" lvl="0" indent="0" algn="ctr" rtl="0">
                        <a:spcBef>
                          <a:spcPts val="0"/>
                        </a:spcBef>
                        <a:spcAft>
                          <a:spcPts val="0"/>
                        </a:spcAft>
                        <a:buNone/>
                      </a:pPr>
                      <a:r>
                        <a:rPr lang="en" sz="1200" b="1">
                          <a:solidFill>
                            <a:srgbClr val="00386D"/>
                          </a:solidFill>
                          <a:latin typeface="Montserrat"/>
                          <a:ea typeface="Montserrat"/>
                          <a:cs typeface="Montserrat"/>
                          <a:sym typeface="Montserrat"/>
                        </a:rPr>
                        <a:t>Mission 2</a:t>
                      </a:r>
                      <a:endParaRPr sz="1200" b="1">
                        <a:solidFill>
                          <a:srgbClr val="00386D"/>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Montserrat"/>
                          <a:ea typeface="Montserrat"/>
                          <a:cs typeface="Montserrat"/>
                          <a:sym typeface="Montserrat"/>
                        </a:rPr>
                        <a:t>2</a:t>
                      </a:r>
                      <a:endParaRPr sz="1200">
                        <a:solidFill>
                          <a:schemeClr val="dk1"/>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b="1">
                          <a:solidFill>
                            <a:schemeClr val="dk1"/>
                          </a:solidFill>
                          <a:latin typeface="Montserrat"/>
                          <a:ea typeface="Montserrat"/>
                          <a:cs typeface="Montserrat"/>
                          <a:sym typeface="Montserrat"/>
                        </a:rPr>
                        <a:t>1.21</a:t>
                      </a:r>
                      <a:endParaRPr sz="1200" b="1">
                        <a:solidFill>
                          <a:schemeClr val="dk1"/>
                        </a:solidFill>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20100">
                <a:tc>
                  <a:txBody>
                    <a:bodyPr/>
                    <a:lstStyle/>
                    <a:p>
                      <a:pPr marL="0" lvl="0" indent="0" algn="ctr" rtl="0">
                        <a:spcBef>
                          <a:spcPts val="0"/>
                        </a:spcBef>
                        <a:spcAft>
                          <a:spcPts val="0"/>
                        </a:spcAft>
                        <a:buNone/>
                      </a:pPr>
                      <a:r>
                        <a:rPr lang="en" sz="1200" b="1">
                          <a:solidFill>
                            <a:srgbClr val="00386D"/>
                          </a:solidFill>
                          <a:latin typeface="Montserrat"/>
                          <a:ea typeface="Montserrat"/>
                          <a:cs typeface="Montserrat"/>
                          <a:sym typeface="Montserrat"/>
                        </a:rPr>
                        <a:t>Mission 3</a:t>
                      </a:r>
                      <a:endParaRPr sz="1200" b="1">
                        <a:solidFill>
                          <a:srgbClr val="00386D"/>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Montserrat"/>
                          <a:ea typeface="Montserrat"/>
                          <a:cs typeface="Montserrat"/>
                          <a:sym typeface="Montserrat"/>
                        </a:rPr>
                        <a:t>3</a:t>
                      </a:r>
                      <a:endParaRPr sz="1200">
                        <a:solidFill>
                          <a:schemeClr val="dk1"/>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b="1">
                          <a:solidFill>
                            <a:schemeClr val="dk1"/>
                          </a:solidFill>
                          <a:latin typeface="Montserrat"/>
                          <a:ea typeface="Montserrat"/>
                          <a:cs typeface="Montserrat"/>
                          <a:sym typeface="Montserrat"/>
                        </a:rPr>
                        <a:t>2.48</a:t>
                      </a:r>
                      <a:endParaRPr sz="1200" b="1">
                        <a:solidFill>
                          <a:schemeClr val="dk1"/>
                        </a:solidFill>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0175">
                <a:tc>
                  <a:txBody>
                    <a:bodyPr/>
                    <a:lstStyle/>
                    <a:p>
                      <a:pPr marL="0" lvl="0" indent="0" algn="ctr" rtl="0">
                        <a:spcBef>
                          <a:spcPts val="0"/>
                        </a:spcBef>
                        <a:spcAft>
                          <a:spcPts val="0"/>
                        </a:spcAft>
                        <a:buNone/>
                      </a:pPr>
                      <a:r>
                        <a:rPr lang="en" sz="1200" b="1">
                          <a:solidFill>
                            <a:srgbClr val="00386D"/>
                          </a:solidFill>
                          <a:latin typeface="Montserrat"/>
                          <a:ea typeface="Montserrat"/>
                          <a:cs typeface="Montserrat"/>
                          <a:sym typeface="Montserrat"/>
                        </a:rPr>
                        <a:t>Ground Mission</a:t>
                      </a:r>
                      <a:endParaRPr sz="1200" b="1">
                        <a:solidFill>
                          <a:srgbClr val="00386D"/>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Montserrat"/>
                          <a:ea typeface="Montserrat"/>
                          <a:cs typeface="Montserrat"/>
                          <a:sym typeface="Montserrat"/>
                        </a:rPr>
                        <a:t>1</a:t>
                      </a:r>
                      <a:endParaRPr sz="1200">
                        <a:solidFill>
                          <a:schemeClr val="dk1"/>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b="1" dirty="0">
                          <a:solidFill>
                            <a:schemeClr val="dk1"/>
                          </a:solidFill>
                          <a:latin typeface="Montserrat"/>
                          <a:ea typeface="Montserrat"/>
                          <a:cs typeface="Montserrat"/>
                          <a:sym typeface="Montserrat"/>
                        </a:rPr>
                        <a:t>.1</a:t>
                      </a:r>
                      <a:endParaRPr sz="1200" b="1" dirty="0">
                        <a:solidFill>
                          <a:schemeClr val="dk1"/>
                        </a:solidFill>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4"/>
                  </a:ext>
                </a:extLst>
              </a:tr>
            </a:tbl>
          </a:graphicData>
        </a:graphic>
      </p:graphicFrame>
      <p:sp>
        <p:nvSpPr>
          <p:cNvPr id="242" name="Google Shape;242;p30"/>
          <p:cNvSpPr txBox="1">
            <a:spLocks noGrp="1"/>
          </p:cNvSpPr>
          <p:nvPr>
            <p:ph type="title"/>
          </p:nvPr>
        </p:nvSpPr>
        <p:spPr>
          <a:xfrm>
            <a:off x="130572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Mission Performance</a:t>
            </a:r>
            <a:endParaRPr>
              <a:solidFill>
                <a:srgbClr val="FAD64D"/>
              </a:solidFill>
            </a:endParaRPr>
          </a:p>
        </p:txBody>
      </p:sp>
      <p:graphicFrame>
        <p:nvGraphicFramePr>
          <p:cNvPr id="243" name="Google Shape;243;p30"/>
          <p:cNvGraphicFramePr/>
          <p:nvPr>
            <p:extLst>
              <p:ext uri="{D42A27DB-BD31-4B8C-83A1-F6EECF244321}">
                <p14:modId xmlns:p14="http://schemas.microsoft.com/office/powerpoint/2010/main" val="3984285309"/>
              </p:ext>
            </p:extLst>
          </p:nvPr>
        </p:nvGraphicFramePr>
        <p:xfrm>
          <a:off x="333937" y="1149340"/>
          <a:ext cx="4391750" cy="3154945"/>
        </p:xfrm>
        <a:graphic>
          <a:graphicData uri="http://schemas.openxmlformats.org/drawingml/2006/table">
            <a:tbl>
              <a:tblPr>
                <a:noFill/>
                <a:tableStyleId>{4FABB3C3-CD15-4D7E-AB8C-4CF4174958C5}</a:tableStyleId>
              </a:tblPr>
              <a:tblGrid>
                <a:gridCol w="1249536">
                  <a:extLst>
                    <a:ext uri="{9D8B030D-6E8A-4147-A177-3AD203B41FA5}">
                      <a16:colId xmlns:a16="http://schemas.microsoft.com/office/drawing/2014/main" val="20000"/>
                    </a:ext>
                  </a:extLst>
                </a:gridCol>
                <a:gridCol w="1708439">
                  <a:extLst>
                    <a:ext uri="{9D8B030D-6E8A-4147-A177-3AD203B41FA5}">
                      <a16:colId xmlns:a16="http://schemas.microsoft.com/office/drawing/2014/main" val="20001"/>
                    </a:ext>
                  </a:extLst>
                </a:gridCol>
                <a:gridCol w="1433775">
                  <a:extLst>
                    <a:ext uri="{9D8B030D-6E8A-4147-A177-3AD203B41FA5}">
                      <a16:colId xmlns:a16="http://schemas.microsoft.com/office/drawing/2014/main" val="20002"/>
                    </a:ext>
                  </a:extLst>
                </a:gridCol>
              </a:tblGrid>
              <a:tr h="594775">
                <a:tc>
                  <a:txBody>
                    <a:bodyPr/>
                    <a:lstStyle/>
                    <a:p>
                      <a:pPr marL="0" lvl="0" indent="0" algn="ctr" rtl="0">
                        <a:spcBef>
                          <a:spcPts val="0"/>
                        </a:spcBef>
                        <a:spcAft>
                          <a:spcPts val="0"/>
                        </a:spcAft>
                        <a:buNone/>
                      </a:pPr>
                      <a:endParaRPr sz="1200" b="1">
                        <a:solidFill>
                          <a:srgbClr val="00386D"/>
                        </a:solidFill>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solidFill>
                      <a:srgbClr val="F1C232"/>
                    </a:solidFill>
                  </a:tcPr>
                </a:tc>
                <a:tc>
                  <a:txBody>
                    <a:bodyPr/>
                    <a:lstStyle/>
                    <a:p>
                      <a:pPr marL="0" lvl="0" indent="0" algn="ctr" rtl="0">
                        <a:spcBef>
                          <a:spcPts val="0"/>
                        </a:spcBef>
                        <a:spcAft>
                          <a:spcPts val="0"/>
                        </a:spcAft>
                        <a:buNone/>
                      </a:pPr>
                      <a:r>
                        <a:rPr lang="en" sz="1200" b="1" dirty="0">
                          <a:solidFill>
                            <a:srgbClr val="00386D"/>
                          </a:solidFill>
                          <a:latin typeface="Montserrat"/>
                          <a:ea typeface="Montserrat"/>
                          <a:cs typeface="Montserrat"/>
                          <a:sym typeface="Montserrat"/>
                        </a:rPr>
                        <a:t>Predicted </a:t>
                      </a:r>
                      <a:endParaRPr sz="1200" b="1" dirty="0">
                        <a:solidFill>
                          <a:srgbClr val="00386D"/>
                        </a:solidFill>
                        <a:latin typeface="Montserrat"/>
                        <a:ea typeface="Montserrat"/>
                        <a:cs typeface="Montserrat"/>
                        <a:sym typeface="Montserrat"/>
                      </a:endParaRPr>
                    </a:p>
                    <a:p>
                      <a:pPr marL="0" lvl="0" indent="0" algn="ctr" rtl="0">
                        <a:spcBef>
                          <a:spcPts val="0"/>
                        </a:spcBef>
                        <a:spcAft>
                          <a:spcPts val="0"/>
                        </a:spcAft>
                        <a:buNone/>
                      </a:pPr>
                      <a:r>
                        <a:rPr lang="en" sz="1200" b="1" dirty="0">
                          <a:solidFill>
                            <a:srgbClr val="00386D"/>
                          </a:solidFill>
                          <a:latin typeface="Montserrat"/>
                          <a:ea typeface="Montserrat"/>
                          <a:cs typeface="Montserrat"/>
                          <a:sym typeface="Montserrat"/>
                        </a:rPr>
                        <a:t>Performance</a:t>
                      </a:r>
                      <a:endParaRPr sz="1200" b="1" dirty="0">
                        <a:solidFill>
                          <a:srgbClr val="00386D"/>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 sz="1200" b="1">
                          <a:solidFill>
                            <a:srgbClr val="00386D"/>
                          </a:solidFill>
                          <a:latin typeface="Montserrat"/>
                          <a:ea typeface="Montserrat"/>
                          <a:cs typeface="Montserrat"/>
                          <a:sym typeface="Montserrat"/>
                        </a:rPr>
                        <a:t>Actualized Performance</a:t>
                      </a:r>
                      <a:endParaRPr sz="1200" b="1">
                        <a:solidFill>
                          <a:srgbClr val="00386D"/>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365725">
                <a:tc>
                  <a:txBody>
                    <a:bodyPr/>
                    <a:lstStyle/>
                    <a:p>
                      <a:pPr marL="0" lvl="0" indent="0" algn="ctr" rtl="0">
                        <a:spcBef>
                          <a:spcPts val="0"/>
                        </a:spcBef>
                        <a:spcAft>
                          <a:spcPts val="0"/>
                        </a:spcAft>
                        <a:buNone/>
                      </a:pPr>
                      <a:r>
                        <a:rPr lang="en-US" sz="1200" b="1" i="0" u="none" strike="noStrike" cap="none" dirty="0">
                          <a:solidFill>
                            <a:srgbClr val="00386D"/>
                          </a:solidFill>
                          <a:latin typeface="Montserrat"/>
                          <a:ea typeface="Montserrat"/>
                          <a:cs typeface="Montserrat"/>
                          <a:sym typeface="Montserrat"/>
                        </a:rPr>
                        <a:t>Assembly </a:t>
                      </a:r>
                    </a:p>
                    <a:p>
                      <a:pPr marL="0" lvl="0" indent="0" algn="ctr" rtl="0">
                        <a:spcBef>
                          <a:spcPts val="0"/>
                        </a:spcBef>
                        <a:spcAft>
                          <a:spcPts val="0"/>
                        </a:spcAft>
                        <a:buNone/>
                      </a:pPr>
                      <a:r>
                        <a:rPr lang="en-US" sz="1200" b="1" i="0" u="none" strike="noStrike" cap="none" dirty="0">
                          <a:solidFill>
                            <a:srgbClr val="00386D"/>
                          </a:solidFill>
                          <a:latin typeface="Montserrat"/>
                          <a:ea typeface="Montserrat"/>
                          <a:cs typeface="Montserrat"/>
                          <a:sym typeface="Montserrat"/>
                        </a:rPr>
                        <a:t>(All missions)</a:t>
                      </a:r>
                      <a:endParaRPr sz="1200" b="1" i="0" u="none" strike="noStrike" cap="none" dirty="0">
                        <a:solidFill>
                          <a:srgbClr val="00386D"/>
                        </a:solidFill>
                        <a:latin typeface="Montserrat"/>
                        <a:ea typeface="Montserrat"/>
                        <a:cs typeface="Montserrat"/>
                        <a:sym typeface="Montserrat"/>
                      </a:endParaRPr>
                    </a:p>
                  </a:txBody>
                  <a:tcPr marL="91425" marR="91425" marT="91425" marB="91425"/>
                </a:tc>
                <a:tc>
                  <a:txBody>
                    <a:bodyPr/>
                    <a:lstStyle/>
                    <a:p>
                      <a:pPr marL="0" lvl="0" indent="0" algn="ctr" rtl="0">
                        <a:spcBef>
                          <a:spcPts val="0"/>
                        </a:spcBef>
                        <a:spcAft>
                          <a:spcPts val="0"/>
                        </a:spcAft>
                        <a:buNone/>
                      </a:pPr>
                      <a:r>
                        <a:rPr lang="en-US" sz="1200" dirty="0">
                          <a:solidFill>
                            <a:schemeClr val="dk1"/>
                          </a:solidFill>
                          <a:latin typeface="Montserrat"/>
                          <a:ea typeface="Montserrat"/>
                          <a:cs typeface="Montserrat"/>
                          <a:sym typeface="Montserrat"/>
                        </a:rPr>
                        <a:t>Completed </a:t>
                      </a:r>
                      <a:endParaRPr sz="1200" dirty="0">
                        <a:solidFill>
                          <a:schemeClr val="dk1"/>
                        </a:solidFill>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dk1"/>
                          </a:solidFill>
                          <a:latin typeface="Montserrat"/>
                          <a:ea typeface="Montserrat"/>
                          <a:cs typeface="Montserrat"/>
                          <a:sym typeface="Montserrat"/>
                        </a:rPr>
                        <a:t>Completed</a:t>
                      </a:r>
                    </a:p>
                    <a:p>
                      <a:pPr marL="0" lvl="0" indent="0" algn="ctr" rtl="0">
                        <a:spcBef>
                          <a:spcPts val="0"/>
                        </a:spcBef>
                        <a:spcAft>
                          <a:spcPts val="0"/>
                        </a:spcAft>
                        <a:buNone/>
                      </a:pPr>
                      <a:endParaRPr sz="1200" b="1" dirty="0">
                        <a:solidFill>
                          <a:schemeClr val="dk1"/>
                        </a:solidFill>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extLst>
                  <a:ext uri="{0D108BD9-81ED-4DB2-BD59-A6C34878D82A}">
                    <a16:rowId xmlns:a16="http://schemas.microsoft.com/office/drawing/2014/main" val="2691749501"/>
                  </a:ext>
                </a:extLst>
              </a:tr>
              <a:tr h="365725">
                <a:tc>
                  <a:txBody>
                    <a:bodyPr/>
                    <a:lstStyle/>
                    <a:p>
                      <a:pPr marL="0" lvl="0" indent="0" algn="ctr" rtl="0">
                        <a:spcBef>
                          <a:spcPts val="0"/>
                        </a:spcBef>
                        <a:spcAft>
                          <a:spcPts val="0"/>
                        </a:spcAft>
                        <a:buNone/>
                      </a:pPr>
                      <a:r>
                        <a:rPr lang="en" sz="1200" b="1" dirty="0">
                          <a:solidFill>
                            <a:srgbClr val="00386D"/>
                          </a:solidFill>
                          <a:latin typeface="Montserrat"/>
                          <a:ea typeface="Montserrat"/>
                          <a:cs typeface="Montserrat"/>
                          <a:sym typeface="Montserrat"/>
                        </a:rPr>
                        <a:t>Mission 1</a:t>
                      </a:r>
                      <a:endParaRPr sz="1200" dirty="0">
                        <a:solidFill>
                          <a:srgbClr val="00386D"/>
                        </a:solidFill>
                        <a:latin typeface="Montserrat"/>
                        <a:ea typeface="Montserrat"/>
                        <a:cs typeface="Montserrat"/>
                        <a:sym typeface="Montserrat"/>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dirty="0">
                          <a:solidFill>
                            <a:schemeClr val="dk1"/>
                          </a:solidFill>
                          <a:latin typeface="Montserrat"/>
                          <a:ea typeface="Montserrat"/>
                          <a:cs typeface="Montserrat"/>
                          <a:sym typeface="Montserrat"/>
                        </a:rPr>
                        <a:t>3 laps in 5 min</a:t>
                      </a: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b="1" dirty="0">
                          <a:solidFill>
                            <a:schemeClr val="dk1"/>
                          </a:solidFill>
                          <a:latin typeface="Montserrat"/>
                          <a:ea typeface="Montserrat"/>
                          <a:cs typeface="Montserrat"/>
                          <a:sym typeface="Montserrat"/>
                        </a:rPr>
                        <a:t>Completed</a:t>
                      </a:r>
                      <a:endParaRPr sz="1200" b="1" dirty="0">
                        <a:solidFill>
                          <a:schemeClr val="dk1"/>
                        </a:solidFill>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48600">
                <a:tc>
                  <a:txBody>
                    <a:bodyPr/>
                    <a:lstStyle/>
                    <a:p>
                      <a:pPr marL="0" lvl="0" indent="0" algn="ctr" rtl="0">
                        <a:spcBef>
                          <a:spcPts val="0"/>
                        </a:spcBef>
                        <a:spcAft>
                          <a:spcPts val="0"/>
                        </a:spcAft>
                        <a:buNone/>
                      </a:pPr>
                      <a:r>
                        <a:rPr lang="en" sz="1200" b="1">
                          <a:solidFill>
                            <a:srgbClr val="00386D"/>
                          </a:solidFill>
                          <a:latin typeface="Montserrat"/>
                          <a:ea typeface="Montserrat"/>
                          <a:cs typeface="Montserrat"/>
                          <a:sym typeface="Montserrat"/>
                        </a:rPr>
                        <a:t>Mission 2</a:t>
                      </a:r>
                      <a:endParaRPr sz="1200" b="1">
                        <a:solidFill>
                          <a:srgbClr val="00386D"/>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dirty="0">
                          <a:solidFill>
                            <a:schemeClr val="dk1"/>
                          </a:solidFill>
                          <a:latin typeface="Montserrat"/>
                          <a:ea typeface="Montserrat"/>
                          <a:cs typeface="Montserrat"/>
                          <a:sym typeface="Montserrat"/>
                        </a:rPr>
                        <a:t>10 laps in 10 min</a:t>
                      </a:r>
                      <a:endParaRPr sz="1200" dirty="0">
                        <a:solidFill>
                          <a:schemeClr val="dk1"/>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chemeClr val="dk1"/>
                          </a:solidFill>
                          <a:latin typeface="Montserrat"/>
                          <a:ea typeface="Montserrat"/>
                          <a:cs typeface="Montserrat"/>
                          <a:sym typeface="Montserrat"/>
                        </a:rPr>
                        <a:t>8 laps in 7.5 min</a:t>
                      </a:r>
                      <a:endParaRPr sz="1200" b="1">
                        <a:solidFill>
                          <a:schemeClr val="dk1"/>
                        </a:solidFill>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65725">
                <a:tc>
                  <a:txBody>
                    <a:bodyPr/>
                    <a:lstStyle/>
                    <a:p>
                      <a:pPr marL="0" lvl="0" indent="0" algn="ctr" rtl="0">
                        <a:spcBef>
                          <a:spcPts val="0"/>
                        </a:spcBef>
                        <a:spcAft>
                          <a:spcPts val="0"/>
                        </a:spcAft>
                        <a:buNone/>
                      </a:pPr>
                      <a:r>
                        <a:rPr lang="en" sz="1200" b="1">
                          <a:solidFill>
                            <a:srgbClr val="00386D"/>
                          </a:solidFill>
                          <a:latin typeface="Montserrat"/>
                          <a:ea typeface="Montserrat"/>
                          <a:cs typeface="Montserrat"/>
                          <a:sym typeface="Montserrat"/>
                        </a:rPr>
                        <a:t>Mission 3</a:t>
                      </a:r>
                      <a:endParaRPr sz="1200" b="1">
                        <a:solidFill>
                          <a:srgbClr val="00386D"/>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dirty="0">
                          <a:solidFill>
                            <a:schemeClr val="dk1"/>
                          </a:solidFill>
                          <a:latin typeface="Montserrat"/>
                          <a:ea typeface="Montserrat"/>
                          <a:cs typeface="Montserrat"/>
                          <a:sym typeface="Montserrat"/>
                        </a:rPr>
                        <a:t>40” antenna –</a:t>
                      </a:r>
                    </a:p>
                    <a:p>
                      <a:pPr marL="0" lvl="0" indent="0" algn="ctr" rtl="0">
                        <a:spcBef>
                          <a:spcPts val="0"/>
                        </a:spcBef>
                        <a:spcAft>
                          <a:spcPts val="0"/>
                        </a:spcAft>
                        <a:buNone/>
                      </a:pPr>
                      <a:r>
                        <a:rPr lang="en" sz="1200" dirty="0">
                          <a:solidFill>
                            <a:schemeClr val="dk1"/>
                          </a:solidFill>
                          <a:latin typeface="Montserrat"/>
                          <a:ea typeface="Montserrat"/>
                          <a:cs typeface="Montserrat"/>
                          <a:sym typeface="Montserrat"/>
                        </a:rPr>
                        <a:t>3 laps/2 min</a:t>
                      </a:r>
                      <a:endParaRPr sz="1200" dirty="0">
                        <a:solidFill>
                          <a:schemeClr val="dk1"/>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b="1" dirty="0">
                          <a:solidFill>
                            <a:schemeClr val="dk1"/>
                          </a:solidFill>
                          <a:latin typeface="Montserrat"/>
                          <a:ea typeface="Montserrat"/>
                          <a:cs typeface="Montserrat"/>
                          <a:sym typeface="Montserrat"/>
                        </a:rPr>
                        <a:t>30” antenna – </a:t>
                      </a:r>
                    </a:p>
                    <a:p>
                      <a:pPr marL="0" lvl="0" indent="0" algn="ctr" rtl="0">
                        <a:spcBef>
                          <a:spcPts val="0"/>
                        </a:spcBef>
                        <a:spcAft>
                          <a:spcPts val="0"/>
                        </a:spcAft>
                        <a:buNone/>
                      </a:pPr>
                      <a:r>
                        <a:rPr lang="en" sz="1200" b="1" dirty="0">
                          <a:solidFill>
                            <a:schemeClr val="dk1"/>
                          </a:solidFill>
                          <a:latin typeface="Montserrat"/>
                          <a:ea typeface="Montserrat"/>
                          <a:cs typeface="Montserrat"/>
                          <a:sym typeface="Montserrat"/>
                        </a:rPr>
                        <a:t>3 laps/2 min</a:t>
                      </a:r>
                      <a:endParaRPr sz="1200" b="1" dirty="0">
                        <a:solidFill>
                          <a:schemeClr val="dk1"/>
                        </a:solidFill>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1200" b="1">
                          <a:solidFill>
                            <a:srgbClr val="00386D"/>
                          </a:solidFill>
                          <a:latin typeface="Montserrat"/>
                          <a:ea typeface="Montserrat"/>
                          <a:cs typeface="Montserrat"/>
                          <a:sym typeface="Montserrat"/>
                        </a:rPr>
                        <a:t>Ground Mission</a:t>
                      </a:r>
                      <a:endParaRPr sz="1200" b="1">
                        <a:solidFill>
                          <a:srgbClr val="00386D"/>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dirty="0">
                          <a:solidFill>
                            <a:schemeClr val="dk1"/>
                          </a:solidFill>
                          <a:latin typeface="Montserrat"/>
                          <a:ea typeface="Montserrat"/>
                          <a:cs typeface="Montserrat"/>
                          <a:sym typeface="Montserrat"/>
                        </a:rPr>
                        <a:t>24lb added</a:t>
                      </a:r>
                      <a:endParaRPr sz="1200" dirty="0">
                        <a:solidFill>
                          <a:schemeClr val="dk1"/>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200" b="1" dirty="0">
                          <a:solidFill>
                            <a:schemeClr val="dk1"/>
                          </a:solidFill>
                          <a:latin typeface="Montserrat"/>
                          <a:ea typeface="Montserrat"/>
                          <a:cs typeface="Montserrat"/>
                          <a:sym typeface="Montserrat"/>
                        </a:rPr>
                        <a:t>25lb added</a:t>
                      </a:r>
                      <a:endParaRPr sz="1200" b="1" dirty="0">
                        <a:solidFill>
                          <a:schemeClr val="dk1"/>
                        </a:solidFill>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4"/>
                  </a:ext>
                </a:extLst>
              </a:tr>
            </a:tbl>
          </a:graphicData>
        </a:graphic>
      </p:graphicFrame>
      <p:sp>
        <p:nvSpPr>
          <p:cNvPr id="244" name="Google Shape;244;p30"/>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Deepak</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1"/>
          <p:cNvSpPr txBox="1">
            <a:spLocks noGrp="1"/>
          </p:cNvSpPr>
          <p:nvPr>
            <p:ph type="title"/>
          </p:nvPr>
        </p:nvSpPr>
        <p:spPr>
          <a:xfrm>
            <a:off x="130572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Photos </a:t>
            </a:r>
            <a:endParaRPr>
              <a:solidFill>
                <a:srgbClr val="FAD64D"/>
              </a:solidFill>
            </a:endParaRPr>
          </a:p>
        </p:txBody>
      </p:sp>
      <p:pic>
        <p:nvPicPr>
          <p:cNvPr id="250" name="Google Shape;250;p31"/>
          <p:cNvPicPr preferRelativeResize="0"/>
          <p:nvPr/>
        </p:nvPicPr>
        <p:blipFill rotWithShape="1">
          <a:blip r:embed="rId3">
            <a:alphaModFix/>
          </a:blip>
          <a:srcRect t="12816"/>
          <a:stretch/>
        </p:blipFill>
        <p:spPr>
          <a:xfrm>
            <a:off x="119425" y="749763"/>
            <a:ext cx="4626424" cy="2094575"/>
          </a:xfrm>
          <a:prstGeom prst="rect">
            <a:avLst/>
          </a:prstGeom>
          <a:noFill/>
          <a:ln>
            <a:noFill/>
          </a:ln>
        </p:spPr>
      </p:pic>
      <p:pic>
        <p:nvPicPr>
          <p:cNvPr id="251" name="Google Shape;251;p31"/>
          <p:cNvPicPr preferRelativeResize="0"/>
          <p:nvPr/>
        </p:nvPicPr>
        <p:blipFill rotWithShape="1">
          <a:blip r:embed="rId4">
            <a:alphaModFix/>
          </a:blip>
          <a:srcRect t="5015"/>
          <a:stretch/>
        </p:blipFill>
        <p:spPr>
          <a:xfrm>
            <a:off x="4982938" y="729500"/>
            <a:ext cx="3917625" cy="2632311"/>
          </a:xfrm>
          <a:prstGeom prst="rect">
            <a:avLst/>
          </a:prstGeom>
          <a:noFill/>
          <a:ln>
            <a:noFill/>
          </a:ln>
        </p:spPr>
      </p:pic>
      <p:pic>
        <p:nvPicPr>
          <p:cNvPr id="252" name="Google Shape;252;p31"/>
          <p:cNvPicPr preferRelativeResize="0"/>
          <p:nvPr/>
        </p:nvPicPr>
        <p:blipFill>
          <a:blip r:embed="rId5">
            <a:alphaModFix/>
          </a:blip>
          <a:stretch>
            <a:fillRect/>
          </a:stretch>
        </p:blipFill>
        <p:spPr>
          <a:xfrm>
            <a:off x="432375" y="2869225"/>
            <a:ext cx="3984975" cy="2182105"/>
          </a:xfrm>
          <a:prstGeom prst="rect">
            <a:avLst/>
          </a:prstGeom>
          <a:noFill/>
          <a:ln>
            <a:noFill/>
          </a:ln>
        </p:spPr>
      </p:pic>
      <p:pic>
        <p:nvPicPr>
          <p:cNvPr id="253" name="Google Shape;253;p31"/>
          <p:cNvPicPr preferRelativeResize="0"/>
          <p:nvPr/>
        </p:nvPicPr>
        <p:blipFill>
          <a:blip r:embed="rId6">
            <a:alphaModFix/>
          </a:blip>
          <a:stretch>
            <a:fillRect/>
          </a:stretch>
        </p:blipFill>
        <p:spPr>
          <a:xfrm>
            <a:off x="4949275" y="3443375"/>
            <a:ext cx="3984978" cy="1648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2"/>
          <p:cNvSpPr txBox="1">
            <a:spLocks noGrp="1"/>
          </p:cNvSpPr>
          <p:nvPr>
            <p:ph type="title"/>
          </p:nvPr>
        </p:nvSpPr>
        <p:spPr>
          <a:xfrm>
            <a:off x="130572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Video </a:t>
            </a:r>
            <a:endParaRPr>
              <a:solidFill>
                <a:srgbClr val="FAD64D"/>
              </a:solidFill>
            </a:endParaRPr>
          </a:p>
        </p:txBody>
      </p:sp>
      <p:pic>
        <p:nvPicPr>
          <p:cNvPr id="4" name="Online Media 3" title="UCI 2022-2023 DBF Mission 3">
            <a:hlinkClick r:id="" action="ppaction://media"/>
            <a:extLst>
              <a:ext uri="{FF2B5EF4-FFF2-40B4-BE49-F238E27FC236}">
                <a16:creationId xmlns:a16="http://schemas.microsoft.com/office/drawing/2014/main" id="{9D8F6B05-B631-FFFE-074D-6A9EBAC629AC}"/>
              </a:ext>
            </a:extLst>
          </p:cNvPr>
          <p:cNvPicPr>
            <a:picLocks noRot="1" noChangeAspect="1"/>
          </p:cNvPicPr>
          <p:nvPr>
            <a:videoFile r:link="rId1"/>
          </p:nvPr>
        </p:nvPicPr>
        <p:blipFill>
          <a:blip r:embed="rId4"/>
          <a:stretch>
            <a:fillRect/>
          </a:stretch>
        </p:blipFill>
        <p:spPr>
          <a:xfrm>
            <a:off x="1844040" y="1281500"/>
            <a:ext cx="5189220" cy="2931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3"/>
          <p:cNvSpPr txBox="1"/>
          <p:nvPr/>
        </p:nvSpPr>
        <p:spPr>
          <a:xfrm>
            <a:off x="3009428" y="3786217"/>
            <a:ext cx="3477347"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dirty="0">
                <a:solidFill>
                  <a:schemeClr val="dk1"/>
                </a:solidFill>
                <a:latin typeface="Montserrat Medium"/>
                <a:ea typeface="Montserrat Medium"/>
                <a:cs typeface="Montserrat Medium"/>
                <a:sym typeface="Montserrat Medium"/>
              </a:rPr>
              <a:t>Thank You!</a:t>
            </a:r>
            <a:endParaRPr sz="4400" dirty="0">
              <a:solidFill>
                <a:schemeClr val="dk1"/>
              </a:solidFill>
              <a:latin typeface="Montserrat Medium"/>
              <a:ea typeface="Montserrat Medium"/>
              <a:cs typeface="Montserrat Medium"/>
              <a:sym typeface="Montserrat Medium"/>
            </a:endParaRPr>
          </a:p>
        </p:txBody>
      </p:sp>
      <p:sp>
        <p:nvSpPr>
          <p:cNvPr id="264" name="Google Shape;264;p33"/>
          <p:cNvSpPr txBox="1"/>
          <p:nvPr/>
        </p:nvSpPr>
        <p:spPr>
          <a:xfrm>
            <a:off x="3485243" y="4648117"/>
            <a:ext cx="2649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dirty="0">
                <a:solidFill>
                  <a:schemeClr val="dk1"/>
                </a:solidFill>
                <a:latin typeface="Montserrat Medium"/>
                <a:ea typeface="Montserrat Medium"/>
                <a:cs typeface="Montserrat Medium"/>
                <a:sym typeface="Montserrat Medium"/>
              </a:rPr>
              <a:t>Any Questions?</a:t>
            </a:r>
            <a:endParaRPr sz="2400" dirty="0">
              <a:solidFill>
                <a:schemeClr val="dk1"/>
              </a:solidFill>
              <a:latin typeface="Montserrat Medium"/>
              <a:ea typeface="Montserrat Medium"/>
              <a:cs typeface="Montserrat Medium"/>
              <a:sym typeface="Montserrat Medium"/>
            </a:endParaRPr>
          </a:p>
        </p:txBody>
      </p:sp>
      <p:pic>
        <p:nvPicPr>
          <p:cNvPr id="265" name="Google Shape;265;p33"/>
          <p:cNvPicPr preferRelativeResize="0"/>
          <p:nvPr/>
        </p:nvPicPr>
        <p:blipFill rotWithShape="1">
          <a:blip r:embed="rId3">
            <a:alphaModFix/>
          </a:blip>
          <a:srcRect t="14473" b="26448"/>
          <a:stretch/>
        </p:blipFill>
        <p:spPr>
          <a:xfrm>
            <a:off x="6305533" y="3492591"/>
            <a:ext cx="3215750" cy="1577125"/>
          </a:xfrm>
          <a:prstGeom prst="rect">
            <a:avLst/>
          </a:prstGeom>
          <a:noFill/>
          <a:ln>
            <a:noFill/>
          </a:ln>
        </p:spPr>
      </p:pic>
      <p:pic>
        <p:nvPicPr>
          <p:cNvPr id="3" name="Picture 2" descr="A group of people posing for a photo&#10;&#10;Description automatically generated">
            <a:extLst>
              <a:ext uri="{FF2B5EF4-FFF2-40B4-BE49-F238E27FC236}">
                <a16:creationId xmlns:a16="http://schemas.microsoft.com/office/drawing/2014/main" id="{DD767BF8-46D2-C007-C223-1656D8D47A2B}"/>
              </a:ext>
            </a:extLst>
          </p:cNvPr>
          <p:cNvPicPr>
            <a:picLocks noChangeAspect="1"/>
          </p:cNvPicPr>
          <p:nvPr/>
        </p:nvPicPr>
        <p:blipFill rotWithShape="1">
          <a:blip r:embed="rId4"/>
          <a:srcRect l="15905" t="19801" r="8899" b="11111"/>
          <a:stretch/>
        </p:blipFill>
        <p:spPr>
          <a:xfrm>
            <a:off x="2395193" y="775157"/>
            <a:ext cx="4243499" cy="29185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143227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Mission Summary </a:t>
            </a:r>
            <a:endParaRPr>
              <a:solidFill>
                <a:srgbClr val="FAD64D"/>
              </a:solidFill>
            </a:endParaRPr>
          </a:p>
        </p:txBody>
      </p:sp>
      <p:pic>
        <p:nvPicPr>
          <p:cNvPr id="103" name="Google Shape;103;p16"/>
          <p:cNvPicPr preferRelativeResize="0"/>
          <p:nvPr/>
        </p:nvPicPr>
        <p:blipFill rotWithShape="1">
          <a:blip r:embed="rId3">
            <a:alphaModFix/>
          </a:blip>
          <a:srcRect t="2893" r="7501"/>
          <a:stretch/>
        </p:blipFill>
        <p:spPr>
          <a:xfrm>
            <a:off x="384788" y="3359537"/>
            <a:ext cx="3366375" cy="1654725"/>
          </a:xfrm>
          <a:prstGeom prst="rect">
            <a:avLst/>
          </a:prstGeom>
          <a:noFill/>
          <a:ln>
            <a:noFill/>
          </a:ln>
        </p:spPr>
      </p:pic>
      <p:pic>
        <p:nvPicPr>
          <p:cNvPr id="104" name="Google Shape;104;p16"/>
          <p:cNvPicPr preferRelativeResize="0"/>
          <p:nvPr/>
        </p:nvPicPr>
        <p:blipFill>
          <a:blip r:embed="rId4">
            <a:alphaModFix/>
          </a:blip>
          <a:stretch>
            <a:fillRect/>
          </a:stretch>
        </p:blipFill>
        <p:spPr>
          <a:xfrm>
            <a:off x="4935450" y="3518850"/>
            <a:ext cx="3988699" cy="1213200"/>
          </a:xfrm>
          <a:prstGeom prst="rect">
            <a:avLst/>
          </a:prstGeom>
          <a:noFill/>
          <a:ln>
            <a:noFill/>
          </a:ln>
        </p:spPr>
      </p:pic>
      <p:sp>
        <p:nvSpPr>
          <p:cNvPr id="105" name="Google Shape;105;p16"/>
          <p:cNvSpPr txBox="1">
            <a:spLocks noGrp="1"/>
          </p:cNvSpPr>
          <p:nvPr>
            <p:ph type="title"/>
          </p:nvPr>
        </p:nvSpPr>
        <p:spPr>
          <a:xfrm>
            <a:off x="5812100" y="2981238"/>
            <a:ext cx="30507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1500"/>
              <a:t>Ground Mission (1 point)</a:t>
            </a:r>
            <a:endParaRPr sz="1500"/>
          </a:p>
        </p:txBody>
      </p:sp>
      <p:sp>
        <p:nvSpPr>
          <p:cNvPr id="106" name="Google Shape;106;p16"/>
          <p:cNvSpPr txBox="1">
            <a:spLocks noGrp="1"/>
          </p:cNvSpPr>
          <p:nvPr>
            <p:ph type="title"/>
          </p:nvPr>
        </p:nvSpPr>
        <p:spPr>
          <a:xfrm>
            <a:off x="494700" y="3016351"/>
            <a:ext cx="3588000" cy="502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1500"/>
              <a:t>Mission 3 (3 points)</a:t>
            </a:r>
            <a:endParaRPr sz="1500"/>
          </a:p>
        </p:txBody>
      </p:sp>
      <p:sp>
        <p:nvSpPr>
          <p:cNvPr id="107" name="Google Shape;107;p16"/>
          <p:cNvSpPr txBox="1">
            <a:spLocks noGrp="1"/>
          </p:cNvSpPr>
          <p:nvPr>
            <p:ph type="title"/>
          </p:nvPr>
        </p:nvSpPr>
        <p:spPr>
          <a:xfrm>
            <a:off x="445000" y="1373075"/>
            <a:ext cx="30507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1500"/>
              <a:t>Mission 1 (1 point)</a:t>
            </a:r>
            <a:endParaRPr sz="1500"/>
          </a:p>
        </p:txBody>
      </p:sp>
      <p:sp>
        <p:nvSpPr>
          <p:cNvPr id="108" name="Google Shape;108;p16"/>
          <p:cNvSpPr txBox="1">
            <a:spLocks noGrp="1"/>
          </p:cNvSpPr>
          <p:nvPr>
            <p:ph type="title"/>
          </p:nvPr>
        </p:nvSpPr>
        <p:spPr>
          <a:xfrm>
            <a:off x="5247450" y="1373075"/>
            <a:ext cx="35880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1500"/>
              <a:t>Mission 2 ( 2 points) </a:t>
            </a:r>
            <a:endParaRPr sz="1500"/>
          </a:p>
        </p:txBody>
      </p:sp>
      <p:sp>
        <p:nvSpPr>
          <p:cNvPr id="109" name="Google Shape;109;p16"/>
          <p:cNvSpPr txBox="1"/>
          <p:nvPr/>
        </p:nvSpPr>
        <p:spPr>
          <a:xfrm>
            <a:off x="5131700" y="1945775"/>
            <a:ext cx="37311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Carrying a payload weight of min. 30% of gross aircraft weight</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Minimum payload size of 3”x3”x6”</a:t>
            </a:r>
            <a:endParaRPr sz="800">
              <a:solidFill>
                <a:schemeClr val="dk1"/>
              </a:solidFill>
              <a:latin typeface="Montserrat"/>
              <a:ea typeface="Montserrat"/>
              <a:cs typeface="Montserrat"/>
              <a:sym typeface="Montserrat"/>
            </a:endParaRPr>
          </a:p>
        </p:txBody>
      </p:sp>
      <p:sp>
        <p:nvSpPr>
          <p:cNvPr id="110" name="Google Shape;110;p16"/>
          <p:cNvSpPr txBox="1"/>
          <p:nvPr/>
        </p:nvSpPr>
        <p:spPr>
          <a:xfrm>
            <a:off x="445000" y="1741025"/>
            <a:ext cx="2985600" cy="5850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No payload</a:t>
            </a:r>
            <a:endParaRPr sz="1300">
              <a:solidFill>
                <a:schemeClr val="dk1"/>
              </a:solidFill>
              <a:latin typeface="Montserrat"/>
              <a:ea typeface="Montserrat"/>
              <a:cs typeface="Montserrat"/>
              <a:sym typeface="Montserrat"/>
            </a:endParaRPr>
          </a:p>
          <a:p>
            <a:pPr marL="457200" lvl="0" indent="-311150" algn="l" rtl="0">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3 laps in 5 mins</a:t>
            </a:r>
            <a:endParaRPr sz="1300">
              <a:solidFill>
                <a:schemeClr val="dk1"/>
              </a:solidFill>
              <a:latin typeface="Montserrat"/>
              <a:ea typeface="Montserrat"/>
              <a:cs typeface="Montserrat"/>
              <a:sym typeface="Montserrat"/>
            </a:endParaRPr>
          </a:p>
        </p:txBody>
      </p:sp>
      <p:sp>
        <p:nvSpPr>
          <p:cNvPr id="111" name="Google Shape;111;p16"/>
          <p:cNvSpPr txBox="1"/>
          <p:nvPr/>
        </p:nvSpPr>
        <p:spPr>
          <a:xfrm>
            <a:off x="512900" y="759875"/>
            <a:ext cx="7932600" cy="6279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800"/>
              </a:spcBef>
              <a:spcAft>
                <a:spcPts val="0"/>
              </a:spcAft>
              <a:buNone/>
            </a:pPr>
            <a:r>
              <a:rPr lang="en" sz="1600">
                <a:solidFill>
                  <a:schemeClr val="dk1"/>
                </a:solidFill>
                <a:latin typeface="Montserrat Medium"/>
                <a:ea typeface="Montserrat Medium"/>
                <a:cs typeface="Montserrat Medium"/>
                <a:sym typeface="Montserrat Medium"/>
              </a:rPr>
              <a:t>Design, fabricate, and flight of an unmanned, radio-controlled aircraft  to complete 3 flight missions &amp; 1 ground mission.</a:t>
            </a:r>
            <a:endParaRPr>
              <a:latin typeface="Montserrat Medium"/>
              <a:ea typeface="Montserrat Medium"/>
              <a:cs typeface="Montserrat Medium"/>
              <a:sym typeface="Montserrat Medium"/>
            </a:endParaRPr>
          </a:p>
        </p:txBody>
      </p:sp>
      <p:cxnSp>
        <p:nvCxnSpPr>
          <p:cNvPr id="112" name="Google Shape;112;p16"/>
          <p:cNvCxnSpPr/>
          <p:nvPr/>
        </p:nvCxnSpPr>
        <p:spPr>
          <a:xfrm>
            <a:off x="-9150" y="3038725"/>
            <a:ext cx="9162300" cy="23400"/>
          </a:xfrm>
          <a:prstGeom prst="straightConnector1">
            <a:avLst/>
          </a:prstGeom>
          <a:noFill/>
          <a:ln w="9525" cap="flat" cmpd="sng">
            <a:solidFill>
              <a:schemeClr val="dk1"/>
            </a:solidFill>
            <a:prstDash val="solid"/>
            <a:round/>
            <a:headEnd type="none" w="med" len="med"/>
            <a:tailEnd type="none" w="med" len="med"/>
          </a:ln>
        </p:spPr>
      </p:cxnSp>
      <p:cxnSp>
        <p:nvCxnSpPr>
          <p:cNvPr id="113" name="Google Shape;113;p16"/>
          <p:cNvCxnSpPr/>
          <p:nvPr/>
        </p:nvCxnSpPr>
        <p:spPr>
          <a:xfrm flipH="1">
            <a:off x="4440488" y="1391700"/>
            <a:ext cx="30000" cy="3751800"/>
          </a:xfrm>
          <a:prstGeom prst="straightConnector1">
            <a:avLst/>
          </a:prstGeom>
          <a:noFill/>
          <a:ln w="9525" cap="flat" cmpd="sng">
            <a:solidFill>
              <a:schemeClr val="dk1"/>
            </a:solidFill>
            <a:prstDash val="solid"/>
            <a:round/>
            <a:headEnd type="none" w="med" len="med"/>
            <a:tailEnd type="none" w="med" len="med"/>
          </a:ln>
        </p:spPr>
      </p:cxnSp>
      <p:sp>
        <p:nvSpPr>
          <p:cNvPr id="114" name="Google Shape;114;p16"/>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Deepak</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1210050" y="48700"/>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Mission Constraints</a:t>
            </a:r>
            <a:endParaRPr>
              <a:solidFill>
                <a:srgbClr val="FAD64D"/>
              </a:solidFill>
            </a:endParaRPr>
          </a:p>
        </p:txBody>
      </p:sp>
      <p:sp>
        <p:nvSpPr>
          <p:cNvPr id="120" name="Google Shape;120;p17"/>
          <p:cNvSpPr txBox="1">
            <a:spLocks noGrp="1"/>
          </p:cNvSpPr>
          <p:nvPr>
            <p:ph type="title"/>
          </p:nvPr>
        </p:nvSpPr>
        <p:spPr>
          <a:xfrm>
            <a:off x="67325" y="1230046"/>
            <a:ext cx="5860500" cy="3371429"/>
          </a:xfrm>
          <a:prstGeom prst="rect">
            <a:avLst/>
          </a:prstGeom>
        </p:spPr>
        <p:txBody>
          <a:bodyPr spcFirstLastPara="1" wrap="square" lIns="68575" tIns="34275" rIns="68575" bIns="34275" anchor="ctr" anchorCtr="0">
            <a:noAutofit/>
          </a:bodyPr>
          <a:lstStyle/>
          <a:p>
            <a:pPr marL="133350" lvl="0" algn="l" rtl="0">
              <a:spcBef>
                <a:spcPts val="0"/>
              </a:spcBef>
              <a:spcAft>
                <a:spcPts val="0"/>
              </a:spcAft>
              <a:buSzPts val="1500"/>
            </a:pPr>
            <a:r>
              <a:rPr lang="en" sz="1500" dirty="0"/>
              <a:t>1. Shipping Box L+W+H = 62”</a:t>
            </a:r>
            <a:br>
              <a:rPr lang="en" sz="1500" dirty="0"/>
            </a:br>
            <a:br>
              <a:rPr lang="en" sz="1500" dirty="0"/>
            </a:br>
            <a:r>
              <a:rPr lang="en" sz="1500" dirty="0"/>
              <a:t>2. Shipping Box Weight &lt; 55lb</a:t>
            </a:r>
            <a:br>
              <a:rPr lang="en" sz="1500" dirty="0"/>
            </a:br>
            <a:br>
              <a:rPr lang="en" sz="1500" dirty="0"/>
            </a:br>
            <a:r>
              <a:rPr lang="en" sz="1500" dirty="0"/>
              <a:t>3. M1, M2, M3 Assembly Time &lt; 5 min</a:t>
            </a:r>
            <a:br>
              <a:rPr lang="en" sz="1500" dirty="0"/>
            </a:br>
            <a:br>
              <a:rPr lang="en" sz="1500" dirty="0"/>
            </a:br>
            <a:r>
              <a:rPr lang="en" sz="1500" dirty="0"/>
              <a:t>4. GM Assembly Time &lt; 10 min</a:t>
            </a:r>
            <a:br>
              <a:rPr lang="en" sz="1500" dirty="0"/>
            </a:br>
            <a:br>
              <a:rPr lang="en" sz="1500" dirty="0"/>
            </a:br>
            <a:r>
              <a:rPr lang="en" sz="1500" dirty="0"/>
              <a:t>5. Duplicate Set of Wings in Shipping Box</a:t>
            </a:r>
            <a:br>
              <a:rPr lang="en" sz="1500" dirty="0"/>
            </a:br>
            <a:br>
              <a:rPr lang="en" sz="1500" dirty="0"/>
            </a:br>
            <a:r>
              <a:rPr lang="en" sz="1500" dirty="0"/>
              <a:t>6. </a:t>
            </a:r>
            <a:r>
              <a:rPr lang="en-US" sz="1500" dirty="0"/>
              <a:t>Wing set chosen before assembly</a:t>
            </a:r>
            <a:endParaRPr sz="1500" dirty="0"/>
          </a:p>
          <a:p>
            <a:pPr marL="0" lvl="0" indent="0" algn="l" rtl="0">
              <a:lnSpc>
                <a:spcPct val="200000"/>
              </a:lnSpc>
              <a:spcBef>
                <a:spcPts val="0"/>
              </a:spcBef>
              <a:spcAft>
                <a:spcPts val="0"/>
              </a:spcAft>
              <a:buNone/>
            </a:pPr>
            <a:endParaRPr sz="1500" dirty="0"/>
          </a:p>
        </p:txBody>
      </p:sp>
      <p:pic>
        <p:nvPicPr>
          <p:cNvPr id="121" name="Google Shape;121;p17"/>
          <p:cNvPicPr preferRelativeResize="0"/>
          <p:nvPr/>
        </p:nvPicPr>
        <p:blipFill>
          <a:blip r:embed="rId3">
            <a:alphaModFix/>
          </a:blip>
          <a:stretch>
            <a:fillRect/>
          </a:stretch>
        </p:blipFill>
        <p:spPr>
          <a:xfrm>
            <a:off x="4319798" y="776823"/>
            <a:ext cx="4675004" cy="2138937"/>
          </a:xfrm>
          <a:prstGeom prst="rect">
            <a:avLst/>
          </a:prstGeom>
          <a:noFill/>
          <a:ln>
            <a:noFill/>
          </a:ln>
        </p:spPr>
      </p:pic>
      <p:sp>
        <p:nvSpPr>
          <p:cNvPr id="122" name="Google Shape;122;p17"/>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Deepak</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143227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Scoring Analysis</a:t>
            </a:r>
            <a:endParaRPr>
              <a:solidFill>
                <a:srgbClr val="FAD64D"/>
              </a:solidFill>
            </a:endParaRPr>
          </a:p>
        </p:txBody>
      </p:sp>
      <p:pic>
        <p:nvPicPr>
          <p:cNvPr id="128" name="Google Shape;128;p18"/>
          <p:cNvPicPr preferRelativeResize="0"/>
          <p:nvPr/>
        </p:nvPicPr>
        <p:blipFill rotWithShape="1">
          <a:blip r:embed="rId3">
            <a:alphaModFix/>
          </a:blip>
          <a:srcRect l="6550" t="10905" r="14046" b="3558"/>
          <a:stretch/>
        </p:blipFill>
        <p:spPr>
          <a:xfrm>
            <a:off x="38075" y="1724438"/>
            <a:ext cx="4693674" cy="2938025"/>
          </a:xfrm>
          <a:prstGeom prst="rect">
            <a:avLst/>
          </a:prstGeom>
          <a:noFill/>
          <a:ln>
            <a:noFill/>
          </a:ln>
        </p:spPr>
      </p:pic>
      <p:sp>
        <p:nvSpPr>
          <p:cNvPr id="129" name="Google Shape;129;p18"/>
          <p:cNvSpPr txBox="1"/>
          <p:nvPr/>
        </p:nvSpPr>
        <p:spPr>
          <a:xfrm>
            <a:off x="5103075" y="986100"/>
            <a:ext cx="427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Montserrat Medium"/>
                <a:ea typeface="Montserrat Medium"/>
                <a:cs typeface="Montserrat Medium"/>
                <a:sym typeface="Montserrat Medium"/>
              </a:rPr>
              <a:t>Score Analysis for Mission 3</a:t>
            </a:r>
            <a:endParaRPr>
              <a:solidFill>
                <a:schemeClr val="dk1"/>
              </a:solidFill>
              <a:latin typeface="Montserrat Medium"/>
              <a:ea typeface="Montserrat Medium"/>
              <a:cs typeface="Montserrat Medium"/>
              <a:sym typeface="Montserrat Medium"/>
            </a:endParaRPr>
          </a:p>
        </p:txBody>
      </p:sp>
      <p:sp>
        <p:nvSpPr>
          <p:cNvPr id="130" name="Google Shape;130;p18"/>
          <p:cNvSpPr txBox="1"/>
          <p:nvPr/>
        </p:nvSpPr>
        <p:spPr>
          <a:xfrm>
            <a:off x="264025" y="986088"/>
            <a:ext cx="357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Montserrat Medium"/>
                <a:ea typeface="Montserrat Medium"/>
                <a:cs typeface="Montserrat Medium"/>
                <a:sym typeface="Montserrat Medium"/>
              </a:rPr>
              <a:t>Score Analysis for Mission 2</a:t>
            </a:r>
            <a:endParaRPr>
              <a:solidFill>
                <a:schemeClr val="dk1"/>
              </a:solidFill>
              <a:latin typeface="Montserrat Medium"/>
              <a:ea typeface="Montserrat Medium"/>
              <a:cs typeface="Montserrat Medium"/>
              <a:sym typeface="Montserrat Medium"/>
            </a:endParaRPr>
          </a:p>
        </p:txBody>
      </p:sp>
      <p:pic>
        <p:nvPicPr>
          <p:cNvPr id="131" name="Google Shape;131;p18"/>
          <p:cNvPicPr preferRelativeResize="0"/>
          <p:nvPr/>
        </p:nvPicPr>
        <p:blipFill>
          <a:blip r:embed="rId4">
            <a:alphaModFix/>
          </a:blip>
          <a:stretch>
            <a:fillRect/>
          </a:stretch>
        </p:blipFill>
        <p:spPr>
          <a:xfrm>
            <a:off x="5020550" y="1510275"/>
            <a:ext cx="3864861" cy="3179274"/>
          </a:xfrm>
          <a:prstGeom prst="rect">
            <a:avLst/>
          </a:prstGeom>
          <a:noFill/>
          <a:ln>
            <a:noFill/>
          </a:ln>
        </p:spPr>
      </p:pic>
      <p:sp>
        <p:nvSpPr>
          <p:cNvPr id="132" name="Google Shape;132;p18"/>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Rahul</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9"/>
          <p:cNvPicPr preferRelativeResize="0"/>
          <p:nvPr/>
        </p:nvPicPr>
        <p:blipFill>
          <a:blip r:embed="rId3">
            <a:alphaModFix/>
          </a:blip>
          <a:stretch>
            <a:fillRect/>
          </a:stretch>
        </p:blipFill>
        <p:spPr>
          <a:xfrm>
            <a:off x="1986625" y="1463275"/>
            <a:ext cx="4457702" cy="3410925"/>
          </a:xfrm>
          <a:prstGeom prst="rect">
            <a:avLst/>
          </a:prstGeom>
          <a:noFill/>
          <a:ln>
            <a:noFill/>
          </a:ln>
        </p:spPr>
      </p:pic>
      <p:sp>
        <p:nvSpPr>
          <p:cNvPr id="138" name="Google Shape;138;p19"/>
          <p:cNvSpPr txBox="1">
            <a:spLocks noGrp="1"/>
          </p:cNvSpPr>
          <p:nvPr>
            <p:ph type="title"/>
          </p:nvPr>
        </p:nvSpPr>
        <p:spPr>
          <a:xfrm>
            <a:off x="143227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Aircraft Sizing </a:t>
            </a:r>
            <a:endParaRPr>
              <a:solidFill>
                <a:srgbClr val="FAD64D"/>
              </a:solidFill>
            </a:endParaRPr>
          </a:p>
        </p:txBody>
      </p:sp>
      <p:sp>
        <p:nvSpPr>
          <p:cNvPr id="139" name="Google Shape;139;p19"/>
          <p:cNvSpPr txBox="1"/>
          <p:nvPr/>
        </p:nvSpPr>
        <p:spPr>
          <a:xfrm>
            <a:off x="2676706" y="868649"/>
            <a:ext cx="3794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Montserrat Medium"/>
                <a:ea typeface="Montserrat Medium"/>
                <a:cs typeface="Montserrat Medium"/>
                <a:sym typeface="Montserrat Medium"/>
              </a:rPr>
              <a:t>Mission 2 + Mission 3 Score Comparison</a:t>
            </a:r>
            <a:endParaRPr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None/>
            </a:pPr>
            <a:endParaRPr dirty="0">
              <a:latin typeface="Montserrat Medium"/>
              <a:ea typeface="Montserrat Medium"/>
              <a:cs typeface="Montserrat Medium"/>
              <a:sym typeface="Montserrat Medium"/>
            </a:endParaRPr>
          </a:p>
        </p:txBody>
      </p:sp>
      <p:sp>
        <p:nvSpPr>
          <p:cNvPr id="140" name="Google Shape;140;p19"/>
          <p:cNvSpPr txBox="1">
            <a:spLocks noGrp="1"/>
          </p:cNvSpPr>
          <p:nvPr>
            <p:ph type="title"/>
          </p:nvPr>
        </p:nvSpPr>
        <p:spPr>
          <a:xfrm>
            <a:off x="7231350" y="1078550"/>
            <a:ext cx="26505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1600" dirty="0"/>
              <a:t>Span: 58in</a:t>
            </a:r>
            <a:endParaRPr sz="1600" dirty="0"/>
          </a:p>
          <a:p>
            <a:pPr marL="0" lvl="0" indent="0" algn="l" rtl="0">
              <a:spcBef>
                <a:spcPts val="0"/>
              </a:spcBef>
              <a:spcAft>
                <a:spcPts val="0"/>
              </a:spcAft>
              <a:buNone/>
            </a:pPr>
            <a:r>
              <a:rPr lang="en" sz="1600" dirty="0"/>
              <a:t>Chord: 11in</a:t>
            </a:r>
            <a:endParaRPr sz="1600" dirty="0"/>
          </a:p>
        </p:txBody>
      </p:sp>
      <p:cxnSp>
        <p:nvCxnSpPr>
          <p:cNvPr id="141" name="Google Shape;141;p19"/>
          <p:cNvCxnSpPr/>
          <p:nvPr/>
        </p:nvCxnSpPr>
        <p:spPr>
          <a:xfrm rot="10800000" flipH="1">
            <a:off x="3721850" y="1368900"/>
            <a:ext cx="3539400" cy="23070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42" name="Google Shape;142;p19"/>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Rahul</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143227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Design Choices</a:t>
            </a:r>
            <a:endParaRPr>
              <a:solidFill>
                <a:srgbClr val="FAD64D"/>
              </a:solidFill>
            </a:endParaRPr>
          </a:p>
        </p:txBody>
      </p:sp>
      <p:pic>
        <p:nvPicPr>
          <p:cNvPr id="163" name="Google Shape;163;p22"/>
          <p:cNvPicPr preferRelativeResize="0"/>
          <p:nvPr/>
        </p:nvPicPr>
        <p:blipFill>
          <a:blip r:embed="rId3">
            <a:alphaModFix/>
          </a:blip>
          <a:stretch>
            <a:fillRect/>
          </a:stretch>
        </p:blipFill>
        <p:spPr>
          <a:xfrm>
            <a:off x="599951" y="773152"/>
            <a:ext cx="2713500" cy="1947624"/>
          </a:xfrm>
          <a:prstGeom prst="rect">
            <a:avLst/>
          </a:prstGeom>
          <a:noFill/>
          <a:ln>
            <a:noFill/>
          </a:ln>
        </p:spPr>
      </p:pic>
      <p:pic>
        <p:nvPicPr>
          <p:cNvPr id="164" name="Google Shape;164;p22"/>
          <p:cNvPicPr preferRelativeResize="0"/>
          <p:nvPr/>
        </p:nvPicPr>
        <p:blipFill rotWithShape="1">
          <a:blip r:embed="rId4">
            <a:alphaModFix/>
          </a:blip>
          <a:srcRect r="2171"/>
          <a:stretch/>
        </p:blipFill>
        <p:spPr>
          <a:xfrm>
            <a:off x="5244875" y="773152"/>
            <a:ext cx="3299174" cy="1798586"/>
          </a:xfrm>
          <a:prstGeom prst="rect">
            <a:avLst/>
          </a:prstGeom>
          <a:noFill/>
          <a:ln>
            <a:noFill/>
          </a:ln>
        </p:spPr>
      </p:pic>
      <p:sp>
        <p:nvSpPr>
          <p:cNvPr id="166" name="Google Shape;166;p22"/>
          <p:cNvSpPr txBox="1"/>
          <p:nvPr/>
        </p:nvSpPr>
        <p:spPr>
          <a:xfrm>
            <a:off x="836725" y="2996450"/>
            <a:ext cx="2713500" cy="1441200"/>
          </a:xfrm>
          <a:prstGeom prst="rect">
            <a:avLst/>
          </a:prstGeom>
          <a:noFill/>
          <a:ln>
            <a:noFill/>
          </a:ln>
        </p:spPr>
        <p:txBody>
          <a:bodyPr spcFirstLastPara="1" wrap="square" lIns="68575" tIns="34275" rIns="68575" bIns="34275" anchor="ctr" anchorCtr="0">
            <a:noAutofit/>
          </a:bodyPr>
          <a:lstStyle/>
          <a:p>
            <a:pPr marL="457200" lvl="0" indent="-330200" algn="l" rtl="0">
              <a:lnSpc>
                <a:spcPct val="200000"/>
              </a:lnSpc>
              <a:spcBef>
                <a:spcPts val="0"/>
              </a:spcBef>
              <a:spcAft>
                <a:spcPts val="0"/>
              </a:spcAft>
              <a:buClr>
                <a:srgbClr val="00386D"/>
              </a:buClr>
              <a:buSzPts val="1600"/>
              <a:buFont typeface="Montserrat Medium"/>
              <a:buAutoNum type="arabicPeriod"/>
            </a:pPr>
            <a:r>
              <a:rPr lang="en" sz="1600" dirty="0">
                <a:solidFill>
                  <a:srgbClr val="00386D"/>
                </a:solidFill>
                <a:latin typeface="Montserrat Medium"/>
                <a:ea typeface="Montserrat Medium"/>
                <a:cs typeface="Montserrat Medium"/>
                <a:sym typeface="Montserrat Medium"/>
              </a:rPr>
              <a:t>Single boom</a:t>
            </a:r>
            <a:endParaRPr sz="1600" dirty="0">
              <a:solidFill>
                <a:srgbClr val="00386D"/>
              </a:solidFill>
              <a:latin typeface="Montserrat Medium"/>
              <a:ea typeface="Montserrat Medium"/>
              <a:cs typeface="Montserrat Medium"/>
              <a:sym typeface="Montserrat Medium"/>
            </a:endParaRPr>
          </a:p>
          <a:p>
            <a:pPr marL="457200" lvl="0" indent="-330200" algn="l" rtl="0">
              <a:lnSpc>
                <a:spcPct val="200000"/>
              </a:lnSpc>
              <a:spcBef>
                <a:spcPts val="0"/>
              </a:spcBef>
              <a:spcAft>
                <a:spcPts val="0"/>
              </a:spcAft>
              <a:buClr>
                <a:srgbClr val="00386D"/>
              </a:buClr>
              <a:buSzPts val="1600"/>
              <a:buFont typeface="Montserrat Medium"/>
              <a:buAutoNum type="arabicPeriod"/>
            </a:pPr>
            <a:r>
              <a:rPr lang="en" sz="1600" dirty="0">
                <a:solidFill>
                  <a:srgbClr val="00386D"/>
                </a:solidFill>
                <a:latin typeface="Montserrat Medium"/>
                <a:ea typeface="Montserrat Medium"/>
                <a:cs typeface="Montserrat Medium"/>
                <a:sym typeface="Montserrat Medium"/>
              </a:rPr>
              <a:t>Conventional tail</a:t>
            </a:r>
            <a:endParaRPr sz="1600" dirty="0">
              <a:solidFill>
                <a:srgbClr val="00386D"/>
              </a:solidFill>
              <a:latin typeface="Montserrat Medium"/>
              <a:ea typeface="Montserrat Medium"/>
              <a:cs typeface="Montserrat Medium"/>
              <a:sym typeface="Montserrat Medium"/>
            </a:endParaRPr>
          </a:p>
          <a:p>
            <a:pPr marL="457200" lvl="0" indent="-330200" algn="l" rtl="0">
              <a:lnSpc>
                <a:spcPct val="200000"/>
              </a:lnSpc>
              <a:spcBef>
                <a:spcPts val="0"/>
              </a:spcBef>
              <a:spcAft>
                <a:spcPts val="0"/>
              </a:spcAft>
              <a:buClr>
                <a:srgbClr val="00386D"/>
              </a:buClr>
              <a:buSzPts val="1600"/>
              <a:buFont typeface="Montserrat Medium"/>
              <a:buAutoNum type="arabicPeriod"/>
            </a:pPr>
            <a:r>
              <a:rPr lang="en" sz="1600" dirty="0">
                <a:solidFill>
                  <a:srgbClr val="00386D"/>
                </a:solidFill>
                <a:latin typeface="Montserrat Medium"/>
                <a:ea typeface="Montserrat Medium"/>
                <a:cs typeface="Montserrat Medium"/>
                <a:sym typeface="Montserrat Medium"/>
              </a:rPr>
              <a:t>71” span, 9” chord</a:t>
            </a:r>
            <a:endParaRPr sz="1600" dirty="0">
              <a:solidFill>
                <a:srgbClr val="00386D"/>
              </a:solidFill>
              <a:latin typeface="Montserrat Medium"/>
              <a:ea typeface="Montserrat Medium"/>
              <a:cs typeface="Montserrat Medium"/>
              <a:sym typeface="Montserrat Medium"/>
            </a:endParaRPr>
          </a:p>
          <a:p>
            <a:pPr marL="457200" lvl="0" indent="-330200" algn="l" rtl="0">
              <a:lnSpc>
                <a:spcPct val="200000"/>
              </a:lnSpc>
              <a:spcBef>
                <a:spcPts val="0"/>
              </a:spcBef>
              <a:spcAft>
                <a:spcPts val="0"/>
              </a:spcAft>
              <a:buClr>
                <a:srgbClr val="00386D"/>
              </a:buClr>
              <a:buSzPts val="1600"/>
              <a:buFont typeface="Montserrat Medium"/>
              <a:buAutoNum type="arabicPeriod"/>
            </a:pPr>
            <a:r>
              <a:rPr lang="en" sz="1600" dirty="0">
                <a:solidFill>
                  <a:srgbClr val="00386D"/>
                </a:solidFill>
                <a:latin typeface="Montserrat Medium"/>
                <a:ea typeface="Montserrat Medium"/>
                <a:cs typeface="Montserrat Medium"/>
                <a:sym typeface="Montserrat Medium"/>
              </a:rPr>
              <a:t>Tail dragger</a:t>
            </a:r>
            <a:endParaRPr sz="1600" dirty="0">
              <a:solidFill>
                <a:srgbClr val="00386D"/>
              </a:solidFill>
              <a:latin typeface="Montserrat Medium"/>
              <a:ea typeface="Montserrat Medium"/>
              <a:cs typeface="Montserrat Medium"/>
              <a:sym typeface="Montserrat Medium"/>
            </a:endParaRPr>
          </a:p>
        </p:txBody>
      </p:sp>
      <p:sp>
        <p:nvSpPr>
          <p:cNvPr id="167" name="Google Shape;167;p22"/>
          <p:cNvSpPr txBox="1"/>
          <p:nvPr/>
        </p:nvSpPr>
        <p:spPr>
          <a:xfrm>
            <a:off x="5539125" y="2854200"/>
            <a:ext cx="2713500" cy="1654500"/>
          </a:xfrm>
          <a:prstGeom prst="rect">
            <a:avLst/>
          </a:prstGeom>
          <a:noFill/>
          <a:ln>
            <a:noFill/>
          </a:ln>
        </p:spPr>
        <p:txBody>
          <a:bodyPr spcFirstLastPara="1" wrap="square" lIns="68575" tIns="34275" rIns="68575" bIns="34275" anchor="ctr" anchorCtr="0">
            <a:noAutofit/>
          </a:bodyPr>
          <a:lstStyle/>
          <a:p>
            <a:pPr marL="457200" lvl="0" indent="-330200" algn="l" rtl="0">
              <a:lnSpc>
                <a:spcPct val="200000"/>
              </a:lnSpc>
              <a:spcBef>
                <a:spcPts val="0"/>
              </a:spcBef>
              <a:spcAft>
                <a:spcPts val="0"/>
              </a:spcAft>
              <a:buClr>
                <a:srgbClr val="00386D"/>
              </a:buClr>
              <a:buSzPts val="1600"/>
              <a:buFont typeface="Montserrat Medium"/>
              <a:buAutoNum type="arabicPeriod"/>
            </a:pPr>
            <a:r>
              <a:rPr lang="en" sz="1600">
                <a:solidFill>
                  <a:srgbClr val="00386D"/>
                </a:solidFill>
                <a:latin typeface="Montserrat Medium"/>
                <a:ea typeface="Montserrat Medium"/>
                <a:cs typeface="Montserrat Medium"/>
                <a:sym typeface="Montserrat Medium"/>
              </a:rPr>
              <a:t>Double boom</a:t>
            </a:r>
            <a:endParaRPr sz="1600">
              <a:solidFill>
                <a:srgbClr val="00386D"/>
              </a:solidFill>
              <a:latin typeface="Montserrat Medium"/>
              <a:ea typeface="Montserrat Medium"/>
              <a:cs typeface="Montserrat Medium"/>
              <a:sym typeface="Montserrat Medium"/>
            </a:endParaRPr>
          </a:p>
          <a:p>
            <a:pPr marL="457200" lvl="0" indent="-330200" algn="l" rtl="0">
              <a:lnSpc>
                <a:spcPct val="200000"/>
              </a:lnSpc>
              <a:spcBef>
                <a:spcPts val="0"/>
              </a:spcBef>
              <a:spcAft>
                <a:spcPts val="0"/>
              </a:spcAft>
              <a:buClr>
                <a:srgbClr val="00386D"/>
              </a:buClr>
              <a:buSzPts val="1600"/>
              <a:buFont typeface="Montserrat Medium"/>
              <a:buAutoNum type="arabicPeriod"/>
            </a:pPr>
            <a:r>
              <a:rPr lang="en" sz="1600">
                <a:solidFill>
                  <a:srgbClr val="00386D"/>
                </a:solidFill>
                <a:latin typeface="Montserrat Medium"/>
                <a:ea typeface="Montserrat Medium"/>
                <a:cs typeface="Montserrat Medium"/>
                <a:sym typeface="Montserrat Medium"/>
              </a:rPr>
              <a:t>H-tail</a:t>
            </a:r>
            <a:endParaRPr sz="1600">
              <a:solidFill>
                <a:srgbClr val="00386D"/>
              </a:solidFill>
              <a:latin typeface="Montserrat Medium"/>
              <a:ea typeface="Montserrat Medium"/>
              <a:cs typeface="Montserrat Medium"/>
              <a:sym typeface="Montserrat Medium"/>
            </a:endParaRPr>
          </a:p>
          <a:p>
            <a:pPr marL="457200" lvl="0" indent="-330200" algn="l" rtl="0">
              <a:lnSpc>
                <a:spcPct val="200000"/>
              </a:lnSpc>
              <a:spcBef>
                <a:spcPts val="0"/>
              </a:spcBef>
              <a:spcAft>
                <a:spcPts val="0"/>
              </a:spcAft>
              <a:buClr>
                <a:srgbClr val="00386D"/>
              </a:buClr>
              <a:buSzPts val="1600"/>
              <a:buFont typeface="Montserrat Medium"/>
              <a:buAutoNum type="arabicPeriod"/>
            </a:pPr>
            <a:r>
              <a:rPr lang="en" sz="1600">
                <a:solidFill>
                  <a:srgbClr val="00386D"/>
                </a:solidFill>
                <a:latin typeface="Montserrat Medium"/>
                <a:ea typeface="Montserrat Medium"/>
                <a:cs typeface="Montserrat Medium"/>
                <a:sym typeface="Montserrat Medium"/>
              </a:rPr>
              <a:t>58” span, 11” chord</a:t>
            </a:r>
            <a:endParaRPr sz="1600">
              <a:solidFill>
                <a:srgbClr val="00386D"/>
              </a:solidFill>
              <a:latin typeface="Montserrat Medium"/>
              <a:ea typeface="Montserrat Medium"/>
              <a:cs typeface="Montserrat Medium"/>
              <a:sym typeface="Montserrat Medium"/>
            </a:endParaRPr>
          </a:p>
          <a:p>
            <a:pPr marL="457200" lvl="0" indent="-330200" algn="l" rtl="0">
              <a:lnSpc>
                <a:spcPct val="200000"/>
              </a:lnSpc>
              <a:spcBef>
                <a:spcPts val="0"/>
              </a:spcBef>
              <a:spcAft>
                <a:spcPts val="0"/>
              </a:spcAft>
              <a:buClr>
                <a:srgbClr val="00386D"/>
              </a:buClr>
              <a:buSzPts val="1600"/>
              <a:buFont typeface="Montserrat Medium"/>
              <a:buAutoNum type="arabicPeriod"/>
            </a:pPr>
            <a:r>
              <a:rPr lang="en" sz="1600">
                <a:solidFill>
                  <a:srgbClr val="00386D"/>
                </a:solidFill>
                <a:latin typeface="Montserrat Medium"/>
                <a:ea typeface="Montserrat Medium"/>
                <a:cs typeface="Montserrat Medium"/>
                <a:sym typeface="Montserrat Medium"/>
              </a:rPr>
              <a:t>Tricycle Gear</a:t>
            </a:r>
            <a:endParaRPr sz="1600">
              <a:solidFill>
                <a:srgbClr val="00386D"/>
              </a:solidFill>
              <a:latin typeface="Montserrat Medium"/>
              <a:ea typeface="Montserrat Medium"/>
              <a:cs typeface="Montserrat Medium"/>
              <a:sym typeface="Montserrat Medium"/>
            </a:endParaRPr>
          </a:p>
        </p:txBody>
      </p:sp>
      <p:sp>
        <p:nvSpPr>
          <p:cNvPr id="168" name="Google Shape;168;p22"/>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Deepak</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cxnSp>
        <p:nvCxnSpPr>
          <p:cNvPr id="2" name="Straight Arrow Connector 1">
            <a:extLst>
              <a:ext uri="{FF2B5EF4-FFF2-40B4-BE49-F238E27FC236}">
                <a16:creationId xmlns:a16="http://schemas.microsoft.com/office/drawing/2014/main" id="{DB70BC50-2F47-E9CD-2F2C-C46109993304}"/>
              </a:ext>
            </a:extLst>
          </p:cNvPr>
          <p:cNvCxnSpPr>
            <a:cxnSpLocks/>
          </p:cNvCxnSpPr>
          <p:nvPr/>
        </p:nvCxnSpPr>
        <p:spPr>
          <a:xfrm>
            <a:off x="3687336" y="2274849"/>
            <a:ext cx="147196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0"/>
          <p:cNvPicPr preferRelativeResize="0"/>
          <p:nvPr/>
        </p:nvPicPr>
        <p:blipFill rotWithShape="1">
          <a:blip r:embed="rId3">
            <a:alphaModFix/>
          </a:blip>
          <a:srcRect r="2171"/>
          <a:stretch/>
        </p:blipFill>
        <p:spPr>
          <a:xfrm>
            <a:off x="59950" y="820325"/>
            <a:ext cx="3904599" cy="1969075"/>
          </a:xfrm>
          <a:prstGeom prst="rect">
            <a:avLst/>
          </a:prstGeom>
          <a:noFill/>
          <a:ln>
            <a:noFill/>
          </a:ln>
        </p:spPr>
      </p:pic>
      <p:pic>
        <p:nvPicPr>
          <p:cNvPr id="148" name="Google Shape;148;p20"/>
          <p:cNvPicPr preferRelativeResize="0"/>
          <p:nvPr/>
        </p:nvPicPr>
        <p:blipFill rotWithShape="1">
          <a:blip r:embed="rId4">
            <a:alphaModFix/>
          </a:blip>
          <a:srcRect r="3269"/>
          <a:stretch/>
        </p:blipFill>
        <p:spPr>
          <a:xfrm>
            <a:off x="4076575" y="1984350"/>
            <a:ext cx="4996398" cy="2792176"/>
          </a:xfrm>
          <a:prstGeom prst="rect">
            <a:avLst/>
          </a:prstGeom>
          <a:noFill/>
          <a:ln>
            <a:noFill/>
          </a:ln>
        </p:spPr>
      </p:pic>
      <p:cxnSp>
        <p:nvCxnSpPr>
          <p:cNvPr id="149" name="Google Shape;149;p20"/>
          <p:cNvCxnSpPr/>
          <p:nvPr/>
        </p:nvCxnSpPr>
        <p:spPr>
          <a:xfrm>
            <a:off x="2430850" y="2841825"/>
            <a:ext cx="1515900" cy="853200"/>
          </a:xfrm>
          <a:prstGeom prst="bentConnector3">
            <a:avLst>
              <a:gd name="adj1" fmla="val 50000"/>
            </a:avLst>
          </a:prstGeom>
          <a:ln>
            <a:headEnd type="none" w="med" len="med"/>
            <a:tailEnd type="stealth" w="med" len="med"/>
          </a:ln>
        </p:spPr>
        <p:style>
          <a:lnRef idx="2">
            <a:schemeClr val="dk1"/>
          </a:lnRef>
          <a:fillRef idx="0">
            <a:schemeClr val="dk1"/>
          </a:fillRef>
          <a:effectRef idx="1">
            <a:schemeClr val="dk1"/>
          </a:effectRef>
          <a:fontRef idx="minor">
            <a:schemeClr val="tx1"/>
          </a:fontRef>
        </p:style>
      </p:cxnSp>
      <p:sp>
        <p:nvSpPr>
          <p:cNvPr id="150" name="Google Shape;150;p20"/>
          <p:cNvSpPr txBox="1">
            <a:spLocks noGrp="1"/>
          </p:cNvSpPr>
          <p:nvPr>
            <p:ph type="title"/>
          </p:nvPr>
        </p:nvSpPr>
        <p:spPr>
          <a:xfrm>
            <a:off x="143227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solidFill>
                  <a:srgbClr val="FAD64D"/>
                </a:solidFill>
              </a:rPr>
              <a:t>Final Design</a:t>
            </a:r>
            <a:endParaRPr>
              <a:solidFill>
                <a:srgbClr val="FAD64D"/>
              </a:solidFill>
            </a:endParaRPr>
          </a:p>
        </p:txBody>
      </p:sp>
      <p:sp>
        <p:nvSpPr>
          <p:cNvPr id="151" name="Google Shape;151;p20"/>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Luis</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1"/>
          <p:cNvPicPr preferRelativeResize="0"/>
          <p:nvPr/>
        </p:nvPicPr>
        <p:blipFill>
          <a:blip r:embed="rId3">
            <a:alphaModFix/>
          </a:blip>
          <a:stretch>
            <a:fillRect/>
          </a:stretch>
        </p:blipFill>
        <p:spPr>
          <a:xfrm>
            <a:off x="1259400" y="705225"/>
            <a:ext cx="6625199" cy="4180700"/>
          </a:xfrm>
          <a:prstGeom prst="rect">
            <a:avLst/>
          </a:prstGeom>
          <a:noFill/>
          <a:ln>
            <a:noFill/>
          </a:ln>
        </p:spPr>
      </p:pic>
      <p:sp>
        <p:nvSpPr>
          <p:cNvPr id="157" name="Google Shape;157;p21"/>
          <p:cNvSpPr txBox="1"/>
          <p:nvPr/>
        </p:nvSpPr>
        <p:spPr>
          <a:xfrm>
            <a:off x="6657300" y="4805700"/>
            <a:ext cx="24867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386D"/>
                </a:solidFill>
                <a:latin typeface="Montserrat Medium"/>
                <a:ea typeface="Montserrat Medium"/>
                <a:cs typeface="Montserrat Medium"/>
                <a:sym typeface="Montserrat Medium"/>
              </a:rPr>
              <a:t>Presenting: Luis</a:t>
            </a:r>
            <a:endParaRPr>
              <a:solidFill>
                <a:srgbClr val="00386D"/>
              </a:solidFill>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
        <p:nvSpPr>
          <p:cNvPr id="2" name="Google Shape;150;p20">
            <a:extLst>
              <a:ext uri="{FF2B5EF4-FFF2-40B4-BE49-F238E27FC236}">
                <a16:creationId xmlns:a16="http://schemas.microsoft.com/office/drawing/2014/main" id="{EF3F4983-FB4D-E372-0BF3-EFC8B97DE475}"/>
              </a:ext>
            </a:extLst>
          </p:cNvPr>
          <p:cNvSpPr txBox="1">
            <a:spLocks noGrp="1"/>
          </p:cNvSpPr>
          <p:nvPr>
            <p:ph type="title"/>
          </p:nvPr>
        </p:nvSpPr>
        <p:spPr>
          <a:xfrm>
            <a:off x="1432275" y="75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dirty="0">
                <a:solidFill>
                  <a:srgbClr val="FAD64D"/>
                </a:solidFill>
              </a:rPr>
              <a:t>Cont.</a:t>
            </a:r>
            <a:endParaRPr dirty="0">
              <a:solidFill>
                <a:srgbClr val="FAD64D"/>
              </a:solidFill>
            </a:endParaRPr>
          </a:p>
        </p:txBody>
      </p:sp>
    </p:spTree>
  </p:cSld>
  <p:clrMapOvr>
    <a:masterClrMapping/>
  </p:clrMapOvr>
</p:sld>
</file>

<file path=ppt/theme/theme1.xml><?xml version="1.0" encoding="utf-8"?>
<a:theme xmlns:a="http://schemas.openxmlformats.org/drawingml/2006/main" name="Office Theme">
  <a:themeElements>
    <a:clrScheme name="Custom 1">
      <a:dk1>
        <a:srgbClr val="00386D"/>
      </a:dk1>
      <a:lt1>
        <a:srgbClr val="F5A90F"/>
      </a:lt1>
      <a:dk2>
        <a:srgbClr val="203043"/>
      </a:dk2>
      <a:lt2>
        <a:srgbClr val="FFFFFF"/>
      </a:lt2>
      <a:accent1>
        <a:srgbClr val="203043"/>
      </a:accent1>
      <a:accent2>
        <a:srgbClr val="284760"/>
      </a:accent2>
      <a:accent3>
        <a:srgbClr val="1E6983"/>
      </a:accent3>
      <a:accent4>
        <a:srgbClr val="518188"/>
      </a:accent4>
      <a:accent5>
        <a:srgbClr val="70A095"/>
      </a:accent5>
      <a:accent6>
        <a:srgbClr val="9EC799"/>
      </a:accent6>
      <a:hlink>
        <a:srgbClr val="00386D"/>
      </a:hlink>
      <a:folHlink>
        <a:srgbClr val="F5A90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TotalTime>
  <Words>1136</Words>
  <Application>Microsoft Office PowerPoint</Application>
  <PresentationFormat>On-screen Show (16:9)</PresentationFormat>
  <Paragraphs>183</Paragraphs>
  <Slides>26</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Montserrat Medium</vt:lpstr>
      <vt:lpstr>Arial</vt:lpstr>
      <vt:lpstr>Montserrat</vt:lpstr>
      <vt:lpstr>Office Theme</vt:lpstr>
      <vt:lpstr>Design, Build, Fly! @ UCI </vt:lpstr>
      <vt:lpstr>Results</vt:lpstr>
      <vt:lpstr>Mission Summary </vt:lpstr>
      <vt:lpstr>Mission Constraints</vt:lpstr>
      <vt:lpstr>Scoring Analysis</vt:lpstr>
      <vt:lpstr>Aircraft Sizing </vt:lpstr>
      <vt:lpstr>Design Choices</vt:lpstr>
      <vt:lpstr>Final Design</vt:lpstr>
      <vt:lpstr>Cont.</vt:lpstr>
      <vt:lpstr>Aircraft Specifications</vt:lpstr>
      <vt:lpstr>Airfoil Seleciton</vt:lpstr>
      <vt:lpstr>Shipping Box Modularity  </vt:lpstr>
      <vt:lpstr>Antenna &amp; Payload</vt:lpstr>
      <vt:lpstr>Antenna Fixture </vt:lpstr>
      <vt:lpstr>GM Fixture</vt:lpstr>
      <vt:lpstr>Ground Mission Test</vt:lpstr>
      <vt:lpstr>Landing Gear Test</vt:lpstr>
      <vt:lpstr>Assembly Time Test</vt:lpstr>
      <vt:lpstr>Motor/Prop Test</vt:lpstr>
      <vt:lpstr>Flight Test</vt:lpstr>
      <vt:lpstr>Drag Breakdown</vt:lpstr>
      <vt:lpstr>Mission Performance</vt:lpstr>
      <vt:lpstr>Mission Performance</vt:lpstr>
      <vt:lpstr>Photos </vt:lpstr>
      <vt:lpstr>Video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Build, Fly! @ UCI</dc:title>
  <dc:creator>Deepak Gupta</dc:creator>
  <cp:lastModifiedBy>Deepak Gupta</cp:lastModifiedBy>
  <cp:revision>17</cp:revision>
  <dcterms:modified xsi:type="dcterms:W3CDTF">2023-05-15T17:30:57Z</dcterms:modified>
</cp:coreProperties>
</file>