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1"/>
  </p:notesMasterIdLst>
  <p:sldIdLst>
    <p:sldId id="256" r:id="rId2"/>
    <p:sldId id="258" r:id="rId3"/>
    <p:sldId id="380" r:id="rId4"/>
    <p:sldId id="319" r:id="rId5"/>
    <p:sldId id="308" r:id="rId6"/>
    <p:sldId id="405" r:id="rId7"/>
    <p:sldId id="259" r:id="rId8"/>
    <p:sldId id="298" r:id="rId9"/>
    <p:sldId id="40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5" d="100"/>
          <a:sy n="75" d="100"/>
        </p:scale>
        <p:origin x="26" y="23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3B6C7B-AEE9-47F0-BDA9-95F3B0E051D1}" type="datetimeFigureOut">
              <a:rPr lang="en-US" smtClean="0"/>
              <a:t>6/19/2020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88B133-ADE5-4E90-889B-44A9F02E46C3}" type="slidenum">
              <a:rPr lang="en-US" smtClean="0"/>
              <a:t>‹#›</a:t>
            </a:fld>
            <a:endParaRPr lang="en-US"/>
          </a:p>
        </p:txBody>
      </p:sp>
    </p:spTree>
    <p:extLst>
      <p:ext uri="{BB962C8B-B14F-4D97-AF65-F5344CB8AC3E}">
        <p14:creationId xmlns:p14="http://schemas.microsoft.com/office/powerpoint/2010/main" val="384246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A3644-D69E-41CE-8173-0905F6C93B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FE5135-4F5C-4A02-9384-5D1B324579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CB2D24-2145-4D41-836E-9166F3C2203E}"/>
              </a:ext>
            </a:extLst>
          </p:cNvPr>
          <p:cNvSpPr>
            <a:spLocks noGrp="1"/>
          </p:cNvSpPr>
          <p:nvPr>
            <p:ph type="dt" sz="half" idx="10"/>
          </p:nvPr>
        </p:nvSpPr>
        <p:spPr/>
        <p:txBody>
          <a:bodyPr/>
          <a:lstStyle/>
          <a:p>
            <a:fld id="{991ACBBC-7BC0-451B-8232-564807038DC0}" type="datetime1">
              <a:rPr lang="en-US" smtClean="0"/>
              <a:t>6/19/2020</a:t>
            </a:fld>
            <a:endParaRPr lang="en-US"/>
          </a:p>
        </p:txBody>
      </p:sp>
      <p:sp>
        <p:nvSpPr>
          <p:cNvPr id="5" name="Footer Placeholder 4">
            <a:extLst>
              <a:ext uri="{FF2B5EF4-FFF2-40B4-BE49-F238E27FC236}">
                <a16:creationId xmlns:a16="http://schemas.microsoft.com/office/drawing/2014/main" id="{115A7DC4-2F7E-41EA-B582-69D6D3FA07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69000A-9A8D-4017-85A0-98725F776120}"/>
              </a:ext>
            </a:extLst>
          </p:cNvPr>
          <p:cNvSpPr>
            <a:spLocks noGrp="1"/>
          </p:cNvSpPr>
          <p:nvPr>
            <p:ph type="sldNum" sz="quarter" idx="12"/>
          </p:nvPr>
        </p:nvSpPr>
        <p:spPr/>
        <p:txBody>
          <a:bodyPr/>
          <a:lstStyle/>
          <a:p>
            <a:fld id="{2F096ACA-8EFB-44F9-BDF1-76BED08FE382}" type="slidenum">
              <a:rPr lang="en-US" smtClean="0"/>
              <a:t>‹#›</a:t>
            </a:fld>
            <a:endParaRPr lang="en-US"/>
          </a:p>
        </p:txBody>
      </p:sp>
    </p:spTree>
    <p:extLst>
      <p:ext uri="{BB962C8B-B14F-4D97-AF65-F5344CB8AC3E}">
        <p14:creationId xmlns:p14="http://schemas.microsoft.com/office/powerpoint/2010/main" val="4277208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9D771-3EC7-4C4F-8D66-D65C75F326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43F520-2516-44C1-BE65-1F14640A7C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B5C9C2-7993-4FF8-B640-32C45A248702}"/>
              </a:ext>
            </a:extLst>
          </p:cNvPr>
          <p:cNvSpPr>
            <a:spLocks noGrp="1"/>
          </p:cNvSpPr>
          <p:nvPr>
            <p:ph type="dt" sz="half" idx="10"/>
          </p:nvPr>
        </p:nvSpPr>
        <p:spPr/>
        <p:txBody>
          <a:bodyPr/>
          <a:lstStyle/>
          <a:p>
            <a:fld id="{8B67F4D4-F3B5-4D40-AFB9-24E7ACB8FF61}" type="datetime1">
              <a:rPr lang="en-US" smtClean="0"/>
              <a:t>6/19/2020</a:t>
            </a:fld>
            <a:endParaRPr lang="en-US"/>
          </a:p>
        </p:txBody>
      </p:sp>
      <p:sp>
        <p:nvSpPr>
          <p:cNvPr id="5" name="Footer Placeholder 4">
            <a:extLst>
              <a:ext uri="{FF2B5EF4-FFF2-40B4-BE49-F238E27FC236}">
                <a16:creationId xmlns:a16="http://schemas.microsoft.com/office/drawing/2014/main" id="{33F47D97-3F3C-4860-8D07-080E1657D0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08E741-FE64-46B5-8256-7F6AC1FA913F}"/>
              </a:ext>
            </a:extLst>
          </p:cNvPr>
          <p:cNvSpPr>
            <a:spLocks noGrp="1"/>
          </p:cNvSpPr>
          <p:nvPr>
            <p:ph type="sldNum" sz="quarter" idx="12"/>
          </p:nvPr>
        </p:nvSpPr>
        <p:spPr/>
        <p:txBody>
          <a:bodyPr/>
          <a:lstStyle/>
          <a:p>
            <a:fld id="{2F096ACA-8EFB-44F9-BDF1-76BED08FE382}" type="slidenum">
              <a:rPr lang="en-US" smtClean="0"/>
              <a:t>‹#›</a:t>
            </a:fld>
            <a:endParaRPr lang="en-US"/>
          </a:p>
        </p:txBody>
      </p:sp>
    </p:spTree>
    <p:extLst>
      <p:ext uri="{BB962C8B-B14F-4D97-AF65-F5344CB8AC3E}">
        <p14:creationId xmlns:p14="http://schemas.microsoft.com/office/powerpoint/2010/main" val="484133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1F6A77-1083-4DE9-B419-E2D8CE1FEB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D4ECE9-730C-4DC0-8998-F93CC6DA9A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1C5D46-AAE2-492F-B031-9CD83A50822B}"/>
              </a:ext>
            </a:extLst>
          </p:cNvPr>
          <p:cNvSpPr>
            <a:spLocks noGrp="1"/>
          </p:cNvSpPr>
          <p:nvPr>
            <p:ph type="dt" sz="half" idx="10"/>
          </p:nvPr>
        </p:nvSpPr>
        <p:spPr/>
        <p:txBody>
          <a:bodyPr/>
          <a:lstStyle/>
          <a:p>
            <a:fld id="{7F6FF5F5-F1D6-4FD0-9F1B-61B224DD0428}" type="datetime1">
              <a:rPr lang="en-US" smtClean="0"/>
              <a:t>6/19/2020</a:t>
            </a:fld>
            <a:endParaRPr lang="en-US"/>
          </a:p>
        </p:txBody>
      </p:sp>
      <p:sp>
        <p:nvSpPr>
          <p:cNvPr id="5" name="Footer Placeholder 4">
            <a:extLst>
              <a:ext uri="{FF2B5EF4-FFF2-40B4-BE49-F238E27FC236}">
                <a16:creationId xmlns:a16="http://schemas.microsoft.com/office/drawing/2014/main" id="{87DA3020-32AA-4CB4-958A-A22E08045B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0B4CF5-EAD1-4777-B908-016F7B711DC9}"/>
              </a:ext>
            </a:extLst>
          </p:cNvPr>
          <p:cNvSpPr>
            <a:spLocks noGrp="1"/>
          </p:cNvSpPr>
          <p:nvPr>
            <p:ph type="sldNum" sz="quarter" idx="12"/>
          </p:nvPr>
        </p:nvSpPr>
        <p:spPr/>
        <p:txBody>
          <a:bodyPr/>
          <a:lstStyle/>
          <a:p>
            <a:fld id="{2F096ACA-8EFB-44F9-BDF1-76BED08FE382}" type="slidenum">
              <a:rPr lang="en-US" smtClean="0"/>
              <a:t>‹#›</a:t>
            </a:fld>
            <a:endParaRPr lang="en-US"/>
          </a:p>
        </p:txBody>
      </p:sp>
    </p:spTree>
    <p:extLst>
      <p:ext uri="{BB962C8B-B14F-4D97-AF65-F5344CB8AC3E}">
        <p14:creationId xmlns:p14="http://schemas.microsoft.com/office/powerpoint/2010/main" val="699778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478B-7BEE-4AEE-918D-9C710F5633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5AAED7-8DB4-482A-A76E-81AD26BB6D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56F809-EA15-498A-9B21-D37944003BD9}"/>
              </a:ext>
            </a:extLst>
          </p:cNvPr>
          <p:cNvSpPr>
            <a:spLocks noGrp="1"/>
          </p:cNvSpPr>
          <p:nvPr>
            <p:ph type="dt" sz="half" idx="10"/>
          </p:nvPr>
        </p:nvSpPr>
        <p:spPr/>
        <p:txBody>
          <a:bodyPr/>
          <a:lstStyle/>
          <a:p>
            <a:fld id="{2739A97A-AE94-4117-A95D-883360803EDA}" type="datetime1">
              <a:rPr lang="en-US" smtClean="0"/>
              <a:t>6/19/2020</a:t>
            </a:fld>
            <a:endParaRPr lang="en-US"/>
          </a:p>
        </p:txBody>
      </p:sp>
      <p:sp>
        <p:nvSpPr>
          <p:cNvPr id="5" name="Footer Placeholder 4">
            <a:extLst>
              <a:ext uri="{FF2B5EF4-FFF2-40B4-BE49-F238E27FC236}">
                <a16:creationId xmlns:a16="http://schemas.microsoft.com/office/drawing/2014/main" id="{23C8AFE7-793E-430A-8BE4-45D841EB4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13A4D-E06B-4A09-8865-F17D399B661F}"/>
              </a:ext>
            </a:extLst>
          </p:cNvPr>
          <p:cNvSpPr>
            <a:spLocks noGrp="1"/>
          </p:cNvSpPr>
          <p:nvPr>
            <p:ph type="sldNum" sz="quarter" idx="12"/>
          </p:nvPr>
        </p:nvSpPr>
        <p:spPr/>
        <p:txBody>
          <a:bodyPr/>
          <a:lstStyle/>
          <a:p>
            <a:fld id="{2F096ACA-8EFB-44F9-BDF1-76BED08FE382}" type="slidenum">
              <a:rPr lang="en-US" smtClean="0"/>
              <a:t>‹#›</a:t>
            </a:fld>
            <a:endParaRPr lang="en-US"/>
          </a:p>
        </p:txBody>
      </p:sp>
    </p:spTree>
    <p:extLst>
      <p:ext uri="{BB962C8B-B14F-4D97-AF65-F5344CB8AC3E}">
        <p14:creationId xmlns:p14="http://schemas.microsoft.com/office/powerpoint/2010/main" val="3315072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5F65-8CFA-4B51-87BE-4F64CE7251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C691B2-8782-4BA8-ACE9-8E22C7A234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72FD86-49DA-4950-9BB1-5E8EF6B3F44C}"/>
              </a:ext>
            </a:extLst>
          </p:cNvPr>
          <p:cNvSpPr>
            <a:spLocks noGrp="1"/>
          </p:cNvSpPr>
          <p:nvPr>
            <p:ph type="dt" sz="half" idx="10"/>
          </p:nvPr>
        </p:nvSpPr>
        <p:spPr/>
        <p:txBody>
          <a:bodyPr/>
          <a:lstStyle/>
          <a:p>
            <a:fld id="{DA6DFCE5-141E-4A99-9EF0-4CB6E6EBFB0B}" type="datetime1">
              <a:rPr lang="en-US" smtClean="0"/>
              <a:t>6/19/2020</a:t>
            </a:fld>
            <a:endParaRPr lang="en-US"/>
          </a:p>
        </p:txBody>
      </p:sp>
      <p:sp>
        <p:nvSpPr>
          <p:cNvPr id="5" name="Footer Placeholder 4">
            <a:extLst>
              <a:ext uri="{FF2B5EF4-FFF2-40B4-BE49-F238E27FC236}">
                <a16:creationId xmlns:a16="http://schemas.microsoft.com/office/drawing/2014/main" id="{174D87A5-4ABC-4641-A442-621715E373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84B238-3D68-42B6-9CA0-518AE23C3A00}"/>
              </a:ext>
            </a:extLst>
          </p:cNvPr>
          <p:cNvSpPr>
            <a:spLocks noGrp="1"/>
          </p:cNvSpPr>
          <p:nvPr>
            <p:ph type="sldNum" sz="quarter" idx="12"/>
          </p:nvPr>
        </p:nvSpPr>
        <p:spPr/>
        <p:txBody>
          <a:bodyPr/>
          <a:lstStyle/>
          <a:p>
            <a:fld id="{2F096ACA-8EFB-44F9-BDF1-76BED08FE382}" type="slidenum">
              <a:rPr lang="en-US" smtClean="0"/>
              <a:t>‹#›</a:t>
            </a:fld>
            <a:endParaRPr lang="en-US"/>
          </a:p>
        </p:txBody>
      </p:sp>
    </p:spTree>
    <p:extLst>
      <p:ext uri="{BB962C8B-B14F-4D97-AF65-F5344CB8AC3E}">
        <p14:creationId xmlns:p14="http://schemas.microsoft.com/office/powerpoint/2010/main" val="184967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ACAC0-63AA-4E6D-B50E-9D644C8C7D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E9ACC0-AD9E-4F87-98F7-C081380E3C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F7B7F1-D4B2-4065-93C7-44ECDF3205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FBD58E-CD04-4E9D-A2A6-9FD4D5FDD655}"/>
              </a:ext>
            </a:extLst>
          </p:cNvPr>
          <p:cNvSpPr>
            <a:spLocks noGrp="1"/>
          </p:cNvSpPr>
          <p:nvPr>
            <p:ph type="dt" sz="half" idx="10"/>
          </p:nvPr>
        </p:nvSpPr>
        <p:spPr/>
        <p:txBody>
          <a:bodyPr/>
          <a:lstStyle/>
          <a:p>
            <a:fld id="{C8EBB013-6780-484E-9359-4E4A7A4494D6}" type="datetime1">
              <a:rPr lang="en-US" smtClean="0"/>
              <a:t>6/19/2020</a:t>
            </a:fld>
            <a:endParaRPr lang="en-US"/>
          </a:p>
        </p:txBody>
      </p:sp>
      <p:sp>
        <p:nvSpPr>
          <p:cNvPr id="6" name="Footer Placeholder 5">
            <a:extLst>
              <a:ext uri="{FF2B5EF4-FFF2-40B4-BE49-F238E27FC236}">
                <a16:creationId xmlns:a16="http://schemas.microsoft.com/office/drawing/2014/main" id="{40959E0A-AF4F-4E22-9F4E-1FEE16EE1A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69E2AA-3A94-4AED-8256-24911A4FED1A}"/>
              </a:ext>
            </a:extLst>
          </p:cNvPr>
          <p:cNvSpPr>
            <a:spLocks noGrp="1"/>
          </p:cNvSpPr>
          <p:nvPr>
            <p:ph type="sldNum" sz="quarter" idx="12"/>
          </p:nvPr>
        </p:nvSpPr>
        <p:spPr/>
        <p:txBody>
          <a:bodyPr/>
          <a:lstStyle/>
          <a:p>
            <a:fld id="{2F096ACA-8EFB-44F9-BDF1-76BED08FE382}" type="slidenum">
              <a:rPr lang="en-US" smtClean="0"/>
              <a:t>‹#›</a:t>
            </a:fld>
            <a:endParaRPr lang="en-US"/>
          </a:p>
        </p:txBody>
      </p:sp>
    </p:spTree>
    <p:extLst>
      <p:ext uri="{BB962C8B-B14F-4D97-AF65-F5344CB8AC3E}">
        <p14:creationId xmlns:p14="http://schemas.microsoft.com/office/powerpoint/2010/main" val="717353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FB2B3-3931-44CE-A210-CE3963C36A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428054-2764-47A0-ABB4-ED8B266771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01F69C-9015-4F47-8578-208406CD6C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8284CC-2CB3-46F8-ADFA-DBBE2FAD79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1A6B80-4F8B-4988-8701-E43E9E717A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9E75E7-1F76-4412-8FC4-9DE3F4076C04}"/>
              </a:ext>
            </a:extLst>
          </p:cNvPr>
          <p:cNvSpPr>
            <a:spLocks noGrp="1"/>
          </p:cNvSpPr>
          <p:nvPr>
            <p:ph type="dt" sz="half" idx="10"/>
          </p:nvPr>
        </p:nvSpPr>
        <p:spPr/>
        <p:txBody>
          <a:bodyPr/>
          <a:lstStyle/>
          <a:p>
            <a:fld id="{6849FCEF-F071-4568-AC78-55EAE1B11C19}" type="datetime1">
              <a:rPr lang="en-US" smtClean="0"/>
              <a:t>6/19/2020</a:t>
            </a:fld>
            <a:endParaRPr lang="en-US"/>
          </a:p>
        </p:txBody>
      </p:sp>
      <p:sp>
        <p:nvSpPr>
          <p:cNvPr id="8" name="Footer Placeholder 7">
            <a:extLst>
              <a:ext uri="{FF2B5EF4-FFF2-40B4-BE49-F238E27FC236}">
                <a16:creationId xmlns:a16="http://schemas.microsoft.com/office/drawing/2014/main" id="{54020DAF-5E58-4770-BB21-C8C3A65C2A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F2A86C-499C-4A9F-AC73-408B62975CA7}"/>
              </a:ext>
            </a:extLst>
          </p:cNvPr>
          <p:cNvSpPr>
            <a:spLocks noGrp="1"/>
          </p:cNvSpPr>
          <p:nvPr>
            <p:ph type="sldNum" sz="quarter" idx="12"/>
          </p:nvPr>
        </p:nvSpPr>
        <p:spPr/>
        <p:txBody>
          <a:bodyPr/>
          <a:lstStyle/>
          <a:p>
            <a:fld id="{2F096ACA-8EFB-44F9-BDF1-76BED08FE382}" type="slidenum">
              <a:rPr lang="en-US" smtClean="0"/>
              <a:t>‹#›</a:t>
            </a:fld>
            <a:endParaRPr lang="en-US"/>
          </a:p>
        </p:txBody>
      </p:sp>
    </p:spTree>
    <p:extLst>
      <p:ext uri="{BB962C8B-B14F-4D97-AF65-F5344CB8AC3E}">
        <p14:creationId xmlns:p14="http://schemas.microsoft.com/office/powerpoint/2010/main" val="3378857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4B166-DB3A-43EF-B885-FE4C4A7DF7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E694AD-7DF2-4FEF-B0D1-8CF53072A65C}"/>
              </a:ext>
            </a:extLst>
          </p:cNvPr>
          <p:cNvSpPr>
            <a:spLocks noGrp="1"/>
          </p:cNvSpPr>
          <p:nvPr>
            <p:ph type="dt" sz="half" idx="10"/>
          </p:nvPr>
        </p:nvSpPr>
        <p:spPr/>
        <p:txBody>
          <a:bodyPr/>
          <a:lstStyle/>
          <a:p>
            <a:fld id="{D3139615-2869-4366-9828-17413690D0CC}" type="datetime1">
              <a:rPr lang="en-US" smtClean="0"/>
              <a:t>6/19/2020</a:t>
            </a:fld>
            <a:endParaRPr lang="en-US"/>
          </a:p>
        </p:txBody>
      </p:sp>
      <p:sp>
        <p:nvSpPr>
          <p:cNvPr id="4" name="Footer Placeholder 3">
            <a:extLst>
              <a:ext uri="{FF2B5EF4-FFF2-40B4-BE49-F238E27FC236}">
                <a16:creationId xmlns:a16="http://schemas.microsoft.com/office/drawing/2014/main" id="{8E93D4F3-7A0A-4BC8-AB69-C81A006D98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FFB22E-754D-4A06-B69A-70B9C4BF3DF4}"/>
              </a:ext>
            </a:extLst>
          </p:cNvPr>
          <p:cNvSpPr>
            <a:spLocks noGrp="1"/>
          </p:cNvSpPr>
          <p:nvPr>
            <p:ph type="sldNum" sz="quarter" idx="12"/>
          </p:nvPr>
        </p:nvSpPr>
        <p:spPr/>
        <p:txBody>
          <a:bodyPr/>
          <a:lstStyle/>
          <a:p>
            <a:fld id="{2F096ACA-8EFB-44F9-BDF1-76BED08FE382}" type="slidenum">
              <a:rPr lang="en-US" smtClean="0"/>
              <a:t>‹#›</a:t>
            </a:fld>
            <a:endParaRPr lang="en-US"/>
          </a:p>
        </p:txBody>
      </p:sp>
    </p:spTree>
    <p:extLst>
      <p:ext uri="{BB962C8B-B14F-4D97-AF65-F5344CB8AC3E}">
        <p14:creationId xmlns:p14="http://schemas.microsoft.com/office/powerpoint/2010/main" val="2085996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34AB98-8894-406C-9B64-C4C645AD001F}"/>
              </a:ext>
            </a:extLst>
          </p:cNvPr>
          <p:cNvSpPr>
            <a:spLocks noGrp="1"/>
          </p:cNvSpPr>
          <p:nvPr>
            <p:ph type="dt" sz="half" idx="10"/>
          </p:nvPr>
        </p:nvSpPr>
        <p:spPr/>
        <p:txBody>
          <a:bodyPr/>
          <a:lstStyle/>
          <a:p>
            <a:fld id="{E1A4AF41-90FE-4B41-BA05-7A9FC75B0C15}" type="datetime1">
              <a:rPr lang="en-US" smtClean="0"/>
              <a:t>6/19/2020</a:t>
            </a:fld>
            <a:endParaRPr lang="en-US"/>
          </a:p>
        </p:txBody>
      </p:sp>
      <p:sp>
        <p:nvSpPr>
          <p:cNvPr id="3" name="Footer Placeholder 2">
            <a:extLst>
              <a:ext uri="{FF2B5EF4-FFF2-40B4-BE49-F238E27FC236}">
                <a16:creationId xmlns:a16="http://schemas.microsoft.com/office/drawing/2014/main" id="{A423C091-9062-4C3B-8476-51A645A15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4BE6CF-7ABA-4C2D-85F6-BA47B225E666}"/>
              </a:ext>
            </a:extLst>
          </p:cNvPr>
          <p:cNvSpPr>
            <a:spLocks noGrp="1"/>
          </p:cNvSpPr>
          <p:nvPr>
            <p:ph type="sldNum" sz="quarter" idx="12"/>
          </p:nvPr>
        </p:nvSpPr>
        <p:spPr/>
        <p:txBody>
          <a:bodyPr/>
          <a:lstStyle/>
          <a:p>
            <a:fld id="{2F096ACA-8EFB-44F9-BDF1-76BED08FE382}" type="slidenum">
              <a:rPr lang="en-US" smtClean="0"/>
              <a:t>‹#›</a:t>
            </a:fld>
            <a:endParaRPr lang="en-US"/>
          </a:p>
        </p:txBody>
      </p:sp>
    </p:spTree>
    <p:extLst>
      <p:ext uri="{BB962C8B-B14F-4D97-AF65-F5344CB8AC3E}">
        <p14:creationId xmlns:p14="http://schemas.microsoft.com/office/powerpoint/2010/main" val="4254541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803EA-7C1C-43B5-9364-66D061B4F5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DD4DDA-AE91-473A-8838-147421280E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B8EE0F-97AD-4FD6-9FFF-3D3FB11F0C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F962B8-89C2-483D-82C8-EF446D90E107}"/>
              </a:ext>
            </a:extLst>
          </p:cNvPr>
          <p:cNvSpPr>
            <a:spLocks noGrp="1"/>
          </p:cNvSpPr>
          <p:nvPr>
            <p:ph type="dt" sz="half" idx="10"/>
          </p:nvPr>
        </p:nvSpPr>
        <p:spPr/>
        <p:txBody>
          <a:bodyPr/>
          <a:lstStyle/>
          <a:p>
            <a:fld id="{EA59AEBC-A301-4778-AF91-48786E105ABE}" type="datetime1">
              <a:rPr lang="en-US" smtClean="0"/>
              <a:t>6/19/2020</a:t>
            </a:fld>
            <a:endParaRPr lang="en-US"/>
          </a:p>
        </p:txBody>
      </p:sp>
      <p:sp>
        <p:nvSpPr>
          <p:cNvPr id="6" name="Footer Placeholder 5">
            <a:extLst>
              <a:ext uri="{FF2B5EF4-FFF2-40B4-BE49-F238E27FC236}">
                <a16:creationId xmlns:a16="http://schemas.microsoft.com/office/drawing/2014/main" id="{9E0F08E9-B33D-41CD-9046-E1A0ED7EAC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E2E731-AF86-486A-A400-8F901D73CD50}"/>
              </a:ext>
            </a:extLst>
          </p:cNvPr>
          <p:cNvSpPr>
            <a:spLocks noGrp="1"/>
          </p:cNvSpPr>
          <p:nvPr>
            <p:ph type="sldNum" sz="quarter" idx="12"/>
          </p:nvPr>
        </p:nvSpPr>
        <p:spPr/>
        <p:txBody>
          <a:bodyPr/>
          <a:lstStyle/>
          <a:p>
            <a:fld id="{2F096ACA-8EFB-44F9-BDF1-76BED08FE382}" type="slidenum">
              <a:rPr lang="en-US" smtClean="0"/>
              <a:t>‹#›</a:t>
            </a:fld>
            <a:endParaRPr lang="en-US"/>
          </a:p>
        </p:txBody>
      </p:sp>
    </p:spTree>
    <p:extLst>
      <p:ext uri="{BB962C8B-B14F-4D97-AF65-F5344CB8AC3E}">
        <p14:creationId xmlns:p14="http://schemas.microsoft.com/office/powerpoint/2010/main" val="3280381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5927B-E151-4693-8B75-49F473D2B1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C55B2A-CBDB-48E3-9736-8EBFDB5225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357F76-C4A7-4EA4-A9E7-A7BEA41FFA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C556DD-29A1-426F-8D80-AD4BC40959A9}"/>
              </a:ext>
            </a:extLst>
          </p:cNvPr>
          <p:cNvSpPr>
            <a:spLocks noGrp="1"/>
          </p:cNvSpPr>
          <p:nvPr>
            <p:ph type="dt" sz="half" idx="10"/>
          </p:nvPr>
        </p:nvSpPr>
        <p:spPr/>
        <p:txBody>
          <a:bodyPr/>
          <a:lstStyle/>
          <a:p>
            <a:fld id="{454F5B06-22AF-4153-A7DC-3D6CB3916DD8}" type="datetime1">
              <a:rPr lang="en-US" smtClean="0"/>
              <a:t>6/19/2020</a:t>
            </a:fld>
            <a:endParaRPr lang="en-US"/>
          </a:p>
        </p:txBody>
      </p:sp>
      <p:sp>
        <p:nvSpPr>
          <p:cNvPr id="6" name="Footer Placeholder 5">
            <a:extLst>
              <a:ext uri="{FF2B5EF4-FFF2-40B4-BE49-F238E27FC236}">
                <a16:creationId xmlns:a16="http://schemas.microsoft.com/office/drawing/2014/main" id="{384DED30-1FFA-4E07-93BF-5DBEBB203C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433C72-5B5C-4AB0-AB9A-EF5F4BBDF5CD}"/>
              </a:ext>
            </a:extLst>
          </p:cNvPr>
          <p:cNvSpPr>
            <a:spLocks noGrp="1"/>
          </p:cNvSpPr>
          <p:nvPr>
            <p:ph type="sldNum" sz="quarter" idx="12"/>
          </p:nvPr>
        </p:nvSpPr>
        <p:spPr/>
        <p:txBody>
          <a:bodyPr/>
          <a:lstStyle/>
          <a:p>
            <a:fld id="{2F096ACA-8EFB-44F9-BDF1-76BED08FE382}" type="slidenum">
              <a:rPr lang="en-US" smtClean="0"/>
              <a:t>‹#›</a:t>
            </a:fld>
            <a:endParaRPr lang="en-US"/>
          </a:p>
        </p:txBody>
      </p:sp>
    </p:spTree>
    <p:extLst>
      <p:ext uri="{BB962C8B-B14F-4D97-AF65-F5344CB8AC3E}">
        <p14:creationId xmlns:p14="http://schemas.microsoft.com/office/powerpoint/2010/main" val="3807045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B28C8B-50C0-4A6F-A3BF-939EF4878B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77DF29-9B45-4ACD-9D10-DFF8760A66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AED8E2-5C87-4A35-888C-B4C7F9C5B4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47D44B-B3A0-4337-8245-226E4776336C}" type="datetime1">
              <a:rPr lang="en-US" smtClean="0"/>
              <a:t>6/19/2020</a:t>
            </a:fld>
            <a:endParaRPr lang="en-US"/>
          </a:p>
        </p:txBody>
      </p:sp>
      <p:sp>
        <p:nvSpPr>
          <p:cNvPr id="5" name="Footer Placeholder 4">
            <a:extLst>
              <a:ext uri="{FF2B5EF4-FFF2-40B4-BE49-F238E27FC236}">
                <a16:creationId xmlns:a16="http://schemas.microsoft.com/office/drawing/2014/main" id="{747D7B52-E00B-4091-8DA7-CA0AEFCF79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51DBF2-FF7C-4BB6-BEA7-7460162EB7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96ACA-8EFB-44F9-BDF1-76BED08FE382}" type="slidenum">
              <a:rPr lang="en-US" smtClean="0"/>
              <a:t>‹#›</a:t>
            </a:fld>
            <a:endParaRPr lang="en-US"/>
          </a:p>
        </p:txBody>
      </p:sp>
    </p:spTree>
    <p:extLst>
      <p:ext uri="{BB962C8B-B14F-4D97-AF65-F5344CB8AC3E}">
        <p14:creationId xmlns:p14="http://schemas.microsoft.com/office/powerpoint/2010/main" val="1692889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1F230-4177-49E8-92C1-74FFD183BBC5}"/>
              </a:ext>
            </a:extLst>
          </p:cNvPr>
          <p:cNvSpPr>
            <a:spLocks noGrp="1"/>
          </p:cNvSpPr>
          <p:nvPr>
            <p:ph type="ctrTitle"/>
          </p:nvPr>
        </p:nvSpPr>
        <p:spPr>
          <a:xfrm>
            <a:off x="674703" y="1122363"/>
            <a:ext cx="10750858" cy="2387600"/>
          </a:xfrm>
        </p:spPr>
        <p:txBody>
          <a:bodyPr>
            <a:normAutofit fontScale="90000"/>
          </a:bodyPr>
          <a:lstStyle/>
          <a:p>
            <a:r>
              <a:rPr lang="en-US" dirty="0"/>
              <a:t>Space Safety Perspective</a:t>
            </a:r>
            <a:br>
              <a:rPr lang="en-US" dirty="0"/>
            </a:br>
            <a:br>
              <a:rPr lang="en-US" dirty="0"/>
            </a:br>
            <a:r>
              <a:rPr lang="en-US" i="1" dirty="0"/>
              <a:t>STM Thoughts for IAA, AIAA, ESA, etc.</a:t>
            </a:r>
          </a:p>
        </p:txBody>
      </p:sp>
      <p:sp>
        <p:nvSpPr>
          <p:cNvPr id="3" name="Subtitle 2">
            <a:extLst>
              <a:ext uri="{FF2B5EF4-FFF2-40B4-BE49-F238E27FC236}">
                <a16:creationId xmlns:a16="http://schemas.microsoft.com/office/drawing/2014/main" id="{BD3147EE-1A1E-48FE-B98F-BD605A743582}"/>
              </a:ext>
            </a:extLst>
          </p:cNvPr>
          <p:cNvSpPr>
            <a:spLocks noGrp="1"/>
          </p:cNvSpPr>
          <p:nvPr>
            <p:ph type="subTitle" idx="1"/>
          </p:nvPr>
        </p:nvSpPr>
        <p:spPr/>
        <p:txBody>
          <a:bodyPr/>
          <a:lstStyle/>
          <a:p>
            <a:r>
              <a:rPr lang="en-US" dirty="0"/>
              <a:t>Dr Darren McKnight</a:t>
            </a:r>
          </a:p>
          <a:p>
            <a:endParaRPr lang="en-US" dirty="0"/>
          </a:p>
          <a:p>
            <a:r>
              <a:rPr lang="en-US" dirty="0"/>
              <a:t>23 June 2020</a:t>
            </a:r>
          </a:p>
        </p:txBody>
      </p:sp>
      <p:sp>
        <p:nvSpPr>
          <p:cNvPr id="4" name="Slide Number Placeholder 3">
            <a:extLst>
              <a:ext uri="{FF2B5EF4-FFF2-40B4-BE49-F238E27FC236}">
                <a16:creationId xmlns:a16="http://schemas.microsoft.com/office/drawing/2014/main" id="{DE31A04F-7705-4B70-BEE3-57CDFB525152}"/>
              </a:ext>
            </a:extLst>
          </p:cNvPr>
          <p:cNvSpPr>
            <a:spLocks noGrp="1"/>
          </p:cNvSpPr>
          <p:nvPr>
            <p:ph type="sldNum" sz="quarter" idx="12"/>
          </p:nvPr>
        </p:nvSpPr>
        <p:spPr/>
        <p:txBody>
          <a:bodyPr/>
          <a:lstStyle/>
          <a:p>
            <a:fld id="{2F096ACA-8EFB-44F9-BDF1-76BED08FE382}" type="slidenum">
              <a:rPr lang="en-US" smtClean="0"/>
              <a:t>1</a:t>
            </a:fld>
            <a:endParaRPr lang="en-US"/>
          </a:p>
        </p:txBody>
      </p:sp>
    </p:spTree>
    <p:extLst>
      <p:ext uri="{BB962C8B-B14F-4D97-AF65-F5344CB8AC3E}">
        <p14:creationId xmlns:p14="http://schemas.microsoft.com/office/powerpoint/2010/main" val="1739546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31511-635E-4966-B93E-173B92F67C36}"/>
              </a:ext>
            </a:extLst>
          </p:cNvPr>
          <p:cNvSpPr>
            <a:spLocks noGrp="1"/>
          </p:cNvSpPr>
          <p:nvPr>
            <p:ph type="title"/>
          </p:nvPr>
        </p:nvSpPr>
        <p:spPr>
          <a:xfrm>
            <a:off x="634013" y="18255"/>
            <a:ext cx="5461987" cy="736347"/>
          </a:xfrm>
        </p:spPr>
        <p:txBody>
          <a:bodyPr>
            <a:noAutofit/>
          </a:bodyPr>
          <a:lstStyle/>
          <a:p>
            <a:r>
              <a:rPr lang="en-US" sz="2800" b="1" dirty="0">
                <a:solidFill>
                  <a:srgbClr val="FF0000"/>
                </a:solidFill>
              </a:rPr>
              <a:t>STM – do not make it everything…</a:t>
            </a:r>
          </a:p>
        </p:txBody>
      </p:sp>
      <p:sp>
        <p:nvSpPr>
          <p:cNvPr id="3" name="Content Placeholder 2">
            <a:extLst>
              <a:ext uri="{FF2B5EF4-FFF2-40B4-BE49-F238E27FC236}">
                <a16:creationId xmlns:a16="http://schemas.microsoft.com/office/drawing/2014/main" id="{3E3FF689-43D8-46C4-A331-8E91F42CC59B}"/>
              </a:ext>
            </a:extLst>
          </p:cNvPr>
          <p:cNvSpPr>
            <a:spLocks noGrp="1"/>
          </p:cNvSpPr>
          <p:nvPr>
            <p:ph idx="1"/>
          </p:nvPr>
        </p:nvSpPr>
        <p:spPr>
          <a:xfrm>
            <a:off x="71021" y="630315"/>
            <a:ext cx="5984339" cy="6209429"/>
          </a:xfrm>
        </p:spPr>
        <p:txBody>
          <a:bodyPr>
            <a:normAutofit fontScale="70000" lnSpcReduction="20000"/>
          </a:bodyPr>
          <a:lstStyle/>
          <a:p>
            <a:r>
              <a:rPr lang="en-US" dirty="0"/>
              <a:t>What is key objective for everything? It is NOT STM!!!</a:t>
            </a:r>
          </a:p>
          <a:p>
            <a:pPr lvl="1">
              <a:buFont typeface="Wingdings" panose="05000000000000000000" pitchFamily="2" charset="2"/>
              <a:buChar char="ü"/>
            </a:pPr>
            <a:r>
              <a:rPr lang="en-US" dirty="0"/>
              <a:t>Space Operations Assurance or</a:t>
            </a:r>
          </a:p>
          <a:p>
            <a:pPr lvl="1">
              <a:buFont typeface="Wingdings" panose="05000000000000000000" pitchFamily="2" charset="2"/>
              <a:buChar char="ü"/>
            </a:pPr>
            <a:r>
              <a:rPr lang="en-US" dirty="0"/>
              <a:t>Assured Space Safety or</a:t>
            </a:r>
          </a:p>
          <a:p>
            <a:pPr lvl="1">
              <a:buFont typeface="Wingdings" panose="05000000000000000000" pitchFamily="2" charset="2"/>
              <a:buChar char="ü"/>
            </a:pPr>
            <a:r>
              <a:rPr lang="en-US" dirty="0"/>
              <a:t>Mission Assurance for All Space Systems or</a:t>
            </a:r>
          </a:p>
          <a:p>
            <a:pPr lvl="1">
              <a:buFont typeface="Wingdings" panose="05000000000000000000" pitchFamily="2" charset="2"/>
              <a:buChar char="ü"/>
            </a:pPr>
            <a:r>
              <a:rPr lang="en-US" dirty="0"/>
              <a:t>Low Risk Operations</a:t>
            </a:r>
          </a:p>
          <a:p>
            <a:r>
              <a:rPr lang="en-US" dirty="0"/>
              <a:t>Divide and conquer</a:t>
            </a:r>
          </a:p>
          <a:p>
            <a:pPr lvl="1">
              <a:buFont typeface="Wingdings" panose="05000000000000000000" pitchFamily="2" charset="2"/>
              <a:buChar char="ü"/>
            </a:pPr>
            <a:r>
              <a:rPr lang="en-US" dirty="0"/>
              <a:t>SSA, SEM (or SDM), and SSA really done by three different kinds of people but must work together</a:t>
            </a:r>
          </a:p>
          <a:p>
            <a:r>
              <a:rPr lang="en-US" dirty="0"/>
              <a:t>Ground traffic analogy (not perfect…):</a:t>
            </a:r>
          </a:p>
          <a:p>
            <a:pPr lvl="1">
              <a:buFont typeface="Wingdings" panose="05000000000000000000" pitchFamily="2" charset="2"/>
              <a:buChar char="ü"/>
            </a:pPr>
            <a:r>
              <a:rPr lang="en-US" dirty="0"/>
              <a:t>Traffic on our highways are “regulated” by Highway Patrol – giving speeding tickets, enforcing laws, watching for unsafe behavior, etc.</a:t>
            </a:r>
          </a:p>
          <a:p>
            <a:pPr lvl="1">
              <a:buFont typeface="Wingdings" panose="05000000000000000000" pitchFamily="2" charset="2"/>
              <a:buChar char="ü"/>
            </a:pPr>
            <a:r>
              <a:rPr lang="en-US" dirty="0"/>
              <a:t>Department of Transportation repairs roads and shuts them down at times to which Highway Patrol must respond</a:t>
            </a:r>
          </a:p>
          <a:p>
            <a:pPr lvl="1">
              <a:buFont typeface="Wingdings" panose="05000000000000000000" pitchFamily="2" charset="2"/>
              <a:buChar char="ü"/>
            </a:pPr>
            <a:r>
              <a:rPr lang="en-US" dirty="0"/>
              <a:t>Is easier for Highway Patrol if DOT keeps roads and bridges open and functioning well; there is communications between the two entities.</a:t>
            </a:r>
          </a:p>
          <a:p>
            <a:pPr lvl="1">
              <a:buFont typeface="Wingdings" panose="05000000000000000000" pitchFamily="2" charset="2"/>
              <a:buChar char="ü"/>
            </a:pPr>
            <a:r>
              <a:rPr lang="en-US" dirty="0"/>
              <a:t>There are apps like Google Maps, Waze, etc. that provide traffic situational awareness.</a:t>
            </a:r>
          </a:p>
          <a:p>
            <a:pPr lvl="1">
              <a:buFont typeface="Wingdings" panose="05000000000000000000" pitchFamily="2" charset="2"/>
              <a:buChar char="ü"/>
            </a:pPr>
            <a:r>
              <a:rPr lang="en-US" dirty="0"/>
              <a:t>Highway Patrol does not maintain roads or build apps to make people aware of the situation on the roads…</a:t>
            </a:r>
          </a:p>
          <a:p>
            <a:pPr lvl="1">
              <a:buFont typeface="Wingdings" panose="05000000000000000000" pitchFamily="2" charset="2"/>
              <a:buChar char="ü"/>
            </a:pPr>
            <a:r>
              <a:rPr lang="en-US" dirty="0"/>
              <a:t>Larger fleets of vehicles such as trucking companies, Amazon Prime delivery, Uber, etc. (i.e., equivalent to satellite constellations) follow and try to affect how all of these other functions support them.</a:t>
            </a:r>
          </a:p>
          <a:p>
            <a:pPr lvl="1"/>
            <a:endParaRPr lang="en-US" dirty="0"/>
          </a:p>
        </p:txBody>
      </p:sp>
      <p:pic>
        <p:nvPicPr>
          <p:cNvPr id="4" name="Picture 3">
            <a:extLst>
              <a:ext uri="{FF2B5EF4-FFF2-40B4-BE49-F238E27FC236}">
                <a16:creationId xmlns:a16="http://schemas.microsoft.com/office/drawing/2014/main" id="{920C97B8-0DB1-4EB8-BAC7-4E6CAFF326A5}"/>
              </a:ext>
            </a:extLst>
          </p:cNvPr>
          <p:cNvPicPr>
            <a:picLocks noChangeAspect="1"/>
          </p:cNvPicPr>
          <p:nvPr/>
        </p:nvPicPr>
        <p:blipFill>
          <a:blip r:embed="rId2"/>
          <a:stretch>
            <a:fillRect/>
          </a:stretch>
        </p:blipFill>
        <p:spPr>
          <a:xfrm>
            <a:off x="6800294" y="18255"/>
            <a:ext cx="4398115" cy="2898856"/>
          </a:xfrm>
          <a:prstGeom prst="rect">
            <a:avLst/>
          </a:prstGeom>
        </p:spPr>
      </p:pic>
      <p:pic>
        <p:nvPicPr>
          <p:cNvPr id="5" name="Picture 4">
            <a:extLst>
              <a:ext uri="{FF2B5EF4-FFF2-40B4-BE49-F238E27FC236}">
                <a16:creationId xmlns:a16="http://schemas.microsoft.com/office/drawing/2014/main" id="{4F02A6CD-1588-466D-924D-A60798BB3AA5}"/>
              </a:ext>
            </a:extLst>
          </p:cNvPr>
          <p:cNvPicPr>
            <a:picLocks noChangeAspect="1"/>
          </p:cNvPicPr>
          <p:nvPr/>
        </p:nvPicPr>
        <p:blipFill>
          <a:blip r:embed="rId3"/>
          <a:stretch>
            <a:fillRect/>
          </a:stretch>
        </p:blipFill>
        <p:spPr>
          <a:xfrm>
            <a:off x="5972081" y="2917111"/>
            <a:ext cx="6219919" cy="3922635"/>
          </a:xfrm>
          <a:prstGeom prst="rect">
            <a:avLst/>
          </a:prstGeom>
        </p:spPr>
      </p:pic>
    </p:spTree>
    <p:extLst>
      <p:ext uri="{BB962C8B-B14F-4D97-AF65-F5344CB8AC3E}">
        <p14:creationId xmlns:p14="http://schemas.microsoft.com/office/powerpoint/2010/main" val="125491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54ACC7-0165-4574-AC01-2E69100ED97E}"/>
              </a:ext>
            </a:extLst>
          </p:cNvPr>
          <p:cNvSpPr>
            <a:spLocks noGrp="1"/>
          </p:cNvSpPr>
          <p:nvPr>
            <p:ph type="title"/>
          </p:nvPr>
        </p:nvSpPr>
        <p:spPr/>
        <p:txBody>
          <a:bodyPr/>
          <a:lstStyle/>
          <a:p>
            <a:r>
              <a:rPr lang="en-US" dirty="0"/>
              <a:t>STM vs Space Environment Management (SEM) or Space Debris Management (SDM)</a:t>
            </a:r>
          </a:p>
        </p:txBody>
      </p:sp>
      <p:sp>
        <p:nvSpPr>
          <p:cNvPr id="5" name="Content Placeholder 4">
            <a:extLst>
              <a:ext uri="{FF2B5EF4-FFF2-40B4-BE49-F238E27FC236}">
                <a16:creationId xmlns:a16="http://schemas.microsoft.com/office/drawing/2014/main" id="{7C5D41CD-8AE2-4318-A81F-AC385F9683D3}"/>
              </a:ext>
            </a:extLst>
          </p:cNvPr>
          <p:cNvSpPr>
            <a:spLocks noGrp="1"/>
          </p:cNvSpPr>
          <p:nvPr>
            <p:ph sz="half" idx="1"/>
          </p:nvPr>
        </p:nvSpPr>
        <p:spPr>
          <a:xfrm>
            <a:off x="838199" y="1825625"/>
            <a:ext cx="3911353" cy="686756"/>
          </a:xfrm>
        </p:spPr>
        <p:txBody>
          <a:bodyPr>
            <a:normAutofit/>
          </a:bodyPr>
          <a:lstStyle/>
          <a:p>
            <a:r>
              <a:rPr lang="en-US" i="1" dirty="0"/>
              <a:t>Dan </a:t>
            </a:r>
            <a:r>
              <a:rPr lang="en-US" i="1" dirty="0" err="1"/>
              <a:t>Oltrogge’s</a:t>
            </a:r>
            <a:r>
              <a:rPr lang="en-US" i="1" dirty="0"/>
              <a:t> Original</a:t>
            </a:r>
          </a:p>
        </p:txBody>
      </p:sp>
      <p:sp>
        <p:nvSpPr>
          <p:cNvPr id="6" name="Content Placeholder 5">
            <a:extLst>
              <a:ext uri="{FF2B5EF4-FFF2-40B4-BE49-F238E27FC236}">
                <a16:creationId xmlns:a16="http://schemas.microsoft.com/office/drawing/2014/main" id="{FCB4E1F6-3A06-4D63-857C-0CC84332819E}"/>
              </a:ext>
            </a:extLst>
          </p:cNvPr>
          <p:cNvSpPr>
            <a:spLocks noGrp="1"/>
          </p:cNvSpPr>
          <p:nvPr>
            <p:ph sz="half" idx="2"/>
          </p:nvPr>
        </p:nvSpPr>
        <p:spPr>
          <a:xfrm>
            <a:off x="7584216" y="1860962"/>
            <a:ext cx="3012047" cy="686756"/>
          </a:xfrm>
        </p:spPr>
        <p:txBody>
          <a:bodyPr>
            <a:normAutofit/>
          </a:bodyPr>
          <a:lstStyle/>
          <a:p>
            <a:r>
              <a:rPr lang="en-US" i="1" dirty="0"/>
              <a:t>Darren’s Version</a:t>
            </a:r>
          </a:p>
        </p:txBody>
      </p:sp>
      <p:pic>
        <p:nvPicPr>
          <p:cNvPr id="7" name="Picture 6">
            <a:extLst>
              <a:ext uri="{FF2B5EF4-FFF2-40B4-BE49-F238E27FC236}">
                <a16:creationId xmlns:a16="http://schemas.microsoft.com/office/drawing/2014/main" id="{F23DFC78-3B0D-4147-8756-CF859D7D76FE}"/>
              </a:ext>
            </a:extLst>
          </p:cNvPr>
          <p:cNvPicPr>
            <a:picLocks noChangeAspect="1"/>
          </p:cNvPicPr>
          <p:nvPr/>
        </p:nvPicPr>
        <p:blipFill>
          <a:blip r:embed="rId2"/>
          <a:stretch>
            <a:fillRect/>
          </a:stretch>
        </p:blipFill>
        <p:spPr>
          <a:xfrm>
            <a:off x="288524" y="2414726"/>
            <a:ext cx="4745116" cy="4443274"/>
          </a:xfrm>
          <a:prstGeom prst="ellipse">
            <a:avLst/>
          </a:prstGeom>
        </p:spPr>
      </p:pic>
      <p:pic>
        <p:nvPicPr>
          <p:cNvPr id="8" name="Picture 7">
            <a:extLst>
              <a:ext uri="{FF2B5EF4-FFF2-40B4-BE49-F238E27FC236}">
                <a16:creationId xmlns:a16="http://schemas.microsoft.com/office/drawing/2014/main" id="{0617567E-F0BA-4AE1-BF01-DC0ADED4ABB9}"/>
              </a:ext>
            </a:extLst>
          </p:cNvPr>
          <p:cNvPicPr>
            <a:picLocks noChangeAspect="1"/>
          </p:cNvPicPr>
          <p:nvPr/>
        </p:nvPicPr>
        <p:blipFill>
          <a:blip r:embed="rId2"/>
          <a:stretch>
            <a:fillRect/>
          </a:stretch>
        </p:blipFill>
        <p:spPr>
          <a:xfrm>
            <a:off x="6748511" y="3035276"/>
            <a:ext cx="3419704" cy="3202173"/>
          </a:xfrm>
          <a:prstGeom prst="ellipse">
            <a:avLst/>
          </a:prstGeom>
        </p:spPr>
      </p:pic>
      <p:sp>
        <p:nvSpPr>
          <p:cNvPr id="11" name="Trapezoid 10">
            <a:extLst>
              <a:ext uri="{FF2B5EF4-FFF2-40B4-BE49-F238E27FC236}">
                <a16:creationId xmlns:a16="http://schemas.microsoft.com/office/drawing/2014/main" id="{7419AA48-55C2-4266-98FB-1D5D8D9BECF1}"/>
              </a:ext>
            </a:extLst>
          </p:cNvPr>
          <p:cNvSpPr/>
          <p:nvPr/>
        </p:nvSpPr>
        <p:spPr>
          <a:xfrm rot="2317255">
            <a:off x="7624577" y="5190823"/>
            <a:ext cx="362506" cy="681957"/>
          </a:xfrm>
          <a:prstGeom prst="trapezoi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09DC2090-F761-4C9C-8D44-FCF8CE7883D6}"/>
              </a:ext>
            </a:extLst>
          </p:cNvPr>
          <p:cNvSpPr/>
          <p:nvPr/>
        </p:nvSpPr>
        <p:spPr>
          <a:xfrm rot="10800000">
            <a:off x="8219611" y="3229537"/>
            <a:ext cx="477502" cy="681957"/>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A2996AE-4252-4209-B204-631C084E23E5}"/>
              </a:ext>
            </a:extLst>
          </p:cNvPr>
          <p:cNvSpPr txBox="1"/>
          <p:nvPr/>
        </p:nvSpPr>
        <p:spPr>
          <a:xfrm>
            <a:off x="5528376" y="3035276"/>
            <a:ext cx="1135247" cy="369332"/>
          </a:xfrm>
          <a:prstGeom prst="rect">
            <a:avLst/>
          </a:prstGeom>
          <a:noFill/>
          <a:ln>
            <a:solidFill>
              <a:schemeClr val="tx1"/>
            </a:solidFill>
          </a:ln>
        </p:spPr>
        <p:txBody>
          <a:bodyPr wrap="none" rtlCol="0">
            <a:spAutoFit/>
          </a:bodyPr>
          <a:lstStyle/>
          <a:p>
            <a:r>
              <a:rPr lang="en-US" dirty="0"/>
              <a:t>SEM/SDM</a:t>
            </a:r>
          </a:p>
        </p:txBody>
      </p:sp>
      <p:sp>
        <p:nvSpPr>
          <p:cNvPr id="16" name="TextBox 15">
            <a:extLst>
              <a:ext uri="{FF2B5EF4-FFF2-40B4-BE49-F238E27FC236}">
                <a16:creationId xmlns:a16="http://schemas.microsoft.com/office/drawing/2014/main" id="{C86CFB09-937B-46F8-B032-39240585F7CD}"/>
              </a:ext>
            </a:extLst>
          </p:cNvPr>
          <p:cNvSpPr txBox="1"/>
          <p:nvPr/>
        </p:nvSpPr>
        <p:spPr>
          <a:xfrm>
            <a:off x="6938045" y="2398381"/>
            <a:ext cx="1908408" cy="369332"/>
          </a:xfrm>
          <a:prstGeom prst="rect">
            <a:avLst/>
          </a:prstGeom>
          <a:noFill/>
          <a:ln>
            <a:solidFill>
              <a:schemeClr val="tx1"/>
            </a:solidFill>
          </a:ln>
        </p:spPr>
        <p:txBody>
          <a:bodyPr wrap="none" rtlCol="0">
            <a:spAutoFit/>
          </a:bodyPr>
          <a:lstStyle/>
          <a:p>
            <a:r>
              <a:rPr lang="en-US" dirty="0"/>
              <a:t>On-Orbit Servicing</a:t>
            </a:r>
          </a:p>
        </p:txBody>
      </p:sp>
      <p:sp>
        <p:nvSpPr>
          <p:cNvPr id="19" name="Block Arc 18">
            <a:extLst>
              <a:ext uri="{FF2B5EF4-FFF2-40B4-BE49-F238E27FC236}">
                <a16:creationId xmlns:a16="http://schemas.microsoft.com/office/drawing/2014/main" id="{ED5DC08B-A2FF-4C0D-8233-5AECBFF93D9A}"/>
              </a:ext>
            </a:extLst>
          </p:cNvPr>
          <p:cNvSpPr/>
          <p:nvPr/>
        </p:nvSpPr>
        <p:spPr>
          <a:xfrm rot="5146106">
            <a:off x="7759238" y="3948428"/>
            <a:ext cx="1363145" cy="1363759"/>
          </a:xfrm>
          <a:prstGeom prst="blockArc">
            <a:avLst>
              <a:gd name="adj1" fmla="val 10654507"/>
              <a:gd name="adj2" fmla="val 13492"/>
              <a:gd name="adj3" fmla="val 1071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8" name="Straight Arrow Connector 17">
            <a:extLst>
              <a:ext uri="{FF2B5EF4-FFF2-40B4-BE49-F238E27FC236}">
                <a16:creationId xmlns:a16="http://schemas.microsoft.com/office/drawing/2014/main" id="{0B973DCD-9116-4443-B469-7CDA5AEADE2D}"/>
              </a:ext>
            </a:extLst>
          </p:cNvPr>
          <p:cNvCxnSpPr>
            <a:stCxn id="16" idx="2"/>
          </p:cNvCxnSpPr>
          <p:nvPr/>
        </p:nvCxnSpPr>
        <p:spPr>
          <a:xfrm>
            <a:off x="7892249" y="2767713"/>
            <a:ext cx="566113" cy="7437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Block Arc 9">
            <a:extLst>
              <a:ext uri="{FF2B5EF4-FFF2-40B4-BE49-F238E27FC236}">
                <a16:creationId xmlns:a16="http://schemas.microsoft.com/office/drawing/2014/main" id="{EB2B066A-5F9C-4501-9B5A-38AC3FAB3A63}"/>
              </a:ext>
            </a:extLst>
          </p:cNvPr>
          <p:cNvSpPr/>
          <p:nvPr/>
        </p:nvSpPr>
        <p:spPr>
          <a:xfrm rot="15658388">
            <a:off x="7776790" y="3954480"/>
            <a:ext cx="1363145" cy="1363759"/>
          </a:xfrm>
          <a:prstGeom prst="blockArc">
            <a:avLst>
              <a:gd name="adj1" fmla="val 10654507"/>
              <a:gd name="adj2" fmla="val 13492"/>
              <a:gd name="adj3" fmla="val 1071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Block Arc 8">
            <a:extLst>
              <a:ext uri="{FF2B5EF4-FFF2-40B4-BE49-F238E27FC236}">
                <a16:creationId xmlns:a16="http://schemas.microsoft.com/office/drawing/2014/main" id="{44E17CB5-EE10-4CAE-8218-73EF2FC0D93C}"/>
              </a:ext>
            </a:extLst>
          </p:cNvPr>
          <p:cNvSpPr/>
          <p:nvPr/>
        </p:nvSpPr>
        <p:spPr>
          <a:xfrm rot="11220605">
            <a:off x="7769407" y="3963511"/>
            <a:ext cx="1363145" cy="1363759"/>
          </a:xfrm>
          <a:prstGeom prst="blockArc">
            <a:avLst>
              <a:gd name="adj1" fmla="val 10654507"/>
              <a:gd name="adj2" fmla="val 21506681"/>
              <a:gd name="adj3" fmla="val 13824"/>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a:extLst>
              <a:ext uri="{FF2B5EF4-FFF2-40B4-BE49-F238E27FC236}">
                <a16:creationId xmlns:a16="http://schemas.microsoft.com/office/drawing/2014/main" id="{4CD8E505-534B-43CD-9D4F-EB86DAE8F22B}"/>
              </a:ext>
            </a:extLst>
          </p:cNvPr>
          <p:cNvSpPr txBox="1"/>
          <p:nvPr/>
        </p:nvSpPr>
        <p:spPr>
          <a:xfrm>
            <a:off x="9184247" y="2284211"/>
            <a:ext cx="598241" cy="369332"/>
          </a:xfrm>
          <a:prstGeom prst="rect">
            <a:avLst/>
          </a:prstGeom>
          <a:noFill/>
          <a:ln>
            <a:solidFill>
              <a:schemeClr val="tx1"/>
            </a:solidFill>
          </a:ln>
        </p:spPr>
        <p:txBody>
          <a:bodyPr wrap="none" rtlCol="0">
            <a:spAutoFit/>
          </a:bodyPr>
          <a:lstStyle/>
          <a:p>
            <a:r>
              <a:rPr lang="en-US" dirty="0"/>
              <a:t>STM</a:t>
            </a:r>
          </a:p>
        </p:txBody>
      </p:sp>
      <p:cxnSp>
        <p:nvCxnSpPr>
          <p:cNvPr id="22" name="Straight Arrow Connector 21">
            <a:extLst>
              <a:ext uri="{FF2B5EF4-FFF2-40B4-BE49-F238E27FC236}">
                <a16:creationId xmlns:a16="http://schemas.microsoft.com/office/drawing/2014/main" id="{D1CDC0D1-1DA5-41A0-A348-2154BC9B5416}"/>
              </a:ext>
            </a:extLst>
          </p:cNvPr>
          <p:cNvCxnSpPr>
            <a:stCxn id="20" idx="2"/>
          </p:cNvCxnSpPr>
          <p:nvPr/>
        </p:nvCxnSpPr>
        <p:spPr>
          <a:xfrm flipH="1">
            <a:off x="8697113" y="2653543"/>
            <a:ext cx="786255" cy="14568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62D0ADB-D6FB-49E0-A92A-4F8763006F3E}"/>
              </a:ext>
            </a:extLst>
          </p:cNvPr>
          <p:cNvSpPr txBox="1"/>
          <p:nvPr/>
        </p:nvSpPr>
        <p:spPr>
          <a:xfrm>
            <a:off x="9939193" y="2436681"/>
            <a:ext cx="1939890" cy="1384995"/>
          </a:xfrm>
          <a:prstGeom prst="rect">
            <a:avLst/>
          </a:prstGeom>
          <a:noFill/>
          <a:ln>
            <a:solidFill>
              <a:schemeClr val="tx1"/>
            </a:solidFill>
          </a:ln>
        </p:spPr>
        <p:txBody>
          <a:bodyPr wrap="none" rtlCol="0">
            <a:spAutoFit/>
          </a:bodyPr>
          <a:lstStyle/>
          <a:p>
            <a:r>
              <a:rPr lang="en-US" sz="1400" dirty="0"/>
              <a:t>Also:</a:t>
            </a:r>
          </a:p>
          <a:p>
            <a:r>
              <a:rPr lang="en-US" sz="1400" dirty="0"/>
              <a:t>Traffic Coordination</a:t>
            </a:r>
          </a:p>
          <a:p>
            <a:r>
              <a:rPr lang="en-US" sz="1400" dirty="0">
                <a:solidFill>
                  <a:srgbClr val="FF0000"/>
                </a:solidFill>
              </a:rPr>
              <a:t>Beacons/ID</a:t>
            </a:r>
          </a:p>
          <a:p>
            <a:r>
              <a:rPr lang="en-US" sz="1400" dirty="0"/>
              <a:t>Frequency Coordination</a:t>
            </a:r>
          </a:p>
          <a:p>
            <a:r>
              <a:rPr lang="en-US" sz="1400" dirty="0"/>
              <a:t>Registration of Purpose</a:t>
            </a:r>
          </a:p>
          <a:p>
            <a:r>
              <a:rPr lang="en-US" sz="1400" dirty="0"/>
              <a:t>Etc.</a:t>
            </a:r>
          </a:p>
        </p:txBody>
      </p:sp>
      <p:cxnSp>
        <p:nvCxnSpPr>
          <p:cNvPr id="15" name="Straight Arrow Connector 14">
            <a:extLst>
              <a:ext uri="{FF2B5EF4-FFF2-40B4-BE49-F238E27FC236}">
                <a16:creationId xmlns:a16="http://schemas.microsoft.com/office/drawing/2014/main" id="{CDB99832-4130-4310-A5FF-7307B5DDAECA}"/>
              </a:ext>
            </a:extLst>
          </p:cNvPr>
          <p:cNvCxnSpPr>
            <a:stCxn id="13" idx="2"/>
          </p:cNvCxnSpPr>
          <p:nvPr/>
        </p:nvCxnSpPr>
        <p:spPr>
          <a:xfrm>
            <a:off x="6096000" y="3404608"/>
            <a:ext cx="1796249" cy="10786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72BAECA-B859-4BFC-BF7D-3835AA422C8C}"/>
              </a:ext>
            </a:extLst>
          </p:cNvPr>
          <p:cNvCxnSpPr>
            <a:stCxn id="23" idx="1"/>
          </p:cNvCxnSpPr>
          <p:nvPr/>
        </p:nvCxnSpPr>
        <p:spPr>
          <a:xfrm flipH="1">
            <a:off x="9166505" y="3129179"/>
            <a:ext cx="772688" cy="781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54916BE-E926-4782-83B7-81B4C6539DD6}"/>
              </a:ext>
            </a:extLst>
          </p:cNvPr>
          <p:cNvSpPr txBox="1"/>
          <p:nvPr/>
        </p:nvSpPr>
        <p:spPr>
          <a:xfrm>
            <a:off x="10231313" y="4483223"/>
            <a:ext cx="1517980" cy="954107"/>
          </a:xfrm>
          <a:prstGeom prst="rect">
            <a:avLst/>
          </a:prstGeom>
          <a:noFill/>
          <a:ln>
            <a:solidFill>
              <a:schemeClr val="tx1"/>
            </a:solidFill>
          </a:ln>
        </p:spPr>
        <p:txBody>
          <a:bodyPr wrap="none" rtlCol="0">
            <a:spAutoFit/>
          </a:bodyPr>
          <a:lstStyle/>
          <a:p>
            <a:r>
              <a:rPr lang="en-US" sz="1400" dirty="0"/>
              <a:t>ADR for own </a:t>
            </a:r>
          </a:p>
          <a:p>
            <a:r>
              <a:rPr lang="en-US" sz="1400" dirty="0"/>
              <a:t>   and JCA are </a:t>
            </a:r>
            <a:r>
              <a:rPr lang="en-US" sz="1400" dirty="0">
                <a:solidFill>
                  <a:srgbClr val="FF0000"/>
                </a:solidFill>
              </a:rPr>
              <a:t>STM</a:t>
            </a:r>
          </a:p>
          <a:p>
            <a:r>
              <a:rPr lang="en-US" sz="1400" dirty="0"/>
              <a:t>ADR for derelicts </a:t>
            </a:r>
            <a:br>
              <a:rPr lang="en-US" sz="1400" dirty="0"/>
            </a:br>
            <a:r>
              <a:rPr lang="en-US" sz="1400" dirty="0"/>
              <a:t>   is </a:t>
            </a:r>
            <a:r>
              <a:rPr lang="en-US" sz="1400" dirty="0">
                <a:solidFill>
                  <a:srgbClr val="FF0000"/>
                </a:solidFill>
              </a:rPr>
              <a:t>SEM</a:t>
            </a:r>
          </a:p>
        </p:txBody>
      </p:sp>
      <p:cxnSp>
        <p:nvCxnSpPr>
          <p:cNvPr id="28" name="Straight Arrow Connector 27">
            <a:extLst>
              <a:ext uri="{FF2B5EF4-FFF2-40B4-BE49-F238E27FC236}">
                <a16:creationId xmlns:a16="http://schemas.microsoft.com/office/drawing/2014/main" id="{B31D4918-8C5E-45EE-A2AA-16E5CFB3DC4F}"/>
              </a:ext>
            </a:extLst>
          </p:cNvPr>
          <p:cNvCxnSpPr>
            <a:cxnSpLocks/>
          </p:cNvCxnSpPr>
          <p:nvPr/>
        </p:nvCxnSpPr>
        <p:spPr>
          <a:xfrm flipH="1" flipV="1">
            <a:off x="9465335" y="4985499"/>
            <a:ext cx="765978" cy="26926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ED4116A-7F9D-4032-9327-FDAE95F7A7B4}"/>
              </a:ext>
            </a:extLst>
          </p:cNvPr>
          <p:cNvCxnSpPr>
            <a:cxnSpLocks/>
          </p:cNvCxnSpPr>
          <p:nvPr/>
        </p:nvCxnSpPr>
        <p:spPr>
          <a:xfrm flipH="1">
            <a:off x="9483368" y="4645390"/>
            <a:ext cx="747945" cy="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CA10C31-78AC-440F-A972-064494EA45C7}"/>
              </a:ext>
            </a:extLst>
          </p:cNvPr>
          <p:cNvCxnSpPr>
            <a:cxnSpLocks/>
          </p:cNvCxnSpPr>
          <p:nvPr/>
        </p:nvCxnSpPr>
        <p:spPr>
          <a:xfrm>
            <a:off x="9166505" y="4695714"/>
            <a:ext cx="690835" cy="14261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2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3CDF6-4A6C-4A75-AEEA-8B01A36F7244}"/>
              </a:ext>
            </a:extLst>
          </p:cNvPr>
          <p:cNvSpPr>
            <a:spLocks noGrp="1"/>
          </p:cNvSpPr>
          <p:nvPr>
            <p:ph type="title"/>
          </p:nvPr>
        </p:nvSpPr>
        <p:spPr>
          <a:xfrm>
            <a:off x="764604" y="44681"/>
            <a:ext cx="10515600" cy="550124"/>
          </a:xfrm>
        </p:spPr>
        <p:txBody>
          <a:bodyPr>
            <a:normAutofit/>
          </a:bodyPr>
          <a:lstStyle/>
          <a:p>
            <a:pPr algn="ctr"/>
            <a:r>
              <a:rPr lang="en-US" sz="3200" i="1" dirty="0"/>
              <a:t>Space Safety Behavior Is Not Keeping Pace With Space Activity</a:t>
            </a:r>
          </a:p>
        </p:txBody>
      </p:sp>
      <p:sp>
        <p:nvSpPr>
          <p:cNvPr id="4" name="Slide Number Placeholder 3">
            <a:extLst>
              <a:ext uri="{FF2B5EF4-FFF2-40B4-BE49-F238E27FC236}">
                <a16:creationId xmlns:a16="http://schemas.microsoft.com/office/drawing/2014/main" id="{E5C7FB39-88D1-4921-BEAC-0D29E7CF3AFD}"/>
              </a:ext>
            </a:extLst>
          </p:cNvPr>
          <p:cNvSpPr>
            <a:spLocks noGrp="1"/>
          </p:cNvSpPr>
          <p:nvPr>
            <p:ph type="sldNum" sz="quarter" idx="12"/>
          </p:nvPr>
        </p:nvSpPr>
        <p:spPr/>
        <p:txBody>
          <a:bodyPr/>
          <a:lstStyle/>
          <a:p>
            <a:fld id="{2F096ACA-8EFB-44F9-BDF1-76BED08FE382}" type="slidenum">
              <a:rPr lang="en-US" smtClean="0"/>
              <a:t>4</a:t>
            </a:fld>
            <a:endParaRPr lang="en-US"/>
          </a:p>
        </p:txBody>
      </p:sp>
      <p:sp>
        <p:nvSpPr>
          <p:cNvPr id="5" name="TextBox 4">
            <a:extLst>
              <a:ext uri="{FF2B5EF4-FFF2-40B4-BE49-F238E27FC236}">
                <a16:creationId xmlns:a16="http://schemas.microsoft.com/office/drawing/2014/main" id="{094EFBBF-50B5-4DA8-8215-D0D79EF89DD6}"/>
              </a:ext>
            </a:extLst>
          </p:cNvPr>
          <p:cNvSpPr txBox="1"/>
          <p:nvPr/>
        </p:nvSpPr>
        <p:spPr>
          <a:xfrm>
            <a:off x="911796" y="541531"/>
            <a:ext cx="10368408" cy="646331"/>
          </a:xfrm>
          <a:prstGeom prst="rect">
            <a:avLst/>
          </a:prstGeom>
          <a:solidFill>
            <a:srgbClr val="FFFF00"/>
          </a:solidFill>
        </p:spPr>
        <p:txBody>
          <a:bodyPr wrap="square" rtlCol="0">
            <a:spAutoFit/>
          </a:bodyPr>
          <a:lstStyle/>
          <a:p>
            <a:pPr algn="ctr"/>
            <a:r>
              <a:rPr lang="en-US" b="1" dirty="0"/>
              <a:t>Effective Space Traffic Management (STM) will be difficult to execute without immediate changes in our Space Environment Management (SEM) objectives and behavior (i.e., debris mitigation and remediation).</a:t>
            </a:r>
          </a:p>
        </p:txBody>
      </p:sp>
      <p:sp>
        <p:nvSpPr>
          <p:cNvPr id="6" name="Rectangle 5">
            <a:extLst>
              <a:ext uri="{FF2B5EF4-FFF2-40B4-BE49-F238E27FC236}">
                <a16:creationId xmlns:a16="http://schemas.microsoft.com/office/drawing/2014/main" id="{20DBF947-F786-452B-A078-E44CA066087B}"/>
              </a:ext>
            </a:extLst>
          </p:cNvPr>
          <p:cNvSpPr/>
          <p:nvPr/>
        </p:nvSpPr>
        <p:spPr>
          <a:xfrm>
            <a:off x="911796" y="1251742"/>
            <a:ext cx="4056725" cy="42612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Mitigation</a:t>
            </a:r>
            <a:r>
              <a:rPr lang="en-US" dirty="0"/>
              <a:t> </a:t>
            </a:r>
            <a:r>
              <a:rPr lang="en-US" i="1" dirty="0">
                <a:solidFill>
                  <a:srgbClr val="FF0000"/>
                </a:solidFill>
              </a:rPr>
              <a:t>– do not litter</a:t>
            </a:r>
          </a:p>
        </p:txBody>
      </p:sp>
      <p:sp>
        <p:nvSpPr>
          <p:cNvPr id="7" name="Rectangle 6">
            <a:extLst>
              <a:ext uri="{FF2B5EF4-FFF2-40B4-BE49-F238E27FC236}">
                <a16:creationId xmlns:a16="http://schemas.microsoft.com/office/drawing/2014/main" id="{21F0A98E-F129-4637-9F27-ABA7DA92DC19}"/>
              </a:ext>
            </a:extLst>
          </p:cNvPr>
          <p:cNvSpPr/>
          <p:nvPr/>
        </p:nvSpPr>
        <p:spPr>
          <a:xfrm>
            <a:off x="7223479" y="1251742"/>
            <a:ext cx="4056725" cy="426128"/>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Remediation </a:t>
            </a:r>
            <a:r>
              <a:rPr lang="en-US" i="1" dirty="0">
                <a:solidFill>
                  <a:srgbClr val="FF0000"/>
                </a:solidFill>
              </a:rPr>
              <a:t>– pick up trash</a:t>
            </a:r>
          </a:p>
        </p:txBody>
      </p:sp>
      <p:sp>
        <p:nvSpPr>
          <p:cNvPr id="8" name="TextBox 7">
            <a:extLst>
              <a:ext uri="{FF2B5EF4-FFF2-40B4-BE49-F238E27FC236}">
                <a16:creationId xmlns:a16="http://schemas.microsoft.com/office/drawing/2014/main" id="{7914DA44-C677-4715-9741-4DBBFC142FE5}"/>
              </a:ext>
            </a:extLst>
          </p:cNvPr>
          <p:cNvSpPr txBox="1"/>
          <p:nvPr/>
        </p:nvSpPr>
        <p:spPr>
          <a:xfrm>
            <a:off x="149112" y="1824920"/>
            <a:ext cx="2432482" cy="1169551"/>
          </a:xfrm>
          <a:prstGeom prst="rect">
            <a:avLst/>
          </a:prstGeom>
          <a:noFill/>
          <a:ln>
            <a:solidFill>
              <a:schemeClr val="tx1"/>
            </a:solidFill>
          </a:ln>
        </p:spPr>
        <p:txBody>
          <a:bodyPr wrap="square" rtlCol="0">
            <a:spAutoFit/>
          </a:bodyPr>
          <a:lstStyle/>
          <a:p>
            <a:pPr algn="just"/>
            <a:r>
              <a:rPr lang="en-US" sz="1400" b="1" dirty="0"/>
              <a:t>All satellites deployed above 400 km will have propulsive collision avoidance (CA) capability for mission  duration and deorbit.</a:t>
            </a:r>
          </a:p>
        </p:txBody>
      </p:sp>
      <p:sp>
        <p:nvSpPr>
          <p:cNvPr id="10" name="TextBox 9">
            <a:extLst>
              <a:ext uri="{FF2B5EF4-FFF2-40B4-BE49-F238E27FC236}">
                <a16:creationId xmlns:a16="http://schemas.microsoft.com/office/drawing/2014/main" id="{C89AC17E-1485-4CD6-BA35-F02C54A8FE89}"/>
              </a:ext>
            </a:extLst>
          </p:cNvPr>
          <p:cNvSpPr txBox="1"/>
          <p:nvPr/>
        </p:nvSpPr>
        <p:spPr>
          <a:xfrm>
            <a:off x="3338005" y="1824920"/>
            <a:ext cx="2317071" cy="1169551"/>
          </a:xfrm>
          <a:prstGeom prst="rect">
            <a:avLst/>
          </a:prstGeom>
          <a:noFill/>
          <a:ln>
            <a:solidFill>
              <a:schemeClr val="tx1"/>
            </a:solidFill>
          </a:ln>
        </p:spPr>
        <p:txBody>
          <a:bodyPr wrap="square" rtlCol="0">
            <a:spAutoFit/>
          </a:bodyPr>
          <a:lstStyle/>
          <a:p>
            <a:pPr algn="just"/>
            <a:r>
              <a:rPr lang="en-US" sz="1400" b="1" dirty="0"/>
              <a:t>All missions deployed above 400 km will re-enter all hardware within 5 </a:t>
            </a:r>
            <a:r>
              <a:rPr lang="en-US" sz="1400" b="1" dirty="0" err="1"/>
              <a:t>yr</a:t>
            </a:r>
            <a:r>
              <a:rPr lang="en-US" sz="1400" b="1" dirty="0"/>
              <a:t> after end of mission (vice current 25-yr threshold). </a:t>
            </a:r>
          </a:p>
        </p:txBody>
      </p:sp>
      <p:sp>
        <p:nvSpPr>
          <p:cNvPr id="13" name="TextBox 12">
            <a:extLst>
              <a:ext uri="{FF2B5EF4-FFF2-40B4-BE49-F238E27FC236}">
                <a16:creationId xmlns:a16="http://schemas.microsoft.com/office/drawing/2014/main" id="{755BD230-9599-4BFF-BDD7-F1A9F123E2AB}"/>
              </a:ext>
            </a:extLst>
          </p:cNvPr>
          <p:cNvSpPr txBox="1"/>
          <p:nvPr/>
        </p:nvSpPr>
        <p:spPr>
          <a:xfrm>
            <a:off x="108009" y="3309719"/>
            <a:ext cx="2432481" cy="1815882"/>
          </a:xfrm>
          <a:prstGeom prst="rect">
            <a:avLst/>
          </a:prstGeom>
          <a:noFill/>
        </p:spPr>
        <p:txBody>
          <a:bodyPr wrap="square" rtlCol="0">
            <a:spAutoFit/>
          </a:bodyPr>
          <a:lstStyle/>
          <a:p>
            <a:pPr algn="just"/>
            <a:r>
              <a:rPr lang="en-US" sz="1400" i="1" dirty="0">
                <a:solidFill>
                  <a:srgbClr val="FF0000"/>
                </a:solidFill>
              </a:rPr>
              <a:t>Passive collision avoidance (i.e., statistical threshold of 1/1000 on paper) is irrelevant to specific high probability encounters, is unresponsive to the changing environment, and puts CA burden on responsible operators.</a:t>
            </a:r>
          </a:p>
        </p:txBody>
      </p:sp>
      <p:sp>
        <p:nvSpPr>
          <p:cNvPr id="15" name="TextBox 14">
            <a:extLst>
              <a:ext uri="{FF2B5EF4-FFF2-40B4-BE49-F238E27FC236}">
                <a16:creationId xmlns:a16="http://schemas.microsoft.com/office/drawing/2014/main" id="{42F5E515-CB0B-41CB-BBB1-0614DFD87636}"/>
              </a:ext>
            </a:extLst>
          </p:cNvPr>
          <p:cNvSpPr txBox="1"/>
          <p:nvPr/>
        </p:nvSpPr>
        <p:spPr>
          <a:xfrm>
            <a:off x="3338005" y="3309719"/>
            <a:ext cx="2351101" cy="1815882"/>
          </a:xfrm>
          <a:prstGeom prst="rect">
            <a:avLst/>
          </a:prstGeom>
          <a:noFill/>
        </p:spPr>
        <p:txBody>
          <a:bodyPr wrap="square" rtlCol="0">
            <a:spAutoFit/>
          </a:bodyPr>
          <a:lstStyle/>
          <a:p>
            <a:pPr algn="just"/>
            <a:r>
              <a:rPr lang="en-US" sz="1400" i="1" dirty="0">
                <a:solidFill>
                  <a:srgbClr val="FF0000"/>
                </a:solidFill>
              </a:rPr>
              <a:t>Using 200-yr growth of aggregated LEO does not enhance space safety for most operational LEO satellites. New propulsion technologies permit 5-yr rule within &lt;5% mass fraction for deorbit budget.</a:t>
            </a:r>
          </a:p>
        </p:txBody>
      </p:sp>
      <p:sp>
        <p:nvSpPr>
          <p:cNvPr id="16" name="Arrow: Right 15">
            <a:extLst>
              <a:ext uri="{FF2B5EF4-FFF2-40B4-BE49-F238E27FC236}">
                <a16:creationId xmlns:a16="http://schemas.microsoft.com/office/drawing/2014/main" id="{A86FC6B0-924F-4FA6-ADE3-ADBBB85B94B1}"/>
              </a:ext>
            </a:extLst>
          </p:cNvPr>
          <p:cNvSpPr/>
          <p:nvPr/>
        </p:nvSpPr>
        <p:spPr>
          <a:xfrm>
            <a:off x="189993" y="5173844"/>
            <a:ext cx="5402939" cy="1547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CA capability empowers lowering deorbit threshold and obviate need to passivate energy sources that actually improves </a:t>
            </a:r>
            <a:r>
              <a:rPr lang="en-US" sz="1600" dirty="0" err="1"/>
              <a:t>demisability</a:t>
            </a:r>
            <a:r>
              <a:rPr lang="en-US" sz="1600" dirty="0"/>
              <a:t>.</a:t>
            </a:r>
          </a:p>
        </p:txBody>
      </p:sp>
      <p:sp>
        <p:nvSpPr>
          <p:cNvPr id="18" name="TextBox 17">
            <a:extLst>
              <a:ext uri="{FF2B5EF4-FFF2-40B4-BE49-F238E27FC236}">
                <a16:creationId xmlns:a16="http://schemas.microsoft.com/office/drawing/2014/main" id="{79C70033-25DF-4BCB-AA5F-961E41549E7E}"/>
              </a:ext>
            </a:extLst>
          </p:cNvPr>
          <p:cNvSpPr txBox="1"/>
          <p:nvPr/>
        </p:nvSpPr>
        <p:spPr>
          <a:xfrm>
            <a:off x="6536926" y="1824920"/>
            <a:ext cx="2317071" cy="1169551"/>
          </a:xfrm>
          <a:prstGeom prst="rect">
            <a:avLst/>
          </a:prstGeom>
          <a:noFill/>
          <a:ln>
            <a:solidFill>
              <a:schemeClr val="tx1"/>
            </a:solidFill>
          </a:ln>
        </p:spPr>
        <p:txBody>
          <a:bodyPr wrap="square" rtlCol="0">
            <a:spAutoFit/>
          </a:bodyPr>
          <a:lstStyle/>
          <a:p>
            <a:pPr algn="just"/>
            <a:r>
              <a:rPr lang="en-US" sz="1400" b="1" dirty="0"/>
              <a:t>Active debris removal (ADR) missions will immediately be focused on statistically-most-concerning massive derelicts.</a:t>
            </a:r>
          </a:p>
        </p:txBody>
      </p:sp>
      <p:sp>
        <p:nvSpPr>
          <p:cNvPr id="24" name="TextBox 23">
            <a:extLst>
              <a:ext uri="{FF2B5EF4-FFF2-40B4-BE49-F238E27FC236}">
                <a16:creationId xmlns:a16="http://schemas.microsoft.com/office/drawing/2014/main" id="{7E9D912F-13C9-4FB8-8CB7-799F3972E6EA}"/>
              </a:ext>
            </a:extLst>
          </p:cNvPr>
          <p:cNvSpPr txBox="1"/>
          <p:nvPr/>
        </p:nvSpPr>
        <p:spPr>
          <a:xfrm>
            <a:off x="6519910" y="3309719"/>
            <a:ext cx="2351101" cy="1815882"/>
          </a:xfrm>
          <a:prstGeom prst="rect">
            <a:avLst/>
          </a:prstGeom>
          <a:noFill/>
        </p:spPr>
        <p:txBody>
          <a:bodyPr wrap="square" rtlCol="0">
            <a:spAutoFit/>
          </a:bodyPr>
          <a:lstStyle/>
          <a:p>
            <a:pPr algn="just"/>
            <a:r>
              <a:rPr lang="en-US" sz="1400" i="1" dirty="0">
                <a:solidFill>
                  <a:srgbClr val="FF0000"/>
                </a:solidFill>
              </a:rPr>
              <a:t>Address globally-selected list of objects that have statistically greatest debris-generating potential to curtail dead-on-dead debris generation. Constellation maintenance may be near-term driver for ADR.</a:t>
            </a:r>
          </a:p>
        </p:txBody>
      </p:sp>
      <p:sp>
        <p:nvSpPr>
          <p:cNvPr id="25" name="Arrow: Right 24">
            <a:extLst>
              <a:ext uri="{FF2B5EF4-FFF2-40B4-BE49-F238E27FC236}">
                <a16:creationId xmlns:a16="http://schemas.microsoft.com/office/drawing/2014/main" id="{4929CC50-C105-48DD-A46B-E9B1A02D4959}"/>
              </a:ext>
            </a:extLst>
          </p:cNvPr>
          <p:cNvSpPr/>
          <p:nvPr/>
        </p:nvSpPr>
        <p:spPr>
          <a:xfrm flipH="1">
            <a:off x="6623677" y="5157376"/>
            <a:ext cx="5402939" cy="16000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Remediation is required now due to objects abandoned before debris mitigation guidelines were put in place and poor mitigation compliance since then.</a:t>
            </a:r>
          </a:p>
        </p:txBody>
      </p:sp>
      <p:sp>
        <p:nvSpPr>
          <p:cNvPr id="21" name="TextBox 20">
            <a:extLst>
              <a:ext uri="{FF2B5EF4-FFF2-40B4-BE49-F238E27FC236}">
                <a16:creationId xmlns:a16="http://schemas.microsoft.com/office/drawing/2014/main" id="{A5B33059-3EE7-4A2D-9631-EB5F39FBB898}"/>
              </a:ext>
            </a:extLst>
          </p:cNvPr>
          <p:cNvSpPr txBox="1"/>
          <p:nvPr/>
        </p:nvSpPr>
        <p:spPr>
          <a:xfrm>
            <a:off x="9364796" y="1824920"/>
            <a:ext cx="2661820" cy="1169551"/>
          </a:xfrm>
          <a:prstGeom prst="rect">
            <a:avLst/>
          </a:prstGeom>
          <a:noFill/>
          <a:ln>
            <a:solidFill>
              <a:schemeClr val="tx1"/>
            </a:solidFill>
          </a:ln>
        </p:spPr>
        <p:txBody>
          <a:bodyPr wrap="square" rtlCol="0">
            <a:spAutoFit/>
          </a:bodyPr>
          <a:lstStyle/>
          <a:p>
            <a:pPr algn="just"/>
            <a:r>
              <a:rPr lang="en-US" sz="1400" b="1" dirty="0"/>
              <a:t>Just-in-time Collision Avoidance (JCA) solutions will be developed and deployed to manage emerging high consequence events between derelict objects.</a:t>
            </a:r>
          </a:p>
        </p:txBody>
      </p:sp>
      <p:sp>
        <p:nvSpPr>
          <p:cNvPr id="23" name="TextBox 22">
            <a:extLst>
              <a:ext uri="{FF2B5EF4-FFF2-40B4-BE49-F238E27FC236}">
                <a16:creationId xmlns:a16="http://schemas.microsoft.com/office/drawing/2014/main" id="{3CC38500-73FB-4187-A6A8-81A4F7128E43}"/>
              </a:ext>
            </a:extLst>
          </p:cNvPr>
          <p:cNvSpPr txBox="1"/>
          <p:nvPr/>
        </p:nvSpPr>
        <p:spPr>
          <a:xfrm>
            <a:off x="9564173" y="3309719"/>
            <a:ext cx="2263066" cy="1815882"/>
          </a:xfrm>
          <a:prstGeom prst="rect">
            <a:avLst/>
          </a:prstGeom>
          <a:noFill/>
        </p:spPr>
        <p:txBody>
          <a:bodyPr wrap="square" rtlCol="0">
            <a:spAutoFit/>
          </a:bodyPr>
          <a:lstStyle/>
          <a:p>
            <a:pPr algn="just"/>
            <a:r>
              <a:rPr lang="en-US" sz="1400" i="1" dirty="0">
                <a:solidFill>
                  <a:srgbClr val="FF0000"/>
                </a:solidFill>
              </a:rPr>
              <a:t>There will be specific conjunctions between massive derelicts that will necessitate interdiction to prevent significant creation of background hazard for which ADR is not responsive enough. </a:t>
            </a:r>
            <a:r>
              <a:rPr lang="en-US" sz="1400" b="1" i="1" dirty="0">
                <a:solidFill>
                  <a:srgbClr val="00B050"/>
                </a:solidFill>
              </a:rPr>
              <a:t>Really is STM.</a:t>
            </a:r>
          </a:p>
        </p:txBody>
      </p:sp>
      <p:sp>
        <p:nvSpPr>
          <p:cNvPr id="3" name="Rectangle 2">
            <a:extLst>
              <a:ext uri="{FF2B5EF4-FFF2-40B4-BE49-F238E27FC236}">
                <a16:creationId xmlns:a16="http://schemas.microsoft.com/office/drawing/2014/main" id="{A261C106-7EEC-46CA-9454-053E6DB44543}"/>
              </a:ext>
            </a:extLst>
          </p:cNvPr>
          <p:cNvSpPr/>
          <p:nvPr/>
        </p:nvSpPr>
        <p:spPr>
          <a:xfrm>
            <a:off x="9239026" y="1741751"/>
            <a:ext cx="2908584" cy="3540464"/>
          </a:xfrm>
          <a:prstGeom prst="rect">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159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3" grpId="0"/>
      <p:bldP spid="15" grpId="0"/>
      <p:bldP spid="16" grpId="0" animBg="1"/>
      <p:bldP spid="18" grpId="0" animBg="1"/>
      <p:bldP spid="24" grpId="0"/>
      <p:bldP spid="25" grpId="0" animBg="1"/>
      <p:bldP spid="21" grpId="0" animBg="1"/>
      <p:bldP spid="23"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CAC13E-826B-4C5F-8430-C7CB5A9CAD2B}"/>
              </a:ext>
            </a:extLst>
          </p:cNvPr>
          <p:cNvSpPr>
            <a:spLocks noGrp="1"/>
          </p:cNvSpPr>
          <p:nvPr>
            <p:ph type="title"/>
          </p:nvPr>
        </p:nvSpPr>
        <p:spPr>
          <a:xfrm>
            <a:off x="173335" y="26128"/>
            <a:ext cx="8806892" cy="535436"/>
          </a:xfrm>
        </p:spPr>
        <p:txBody>
          <a:bodyPr>
            <a:normAutofit fontScale="90000"/>
          </a:bodyPr>
          <a:lstStyle/>
          <a:p>
            <a:r>
              <a:rPr lang="en-US" dirty="0"/>
              <a:t>Clusters &amp; Unintended Consequences</a:t>
            </a:r>
          </a:p>
        </p:txBody>
      </p:sp>
      <p:pic>
        <p:nvPicPr>
          <p:cNvPr id="7" name="Picture 6">
            <a:extLst>
              <a:ext uri="{FF2B5EF4-FFF2-40B4-BE49-F238E27FC236}">
                <a16:creationId xmlns:a16="http://schemas.microsoft.com/office/drawing/2014/main" id="{37A6378E-188C-43C5-A470-37244D44228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130800" y="639193"/>
            <a:ext cx="7061200" cy="5881962"/>
          </a:xfrm>
          <a:prstGeom prst="rect">
            <a:avLst/>
          </a:prstGeom>
        </p:spPr>
      </p:pic>
      <p:sp>
        <p:nvSpPr>
          <p:cNvPr id="5" name="Content Placeholder 4">
            <a:extLst>
              <a:ext uri="{FF2B5EF4-FFF2-40B4-BE49-F238E27FC236}">
                <a16:creationId xmlns:a16="http://schemas.microsoft.com/office/drawing/2014/main" id="{2C1CFBE6-5BA9-4310-8602-9977DA234B85}"/>
              </a:ext>
            </a:extLst>
          </p:cNvPr>
          <p:cNvSpPr>
            <a:spLocks noGrp="1"/>
          </p:cNvSpPr>
          <p:nvPr>
            <p:ph sz="half" idx="1"/>
          </p:nvPr>
        </p:nvSpPr>
        <p:spPr>
          <a:xfrm>
            <a:off x="71020" y="764050"/>
            <a:ext cx="4897220" cy="5979045"/>
          </a:xfrm>
        </p:spPr>
        <p:txBody>
          <a:bodyPr>
            <a:normAutofit fontScale="92500"/>
          </a:bodyPr>
          <a:lstStyle/>
          <a:p>
            <a:r>
              <a:rPr lang="en-US" dirty="0"/>
              <a:t>Risk “Perspective” Focuses on…</a:t>
            </a:r>
          </a:p>
          <a:p>
            <a:pPr lvl="1">
              <a:buFont typeface="Wingdings" panose="05000000000000000000" pitchFamily="2" charset="2"/>
              <a:buChar char="ü"/>
            </a:pPr>
            <a:r>
              <a:rPr lang="en-US" dirty="0"/>
              <a:t>Importance of “new” cluster (C615)</a:t>
            </a:r>
          </a:p>
          <a:p>
            <a:pPr lvl="1">
              <a:buFont typeface="Wingdings" panose="05000000000000000000" pitchFamily="2" charset="2"/>
              <a:buChar char="ü"/>
            </a:pPr>
            <a:r>
              <a:rPr lang="en-US" dirty="0"/>
              <a:t>Struggle between C850 and C975 for “dominance”</a:t>
            </a:r>
          </a:p>
          <a:p>
            <a:pPr lvl="1">
              <a:buFont typeface="Wingdings" panose="05000000000000000000" pitchFamily="2" charset="2"/>
              <a:buChar char="ü"/>
            </a:pPr>
            <a:r>
              <a:rPr lang="en-US" dirty="0"/>
              <a:t>Don’t forget C1200 and C1500…</a:t>
            </a:r>
          </a:p>
          <a:p>
            <a:pPr lvl="1">
              <a:buFont typeface="Wingdings" panose="05000000000000000000" pitchFamily="2" charset="2"/>
              <a:buChar char="ü"/>
            </a:pPr>
            <a:r>
              <a:rPr lang="en-US" dirty="0"/>
              <a:t>Expand concept of “consequences”</a:t>
            </a:r>
          </a:p>
          <a:p>
            <a:pPr lvl="2">
              <a:buFont typeface="Wingdings" panose="05000000000000000000" pitchFamily="2" charset="2"/>
              <a:buChar char="q"/>
            </a:pPr>
            <a:r>
              <a:rPr lang="en-US" dirty="0"/>
              <a:t>Orbital persistence and proximity to operational satellites</a:t>
            </a:r>
          </a:p>
          <a:p>
            <a:r>
              <a:rPr lang="en-US" dirty="0"/>
              <a:t>Most massive derelicts left by Russians in 1980-2000</a:t>
            </a:r>
          </a:p>
          <a:p>
            <a:pPr lvl="1">
              <a:buFont typeface="Wingdings" panose="05000000000000000000" pitchFamily="2" charset="2"/>
              <a:buChar char="ü"/>
            </a:pPr>
            <a:r>
              <a:rPr lang="en-US" dirty="0"/>
              <a:t>US had early “contributions”</a:t>
            </a:r>
          </a:p>
          <a:p>
            <a:pPr lvl="1">
              <a:buFont typeface="Wingdings" panose="05000000000000000000" pitchFamily="2" charset="2"/>
              <a:buChar char="ü"/>
            </a:pPr>
            <a:r>
              <a:rPr lang="en-US" dirty="0"/>
              <a:t>China and India </a:t>
            </a:r>
            <a:r>
              <a:rPr lang="en-US"/>
              <a:t>recent contributors </a:t>
            </a:r>
            <a:r>
              <a:rPr lang="en-US" dirty="0"/>
              <a:t>at different altitudes</a:t>
            </a:r>
          </a:p>
          <a:p>
            <a:pPr lvl="1">
              <a:buFont typeface="Wingdings" panose="05000000000000000000" pitchFamily="2" charset="2"/>
              <a:buChar char="ü"/>
            </a:pPr>
            <a:r>
              <a:rPr lang="en-US" dirty="0"/>
              <a:t>Mass and breakups in transfer orbits are growing concern</a:t>
            </a:r>
          </a:p>
        </p:txBody>
      </p:sp>
      <p:sp>
        <p:nvSpPr>
          <p:cNvPr id="8" name="TextBox 7">
            <a:extLst>
              <a:ext uri="{FF2B5EF4-FFF2-40B4-BE49-F238E27FC236}">
                <a16:creationId xmlns:a16="http://schemas.microsoft.com/office/drawing/2014/main" id="{A84FBF85-0300-4546-BB0E-B8D6E870B251}"/>
              </a:ext>
            </a:extLst>
          </p:cNvPr>
          <p:cNvSpPr txBox="1"/>
          <p:nvPr/>
        </p:nvSpPr>
        <p:spPr>
          <a:xfrm>
            <a:off x="10665021" y="136525"/>
            <a:ext cx="1377557" cy="369332"/>
          </a:xfrm>
          <a:prstGeom prst="rect">
            <a:avLst/>
          </a:prstGeom>
          <a:solidFill>
            <a:srgbClr val="FFFF00"/>
          </a:solidFill>
        </p:spPr>
        <p:txBody>
          <a:bodyPr wrap="none" rtlCol="0">
            <a:spAutoFit/>
          </a:bodyPr>
          <a:lstStyle/>
          <a:p>
            <a:r>
              <a:rPr lang="en-US" dirty="0"/>
              <a:t>Remediation</a:t>
            </a:r>
          </a:p>
        </p:txBody>
      </p:sp>
    </p:spTree>
    <p:extLst>
      <p:ext uri="{BB962C8B-B14F-4D97-AF65-F5344CB8AC3E}">
        <p14:creationId xmlns:p14="http://schemas.microsoft.com/office/powerpoint/2010/main" val="213207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3EEAB62-0509-4887-B560-E283DE0462CA}"/>
              </a:ext>
            </a:extLst>
          </p:cNvPr>
          <p:cNvSpPr>
            <a:spLocks noGrp="1"/>
          </p:cNvSpPr>
          <p:nvPr>
            <p:ph type="sldNum" sz="quarter" idx="12"/>
          </p:nvPr>
        </p:nvSpPr>
        <p:spPr/>
        <p:txBody>
          <a:bodyPr/>
          <a:lstStyle/>
          <a:p>
            <a:fld id="{2F096ACA-8EFB-44F9-BDF1-76BED08FE382}" type="slidenum">
              <a:rPr lang="en-US" smtClean="0"/>
              <a:t>6</a:t>
            </a:fld>
            <a:endParaRPr lang="en-US"/>
          </a:p>
        </p:txBody>
      </p:sp>
      <p:pic>
        <p:nvPicPr>
          <p:cNvPr id="6" name="Picture 5">
            <a:extLst>
              <a:ext uri="{FF2B5EF4-FFF2-40B4-BE49-F238E27FC236}">
                <a16:creationId xmlns:a16="http://schemas.microsoft.com/office/drawing/2014/main" id="{871CFDA0-1039-4F4A-A617-C764FC8A2BB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431261" y="195618"/>
            <a:ext cx="9063867" cy="6449146"/>
          </a:xfrm>
          <a:prstGeom prst="rect">
            <a:avLst/>
          </a:prstGeom>
        </p:spPr>
      </p:pic>
    </p:spTree>
    <p:extLst>
      <p:ext uri="{BB962C8B-B14F-4D97-AF65-F5344CB8AC3E}">
        <p14:creationId xmlns:p14="http://schemas.microsoft.com/office/powerpoint/2010/main" val="415979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E2CD23A-A521-4737-B8E7-CB28698F58F1}"/>
              </a:ext>
            </a:extLst>
          </p:cNvPr>
          <p:cNvSpPr/>
          <p:nvPr/>
        </p:nvSpPr>
        <p:spPr>
          <a:xfrm>
            <a:off x="6999324" y="4395337"/>
            <a:ext cx="3466173" cy="155474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Arrow: Down 6">
            <a:extLst>
              <a:ext uri="{FF2B5EF4-FFF2-40B4-BE49-F238E27FC236}">
                <a16:creationId xmlns:a16="http://schemas.microsoft.com/office/drawing/2014/main" id="{FE70FD92-286B-455E-BAFC-7D8D1C89A593}"/>
              </a:ext>
            </a:extLst>
          </p:cNvPr>
          <p:cNvSpPr/>
          <p:nvPr/>
        </p:nvSpPr>
        <p:spPr>
          <a:xfrm flipV="1">
            <a:off x="2840623" y="3186825"/>
            <a:ext cx="1030793" cy="116052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685800">
              <a:defRPr/>
            </a:pPr>
            <a:r>
              <a:rPr lang="en-US" sz="1200" b="1" i="1" dirty="0">
                <a:solidFill>
                  <a:prstClr val="black"/>
                </a:solidFill>
                <a:latin typeface="Calibri" panose="020F0502020204030204"/>
              </a:rPr>
              <a:t>Prevent Imminent Collision</a:t>
            </a:r>
          </a:p>
        </p:txBody>
      </p:sp>
      <p:sp>
        <p:nvSpPr>
          <p:cNvPr id="8" name="Arrow: Right 7">
            <a:extLst>
              <a:ext uri="{FF2B5EF4-FFF2-40B4-BE49-F238E27FC236}">
                <a16:creationId xmlns:a16="http://schemas.microsoft.com/office/drawing/2014/main" id="{27D7D059-1248-4231-A4B1-D527FCC09DF5}"/>
              </a:ext>
            </a:extLst>
          </p:cNvPr>
          <p:cNvSpPr/>
          <p:nvPr/>
        </p:nvSpPr>
        <p:spPr>
          <a:xfrm>
            <a:off x="5199027" y="1896938"/>
            <a:ext cx="1605899" cy="92168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200" b="1" i="1" dirty="0">
                <a:solidFill>
                  <a:prstClr val="black"/>
                </a:solidFill>
                <a:latin typeface="Calibri" panose="020F0502020204030204"/>
              </a:rPr>
              <a:t>Keep Objects “Separated”</a:t>
            </a:r>
            <a:r>
              <a:rPr lang="en-US" sz="1200" dirty="0">
                <a:solidFill>
                  <a:prstClr val="white"/>
                </a:solidFill>
                <a:latin typeface="Calibri" panose="020F0502020204030204"/>
              </a:rPr>
              <a:t>”</a:t>
            </a:r>
          </a:p>
        </p:txBody>
      </p:sp>
      <p:sp>
        <p:nvSpPr>
          <p:cNvPr id="9" name="Arrow: Right 8">
            <a:extLst>
              <a:ext uri="{FF2B5EF4-FFF2-40B4-BE49-F238E27FC236}">
                <a16:creationId xmlns:a16="http://schemas.microsoft.com/office/drawing/2014/main" id="{F3F33ED6-7C40-414F-BAAC-C9D0C8A9DAC7}"/>
              </a:ext>
            </a:extLst>
          </p:cNvPr>
          <p:cNvSpPr/>
          <p:nvPr/>
        </p:nvSpPr>
        <p:spPr>
          <a:xfrm>
            <a:off x="5199027" y="4740350"/>
            <a:ext cx="1605899" cy="92168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200" b="1" i="1" dirty="0">
                <a:solidFill>
                  <a:prstClr val="black"/>
                </a:solidFill>
                <a:latin typeface="Calibri" panose="020F0502020204030204"/>
              </a:rPr>
              <a:t>“Distributed” ADR</a:t>
            </a:r>
          </a:p>
        </p:txBody>
      </p:sp>
      <p:sp>
        <p:nvSpPr>
          <p:cNvPr id="20" name="Rectangle: Rounded Corners 19">
            <a:extLst>
              <a:ext uri="{FF2B5EF4-FFF2-40B4-BE49-F238E27FC236}">
                <a16:creationId xmlns:a16="http://schemas.microsoft.com/office/drawing/2014/main" id="{6E6C3A05-870E-4B94-BEE0-56510A2644E6}"/>
              </a:ext>
            </a:extLst>
          </p:cNvPr>
          <p:cNvSpPr/>
          <p:nvPr/>
        </p:nvSpPr>
        <p:spPr>
          <a:xfrm>
            <a:off x="1818380" y="4395337"/>
            <a:ext cx="3103502" cy="155474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b="1" i="1" u="sng" dirty="0">
                <a:solidFill>
                  <a:prstClr val="black"/>
                </a:solidFill>
                <a:latin typeface="Calibri" panose="020F0502020204030204"/>
              </a:rPr>
              <a:t>Active Debris Removal (ADR)</a:t>
            </a:r>
          </a:p>
          <a:p>
            <a:pPr algn="ctr" defTabSz="685800">
              <a:defRPr/>
            </a:pPr>
            <a:r>
              <a:rPr lang="en-US" sz="1200" i="1" dirty="0">
                <a:solidFill>
                  <a:prstClr val="black"/>
                </a:solidFill>
                <a:latin typeface="Calibri" panose="020F0502020204030204"/>
              </a:rPr>
              <a:t>“Rescue” derelict</a:t>
            </a:r>
          </a:p>
          <a:p>
            <a:pPr defTabSz="685800">
              <a:defRPr/>
            </a:pPr>
            <a:endParaRPr lang="en-US" sz="1350" b="1" i="1" dirty="0">
              <a:solidFill>
                <a:prstClr val="black"/>
              </a:solidFill>
              <a:latin typeface="Calibri" panose="020F0502020204030204"/>
            </a:endParaRPr>
          </a:p>
          <a:p>
            <a:pPr lvl="0">
              <a:defRPr/>
            </a:pPr>
            <a:r>
              <a:rPr lang="en-US" sz="1350" b="1" i="1" dirty="0">
                <a:solidFill>
                  <a:prstClr val="black"/>
                </a:solidFill>
                <a:latin typeface="Calibri" panose="020F0502020204030204"/>
              </a:rPr>
              <a:t>LEO - </a:t>
            </a:r>
            <a:r>
              <a:rPr lang="en-US" sz="1350" i="1" dirty="0">
                <a:solidFill>
                  <a:prstClr val="black"/>
                </a:solidFill>
              </a:rPr>
              <a:t>identify, rendezvous, grapple, detumble, and maneuver</a:t>
            </a:r>
            <a:br>
              <a:rPr lang="en-US" sz="1350" i="1" dirty="0">
                <a:solidFill>
                  <a:prstClr val="black"/>
                </a:solidFill>
              </a:rPr>
            </a:br>
            <a:endParaRPr lang="en-US" sz="1350" i="1" dirty="0">
              <a:solidFill>
                <a:prstClr val="black"/>
              </a:solidFill>
            </a:endParaRPr>
          </a:p>
          <a:p>
            <a:pPr lvl="0">
              <a:defRPr/>
            </a:pPr>
            <a:r>
              <a:rPr lang="en-US" sz="1350" b="1" i="1" dirty="0">
                <a:solidFill>
                  <a:prstClr val="black"/>
                </a:solidFill>
                <a:latin typeface="Calibri" panose="020F0502020204030204"/>
              </a:rPr>
              <a:t>GEO -</a:t>
            </a:r>
            <a:r>
              <a:rPr lang="en-US" sz="1350" i="1" dirty="0">
                <a:solidFill>
                  <a:prstClr val="black"/>
                </a:solidFill>
                <a:latin typeface="Calibri" panose="020F0502020204030204"/>
              </a:rPr>
              <a:t> ion-shepherd to graveyard</a:t>
            </a:r>
          </a:p>
        </p:txBody>
      </p:sp>
      <p:sp>
        <p:nvSpPr>
          <p:cNvPr id="6" name="Rectangle: Rounded Corners 5">
            <a:extLst>
              <a:ext uri="{FF2B5EF4-FFF2-40B4-BE49-F238E27FC236}">
                <a16:creationId xmlns:a16="http://schemas.microsoft.com/office/drawing/2014/main" id="{A2A0F9EA-3087-4026-9E80-D03BA9596E7A}"/>
              </a:ext>
            </a:extLst>
          </p:cNvPr>
          <p:cNvSpPr/>
          <p:nvPr/>
        </p:nvSpPr>
        <p:spPr>
          <a:xfrm>
            <a:off x="7000622" y="1481423"/>
            <a:ext cx="3463577" cy="168974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3" name="TextBox 22">
            <a:extLst>
              <a:ext uri="{FF2B5EF4-FFF2-40B4-BE49-F238E27FC236}">
                <a16:creationId xmlns:a16="http://schemas.microsoft.com/office/drawing/2014/main" id="{B02EDFAA-2932-4CAB-9509-568C6EE03F90}"/>
              </a:ext>
            </a:extLst>
          </p:cNvPr>
          <p:cNvSpPr txBox="1"/>
          <p:nvPr/>
        </p:nvSpPr>
        <p:spPr>
          <a:xfrm>
            <a:off x="7260395" y="1470875"/>
            <a:ext cx="3114048" cy="900246"/>
          </a:xfrm>
          <a:prstGeom prst="rect">
            <a:avLst/>
          </a:prstGeom>
          <a:noFill/>
        </p:spPr>
        <p:txBody>
          <a:bodyPr wrap="square" rtlCol="0">
            <a:spAutoFit/>
          </a:bodyPr>
          <a:lstStyle/>
          <a:p>
            <a:pPr algn="ctr" defTabSz="685800">
              <a:defRPr/>
            </a:pPr>
            <a:r>
              <a:rPr lang="en-US" sz="1350" b="1" i="1" u="sng" dirty="0">
                <a:solidFill>
                  <a:prstClr val="black"/>
                </a:solidFill>
                <a:latin typeface="Calibri" panose="020F0502020204030204"/>
              </a:rPr>
              <a:t>Large Debris Traffic Management (LDTM)</a:t>
            </a:r>
            <a:endParaRPr lang="en-US" sz="1200" i="1" dirty="0">
              <a:solidFill>
                <a:prstClr val="black"/>
              </a:solidFill>
              <a:latin typeface="Calibri" panose="020F0502020204030204"/>
            </a:endParaRPr>
          </a:p>
          <a:p>
            <a:pPr algn="ctr" defTabSz="685800">
              <a:defRPr/>
            </a:pPr>
            <a:r>
              <a:rPr lang="en-US" sz="1200" i="1" dirty="0">
                <a:solidFill>
                  <a:prstClr val="black"/>
                </a:solidFill>
                <a:latin typeface="Calibri" panose="020F0502020204030204"/>
              </a:rPr>
              <a:t>Nudge periodically to keep “spacing”</a:t>
            </a:r>
            <a:br>
              <a:rPr lang="en-US" sz="1200" i="1" dirty="0">
                <a:solidFill>
                  <a:prstClr val="black"/>
                </a:solidFill>
                <a:latin typeface="Calibri" panose="020F0502020204030204"/>
              </a:rPr>
            </a:br>
            <a:endParaRPr lang="en-US" sz="1350" i="1" dirty="0">
              <a:solidFill>
                <a:prstClr val="black"/>
              </a:solidFill>
              <a:latin typeface="Calibri" panose="020F0502020204030204"/>
            </a:endParaRPr>
          </a:p>
        </p:txBody>
      </p:sp>
      <p:sp>
        <p:nvSpPr>
          <p:cNvPr id="11" name="TextBox 10">
            <a:extLst>
              <a:ext uri="{FF2B5EF4-FFF2-40B4-BE49-F238E27FC236}">
                <a16:creationId xmlns:a16="http://schemas.microsoft.com/office/drawing/2014/main" id="{3D28EF77-E7F9-44E3-9C68-2B6B4B07F412}"/>
              </a:ext>
            </a:extLst>
          </p:cNvPr>
          <p:cNvSpPr txBox="1"/>
          <p:nvPr/>
        </p:nvSpPr>
        <p:spPr>
          <a:xfrm>
            <a:off x="7389160" y="4395337"/>
            <a:ext cx="2856518" cy="1523494"/>
          </a:xfrm>
          <a:prstGeom prst="rect">
            <a:avLst/>
          </a:prstGeom>
          <a:noFill/>
        </p:spPr>
        <p:txBody>
          <a:bodyPr wrap="square" rtlCol="0">
            <a:spAutoFit/>
          </a:bodyPr>
          <a:lstStyle/>
          <a:p>
            <a:pPr algn="ctr" defTabSz="685800">
              <a:defRPr/>
            </a:pPr>
            <a:r>
              <a:rPr lang="en-US" sz="1350" b="1" i="1" u="sng" dirty="0">
                <a:latin typeface="Calibri" panose="020F0502020204030204"/>
              </a:rPr>
              <a:t>Nano-tug</a:t>
            </a:r>
          </a:p>
          <a:p>
            <a:pPr algn="ctr" defTabSz="685800">
              <a:defRPr/>
            </a:pPr>
            <a:r>
              <a:rPr lang="en-US" sz="1200" i="1" dirty="0">
                <a:solidFill>
                  <a:prstClr val="black"/>
                </a:solidFill>
                <a:latin typeface="Calibri" panose="020F0502020204030204"/>
              </a:rPr>
              <a:t>Bring derelict “back to life” </a:t>
            </a:r>
          </a:p>
          <a:p>
            <a:pPr algn="ctr" defTabSz="685800">
              <a:defRPr/>
            </a:pPr>
            <a:endParaRPr lang="en-US" sz="1350" i="1" dirty="0">
              <a:solidFill>
                <a:prstClr val="black"/>
              </a:solidFill>
              <a:latin typeface="Calibri" panose="020F0502020204030204"/>
            </a:endParaRPr>
          </a:p>
          <a:p>
            <a:pPr marL="214313" indent="-214313" defTabSz="685800">
              <a:buFontTx/>
              <a:buChar char="-"/>
              <a:defRPr/>
            </a:pPr>
            <a:r>
              <a:rPr lang="en-US" sz="1350" i="1" dirty="0">
                <a:solidFill>
                  <a:prstClr val="black"/>
                </a:solidFill>
                <a:latin typeface="Calibri" panose="020F0502020204030204"/>
              </a:rPr>
              <a:t>Self-aware</a:t>
            </a:r>
          </a:p>
          <a:p>
            <a:pPr marL="557213" lvl="1" indent="-214313">
              <a:buFont typeface="Arial" panose="020B0604020202020204" pitchFamily="34" charset="0"/>
              <a:buChar char="•"/>
              <a:defRPr/>
            </a:pPr>
            <a:r>
              <a:rPr lang="en-US" sz="1350" i="1" dirty="0">
                <a:solidFill>
                  <a:prstClr val="black"/>
                </a:solidFill>
                <a:latin typeface="Calibri" panose="020F0502020204030204"/>
              </a:rPr>
              <a:t>GPS receiver and/or beacon</a:t>
            </a:r>
          </a:p>
          <a:p>
            <a:pPr marL="214313" indent="-214313">
              <a:buFontTx/>
              <a:buChar char="-"/>
              <a:defRPr/>
            </a:pPr>
            <a:r>
              <a:rPr lang="en-US" sz="1350" i="1" dirty="0">
                <a:solidFill>
                  <a:prstClr val="black"/>
                </a:solidFill>
                <a:latin typeface="Calibri" panose="020F0502020204030204"/>
              </a:rPr>
              <a:t> Electric propulsion modules</a:t>
            </a:r>
          </a:p>
          <a:p>
            <a:pPr marL="557213" lvl="1" indent="-214313">
              <a:buFont typeface="Arial" panose="020B0604020202020204" pitchFamily="34" charset="0"/>
              <a:buChar char="•"/>
              <a:defRPr/>
            </a:pPr>
            <a:r>
              <a:rPr lang="en-US" sz="1350" i="1" dirty="0">
                <a:solidFill>
                  <a:prstClr val="black"/>
                </a:solidFill>
                <a:latin typeface="Calibri" panose="020F0502020204030204"/>
              </a:rPr>
              <a:t>Support collision avoidance</a:t>
            </a:r>
          </a:p>
        </p:txBody>
      </p:sp>
      <p:sp>
        <p:nvSpPr>
          <p:cNvPr id="35" name="Arrow: Down 34">
            <a:extLst>
              <a:ext uri="{FF2B5EF4-FFF2-40B4-BE49-F238E27FC236}">
                <a16:creationId xmlns:a16="http://schemas.microsoft.com/office/drawing/2014/main" id="{60A7E563-D9F0-4A5D-AB10-7398455C93CC}"/>
              </a:ext>
            </a:extLst>
          </p:cNvPr>
          <p:cNvSpPr/>
          <p:nvPr/>
        </p:nvSpPr>
        <p:spPr>
          <a:xfrm>
            <a:off x="8307716" y="3233598"/>
            <a:ext cx="1023128" cy="111374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514350">
              <a:defRPr/>
            </a:pPr>
            <a:r>
              <a:rPr lang="en-US" sz="1200" b="1" i="1" dirty="0">
                <a:solidFill>
                  <a:prstClr val="black"/>
                </a:solidFill>
                <a:latin typeface="Calibri" panose="020F0502020204030204"/>
              </a:rPr>
              <a:t>“Revive” Derelicts</a:t>
            </a:r>
          </a:p>
        </p:txBody>
      </p:sp>
      <p:grpSp>
        <p:nvGrpSpPr>
          <p:cNvPr id="45" name="Group 44">
            <a:extLst>
              <a:ext uri="{FF2B5EF4-FFF2-40B4-BE49-F238E27FC236}">
                <a16:creationId xmlns:a16="http://schemas.microsoft.com/office/drawing/2014/main" id="{B6508161-BAF6-4ECA-AF6E-2FCB7CFF5BC7}"/>
              </a:ext>
            </a:extLst>
          </p:cNvPr>
          <p:cNvGrpSpPr/>
          <p:nvPr/>
        </p:nvGrpSpPr>
        <p:grpSpPr>
          <a:xfrm>
            <a:off x="1729102" y="1470875"/>
            <a:ext cx="3192781" cy="1718708"/>
            <a:chOff x="237360" y="179596"/>
            <a:chExt cx="4257041" cy="2152287"/>
          </a:xfrm>
        </p:grpSpPr>
        <p:sp>
          <p:nvSpPr>
            <p:cNvPr id="44" name="Rectangle: Rounded Corners 43">
              <a:extLst>
                <a:ext uri="{FF2B5EF4-FFF2-40B4-BE49-F238E27FC236}">
                  <a16:creationId xmlns:a16="http://schemas.microsoft.com/office/drawing/2014/main" id="{6A6311F6-B649-45AE-B948-69DD6D49B6AB}"/>
                </a:ext>
              </a:extLst>
            </p:cNvPr>
            <p:cNvSpPr/>
            <p:nvPr/>
          </p:nvSpPr>
          <p:spPr>
            <a:xfrm>
              <a:off x="356398" y="179596"/>
              <a:ext cx="4138003" cy="211601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TextBox 29">
              <a:extLst>
                <a:ext uri="{FF2B5EF4-FFF2-40B4-BE49-F238E27FC236}">
                  <a16:creationId xmlns:a16="http://schemas.microsoft.com/office/drawing/2014/main" id="{72F5D9D4-B07E-4A90-B5A3-33E7AB98F945}"/>
                </a:ext>
              </a:extLst>
            </p:cNvPr>
            <p:cNvSpPr txBox="1"/>
            <p:nvPr/>
          </p:nvSpPr>
          <p:spPr>
            <a:xfrm>
              <a:off x="395219" y="192805"/>
              <a:ext cx="3929101" cy="2139078"/>
            </a:xfrm>
            <a:prstGeom prst="rect">
              <a:avLst/>
            </a:prstGeom>
            <a:noFill/>
          </p:spPr>
          <p:txBody>
            <a:bodyPr wrap="square" rtlCol="0">
              <a:spAutoFit/>
            </a:bodyPr>
            <a:lstStyle/>
            <a:p>
              <a:pPr algn="ctr" defTabSz="685800">
                <a:defRPr/>
              </a:pPr>
              <a:r>
                <a:rPr lang="en-US" sz="1350" b="1" u="sng" dirty="0">
                  <a:latin typeface="Calibri" panose="020F0502020204030204"/>
                </a:rPr>
                <a:t>Just-in-time Collision Avoidance (JCA) </a:t>
              </a:r>
            </a:p>
            <a:p>
              <a:pPr algn="ctr" defTabSz="685800">
                <a:defRPr/>
              </a:pPr>
              <a:r>
                <a:rPr lang="en-US" sz="1200" i="1" dirty="0">
                  <a:latin typeface="Calibri" panose="020F0502020204030204"/>
                </a:rPr>
                <a:t>Nudge before close approach</a:t>
              </a:r>
            </a:p>
            <a:p>
              <a:pPr algn="ctr" defTabSz="685800">
                <a:defRPr/>
              </a:pPr>
              <a:endParaRPr lang="en-US" sz="1200" dirty="0">
                <a:latin typeface="Calibri" panose="020F0502020204030204"/>
              </a:endParaRPr>
            </a:p>
            <a:p>
              <a:pPr marL="214313" indent="-214313" defTabSz="685800">
                <a:buFontTx/>
                <a:buChar char="-"/>
                <a:defRPr/>
              </a:pPr>
              <a:r>
                <a:rPr lang="en-US" sz="1350" dirty="0">
                  <a:latin typeface="Calibri" panose="020F0502020204030204"/>
                </a:rPr>
                <a:t>Particle/powder release (e.g., talc)</a:t>
              </a:r>
            </a:p>
            <a:p>
              <a:pPr marL="214313" indent="-214313" defTabSz="685800">
                <a:buFontTx/>
                <a:buChar char="-"/>
                <a:defRPr/>
              </a:pPr>
              <a:r>
                <a:rPr lang="en-US" sz="1350" dirty="0">
                  <a:latin typeface="Calibri" panose="020F0502020204030204"/>
                </a:rPr>
                <a:t>Rocket plume</a:t>
              </a:r>
            </a:p>
            <a:p>
              <a:pPr marL="214313" indent="-214313" defTabSz="685800">
                <a:buFontTx/>
                <a:buChar char="-"/>
                <a:defRPr/>
              </a:pPr>
              <a:r>
                <a:rPr lang="en-US" sz="1350" dirty="0">
                  <a:latin typeface="Calibri" panose="020F0502020204030204"/>
                </a:rPr>
                <a:t>Ground-based laser</a:t>
              </a:r>
            </a:p>
            <a:p>
              <a:pPr marL="214313" indent="-214313" defTabSz="685800">
                <a:buFontTx/>
                <a:buChar char="-"/>
                <a:defRPr/>
              </a:pPr>
              <a:r>
                <a:rPr lang="en-US" sz="1350" dirty="0">
                  <a:latin typeface="Calibri" panose="020F0502020204030204"/>
                </a:rPr>
                <a:t>Space-based laser or solar “illumination”</a:t>
              </a:r>
            </a:p>
          </p:txBody>
        </p:sp>
        <p:sp>
          <p:nvSpPr>
            <p:cNvPr id="28" name="TextBox 27">
              <a:extLst>
                <a:ext uri="{FF2B5EF4-FFF2-40B4-BE49-F238E27FC236}">
                  <a16:creationId xmlns:a16="http://schemas.microsoft.com/office/drawing/2014/main" id="{4F844E20-AB7F-4E1F-9404-1FBBC4289EFA}"/>
                </a:ext>
              </a:extLst>
            </p:cNvPr>
            <p:cNvSpPr txBox="1"/>
            <p:nvPr/>
          </p:nvSpPr>
          <p:spPr>
            <a:xfrm>
              <a:off x="237360" y="346693"/>
              <a:ext cx="246308" cy="289064"/>
            </a:xfrm>
            <a:prstGeom prst="rect">
              <a:avLst/>
            </a:prstGeom>
            <a:noFill/>
          </p:spPr>
          <p:txBody>
            <a:bodyPr wrap="none" rtlCol="0">
              <a:spAutoFit/>
            </a:bodyPr>
            <a:lstStyle/>
            <a:p>
              <a:pPr defTabSz="685800">
                <a:defRPr/>
              </a:pPr>
              <a:endParaRPr lang="en-US" sz="900" i="1" dirty="0">
                <a:solidFill>
                  <a:prstClr val="white"/>
                </a:solidFill>
                <a:latin typeface="Calibri" panose="020F0502020204030204"/>
              </a:endParaRPr>
            </a:p>
          </p:txBody>
        </p:sp>
      </p:grpSp>
      <p:sp>
        <p:nvSpPr>
          <p:cNvPr id="18" name="Title 17">
            <a:extLst>
              <a:ext uri="{FF2B5EF4-FFF2-40B4-BE49-F238E27FC236}">
                <a16:creationId xmlns:a16="http://schemas.microsoft.com/office/drawing/2014/main" id="{DC9636E8-A76B-4E43-99D7-5AA077E07874}"/>
              </a:ext>
            </a:extLst>
          </p:cNvPr>
          <p:cNvSpPr>
            <a:spLocks noGrp="1"/>
          </p:cNvSpPr>
          <p:nvPr>
            <p:ph type="title"/>
          </p:nvPr>
        </p:nvSpPr>
        <p:spPr>
          <a:xfrm>
            <a:off x="1524000" y="136526"/>
            <a:ext cx="9067800" cy="964429"/>
          </a:xfrm>
        </p:spPr>
        <p:txBody>
          <a:bodyPr>
            <a:normAutofit fontScale="90000"/>
          </a:bodyPr>
          <a:lstStyle/>
          <a:p>
            <a:r>
              <a:rPr lang="en-US" dirty="0"/>
              <a:t>Universe of Derelict Remediation Options</a:t>
            </a:r>
          </a:p>
        </p:txBody>
      </p:sp>
      <p:sp>
        <p:nvSpPr>
          <p:cNvPr id="3" name="Slide Number Placeholder 2">
            <a:extLst>
              <a:ext uri="{FF2B5EF4-FFF2-40B4-BE49-F238E27FC236}">
                <a16:creationId xmlns:a16="http://schemas.microsoft.com/office/drawing/2014/main" id="{9135CC7F-64E9-4502-81A4-9AC0229C2101}"/>
              </a:ext>
            </a:extLst>
          </p:cNvPr>
          <p:cNvSpPr>
            <a:spLocks noGrp="1"/>
          </p:cNvSpPr>
          <p:nvPr>
            <p:ph type="sldNum" sz="quarter" idx="12"/>
          </p:nvPr>
        </p:nvSpPr>
        <p:spPr/>
        <p:txBody>
          <a:bodyPr/>
          <a:lstStyle/>
          <a:p>
            <a:fld id="{8093AFAA-9C9A-4BBE-B2A2-177E34E198E5}" type="slidenum">
              <a:rPr lang="en-US" smtClean="0"/>
              <a:t>7</a:t>
            </a:fld>
            <a:endParaRPr lang="en-US" dirty="0"/>
          </a:p>
        </p:txBody>
      </p:sp>
      <p:sp>
        <p:nvSpPr>
          <p:cNvPr id="17" name="Rectangle 16">
            <a:extLst>
              <a:ext uri="{FF2B5EF4-FFF2-40B4-BE49-F238E27FC236}">
                <a16:creationId xmlns:a16="http://schemas.microsoft.com/office/drawing/2014/main" id="{AA154C7E-569D-4761-8DD2-FF5B17B58A7C}"/>
              </a:ext>
            </a:extLst>
          </p:cNvPr>
          <p:cNvSpPr/>
          <p:nvPr/>
        </p:nvSpPr>
        <p:spPr>
          <a:xfrm>
            <a:off x="7304422" y="2329511"/>
            <a:ext cx="3025994" cy="715581"/>
          </a:xfrm>
          <a:prstGeom prst="rect">
            <a:avLst/>
          </a:prstGeom>
        </p:spPr>
        <p:txBody>
          <a:bodyPr wrap="square">
            <a:spAutoFit/>
          </a:bodyPr>
          <a:lstStyle/>
          <a:p>
            <a:pPr marL="214313" indent="-214313">
              <a:buFontTx/>
              <a:buChar char="-"/>
              <a:defRPr/>
            </a:pPr>
            <a:r>
              <a:rPr lang="en-US" sz="1350" dirty="0"/>
              <a:t>Ground-based laser</a:t>
            </a:r>
          </a:p>
          <a:p>
            <a:pPr marL="214313" indent="-214313">
              <a:buFontTx/>
              <a:buChar char="-"/>
              <a:defRPr/>
            </a:pPr>
            <a:r>
              <a:rPr lang="en-US" sz="1350" dirty="0"/>
              <a:t>Space-based laser or solar “illumination”</a:t>
            </a:r>
          </a:p>
        </p:txBody>
      </p:sp>
      <p:sp>
        <p:nvSpPr>
          <p:cNvPr id="33" name="TextBox 32">
            <a:extLst>
              <a:ext uri="{FF2B5EF4-FFF2-40B4-BE49-F238E27FC236}">
                <a16:creationId xmlns:a16="http://schemas.microsoft.com/office/drawing/2014/main" id="{B297C6E9-6E44-4CBC-933B-78CFFD7873B5}"/>
              </a:ext>
            </a:extLst>
          </p:cNvPr>
          <p:cNvSpPr txBox="1"/>
          <p:nvPr/>
        </p:nvSpPr>
        <p:spPr>
          <a:xfrm>
            <a:off x="4893308" y="3243865"/>
            <a:ext cx="2072431" cy="1046440"/>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sz="1200" u="sng" dirty="0">
                <a:cs typeface="Times New Roman" pitchFamily="18" charset="0"/>
              </a:rPr>
              <a:t>Eliminate Derelict In Situ</a:t>
            </a:r>
          </a:p>
          <a:p>
            <a:r>
              <a:rPr lang="en-US" sz="1200" dirty="0">
                <a:cs typeface="Times New Roman" pitchFamily="18" charset="0"/>
              </a:rPr>
              <a:t>- Disintegrate – Russian patent</a:t>
            </a:r>
          </a:p>
          <a:p>
            <a:r>
              <a:rPr lang="en-US" sz="1200" dirty="0">
                <a:cs typeface="Times New Roman" pitchFamily="18" charset="0"/>
              </a:rPr>
              <a:t>- Consume – Russian patent</a:t>
            </a:r>
          </a:p>
          <a:p>
            <a:r>
              <a:rPr lang="en-US" sz="1200" dirty="0">
                <a:cs typeface="Times New Roman" pitchFamily="18" charset="0"/>
              </a:rPr>
              <a:t>- Salvage – Chinese concept</a:t>
            </a:r>
            <a:endParaRPr lang="en-US" sz="1400" dirty="0">
              <a:cs typeface="Times New Roman" pitchFamily="18" charset="0"/>
            </a:endParaRPr>
          </a:p>
          <a:p>
            <a:pPr algn="ctr"/>
            <a:r>
              <a:rPr lang="en-US" sz="1400" b="1" i="1" dirty="0">
                <a:cs typeface="Times New Roman" pitchFamily="18" charset="0"/>
              </a:rPr>
              <a:t>NOTIONAL</a:t>
            </a:r>
            <a:endParaRPr lang="en-US" sz="1200" b="1" i="1" dirty="0">
              <a:cs typeface="Times New Roman" pitchFamily="18" charset="0"/>
            </a:endParaRPr>
          </a:p>
        </p:txBody>
      </p:sp>
      <p:sp>
        <p:nvSpPr>
          <p:cNvPr id="21" name="TextBox 20">
            <a:extLst>
              <a:ext uri="{FF2B5EF4-FFF2-40B4-BE49-F238E27FC236}">
                <a16:creationId xmlns:a16="http://schemas.microsoft.com/office/drawing/2014/main" id="{DD03E379-5C59-4BA1-8985-1ADBD3297B74}"/>
              </a:ext>
            </a:extLst>
          </p:cNvPr>
          <p:cNvSpPr txBox="1"/>
          <p:nvPr/>
        </p:nvSpPr>
        <p:spPr>
          <a:xfrm>
            <a:off x="10665021" y="136525"/>
            <a:ext cx="1377557" cy="369332"/>
          </a:xfrm>
          <a:prstGeom prst="rect">
            <a:avLst/>
          </a:prstGeom>
          <a:solidFill>
            <a:srgbClr val="FFFF00"/>
          </a:solidFill>
        </p:spPr>
        <p:txBody>
          <a:bodyPr wrap="none" rtlCol="0">
            <a:spAutoFit/>
          </a:bodyPr>
          <a:lstStyle/>
          <a:p>
            <a:r>
              <a:rPr lang="en-US" dirty="0"/>
              <a:t>Remediation</a:t>
            </a:r>
          </a:p>
        </p:txBody>
      </p:sp>
    </p:spTree>
    <p:extLst>
      <p:ext uri="{BB962C8B-B14F-4D97-AF65-F5344CB8AC3E}">
        <p14:creationId xmlns:p14="http://schemas.microsoft.com/office/powerpoint/2010/main" val="12359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6" grpId="0" animBg="1"/>
      <p:bldP spid="23" grpId="0"/>
      <p:bldP spid="11" grpId="0"/>
      <p:bldP spid="35" grpId="0" animBg="1"/>
      <p:bldP spid="17" grpId="0"/>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050D5-D0BC-485C-9B29-4C949322DF86}"/>
              </a:ext>
            </a:extLst>
          </p:cNvPr>
          <p:cNvSpPr>
            <a:spLocks noGrp="1"/>
          </p:cNvSpPr>
          <p:nvPr>
            <p:ph type="title"/>
          </p:nvPr>
        </p:nvSpPr>
        <p:spPr>
          <a:xfrm>
            <a:off x="838200" y="365126"/>
            <a:ext cx="10515600" cy="352330"/>
          </a:xfrm>
        </p:spPr>
        <p:txBody>
          <a:bodyPr>
            <a:normAutofit fontScale="90000"/>
          </a:bodyPr>
          <a:lstStyle/>
          <a:p>
            <a:r>
              <a:rPr lang="en-US" dirty="0"/>
              <a:t>Key Takeaways</a:t>
            </a:r>
          </a:p>
        </p:txBody>
      </p:sp>
      <p:sp>
        <p:nvSpPr>
          <p:cNvPr id="3" name="Content Placeholder 2">
            <a:extLst>
              <a:ext uri="{FF2B5EF4-FFF2-40B4-BE49-F238E27FC236}">
                <a16:creationId xmlns:a16="http://schemas.microsoft.com/office/drawing/2014/main" id="{78E67DE1-AA30-42F9-9124-6A077A868C7F}"/>
              </a:ext>
            </a:extLst>
          </p:cNvPr>
          <p:cNvSpPr>
            <a:spLocks noGrp="1"/>
          </p:cNvSpPr>
          <p:nvPr>
            <p:ph idx="1"/>
          </p:nvPr>
        </p:nvSpPr>
        <p:spPr>
          <a:xfrm>
            <a:off x="1020930" y="882511"/>
            <a:ext cx="10617693" cy="5673909"/>
          </a:xfrm>
        </p:spPr>
        <p:txBody>
          <a:bodyPr>
            <a:normAutofit fontScale="62500" lnSpcReduction="20000"/>
          </a:bodyPr>
          <a:lstStyle/>
          <a:p>
            <a:r>
              <a:rPr lang="en-US" dirty="0">
                <a:solidFill>
                  <a:srgbClr val="00B050"/>
                </a:solidFill>
              </a:rPr>
              <a:t>Concern for decades about imposing barriers to entry for </a:t>
            </a:r>
            <a:r>
              <a:rPr lang="en-US" dirty="0" err="1">
                <a:solidFill>
                  <a:srgbClr val="00B050"/>
                </a:solidFill>
              </a:rPr>
              <a:t>smallsats</a:t>
            </a:r>
            <a:r>
              <a:rPr lang="en-US" dirty="0">
                <a:solidFill>
                  <a:srgbClr val="00B050"/>
                </a:solidFill>
              </a:rPr>
              <a:t> by requiring collision avoidance capability may have created the unintended negative consequence in the short-term to impose a </a:t>
            </a:r>
            <a:r>
              <a:rPr lang="en-US" u="sng" dirty="0">
                <a:solidFill>
                  <a:srgbClr val="00B050"/>
                </a:solidFill>
              </a:rPr>
              <a:t>“barrier to continue”</a:t>
            </a:r>
            <a:r>
              <a:rPr lang="en-US" dirty="0">
                <a:solidFill>
                  <a:srgbClr val="00B050"/>
                </a:solidFill>
              </a:rPr>
              <a:t> for all space operations in LEO</a:t>
            </a:r>
          </a:p>
          <a:p>
            <a:pPr lvl="1">
              <a:buFont typeface="Wingdings" panose="05000000000000000000" pitchFamily="2" charset="2"/>
              <a:buChar char="ü"/>
            </a:pPr>
            <a:r>
              <a:rPr lang="en-US" dirty="0">
                <a:solidFill>
                  <a:srgbClr val="00B050"/>
                </a:solidFill>
              </a:rPr>
              <a:t>Being too lenient to new entrants may impose risks on all in the near-term (“Pay me now or pay me more later…”)</a:t>
            </a:r>
          </a:p>
          <a:p>
            <a:r>
              <a:rPr lang="en-US" dirty="0">
                <a:solidFill>
                  <a:srgbClr val="00B050"/>
                </a:solidFill>
              </a:rPr>
              <a:t>Lack of requirement for all operational satellites to have maneuver capability creates poor safety foundation that skews debris mitigation practices and STM capabilities</a:t>
            </a:r>
          </a:p>
          <a:p>
            <a:pPr lvl="1">
              <a:buFont typeface="Wingdings" panose="05000000000000000000" pitchFamily="2" charset="2"/>
              <a:buChar char="ü"/>
            </a:pPr>
            <a:r>
              <a:rPr lang="en-US" dirty="0">
                <a:solidFill>
                  <a:srgbClr val="00B050"/>
                </a:solidFill>
              </a:rPr>
              <a:t>Easier to augment fuel supply when a system has a propulsion system</a:t>
            </a:r>
          </a:p>
          <a:p>
            <a:pPr lvl="1">
              <a:buFont typeface="Wingdings" panose="05000000000000000000" pitchFamily="2" charset="2"/>
              <a:buChar char="ü"/>
            </a:pPr>
            <a:r>
              <a:rPr lang="en-US" dirty="0">
                <a:solidFill>
                  <a:srgbClr val="00B050"/>
                </a:solidFill>
              </a:rPr>
              <a:t>Would you buy a car without brakes or a steering wheel???…</a:t>
            </a:r>
          </a:p>
          <a:p>
            <a:r>
              <a:rPr lang="en-US" dirty="0">
                <a:solidFill>
                  <a:srgbClr val="FF0000"/>
                </a:solidFill>
              </a:rPr>
              <a:t>The relevancy and technical accuracy of a 200-yr projection of the cataloged population in LEO is challenged by our inability to create accurate long-term traffic models, predict explosion &amp; collision rates, and forecast solar activity over such a long-time frame.</a:t>
            </a:r>
          </a:p>
          <a:p>
            <a:pPr lvl="1">
              <a:buFont typeface="Wingdings" panose="05000000000000000000" pitchFamily="2" charset="2"/>
              <a:buChar char="ü"/>
            </a:pPr>
            <a:r>
              <a:rPr lang="en-US" dirty="0">
                <a:solidFill>
                  <a:srgbClr val="FF0000"/>
                </a:solidFill>
              </a:rPr>
              <a:t>A 10-20 </a:t>
            </a:r>
            <a:r>
              <a:rPr lang="en-US" dirty="0" err="1">
                <a:solidFill>
                  <a:srgbClr val="FF0000"/>
                </a:solidFill>
              </a:rPr>
              <a:t>yr</a:t>
            </a:r>
            <a:r>
              <a:rPr lang="en-US" dirty="0">
                <a:solidFill>
                  <a:srgbClr val="FF0000"/>
                </a:solidFill>
              </a:rPr>
              <a:t> projection is much more relevant and defensible and also must not “clump” all LEO altitudes together</a:t>
            </a:r>
          </a:p>
          <a:p>
            <a:r>
              <a:rPr lang="en-US" dirty="0">
                <a:solidFill>
                  <a:srgbClr val="FF0000"/>
                </a:solidFill>
              </a:rPr>
              <a:t>Justification for the 25-yr rule based on long-term (200 </a:t>
            </a:r>
            <a:r>
              <a:rPr lang="en-US" dirty="0" err="1">
                <a:solidFill>
                  <a:srgbClr val="FF0000"/>
                </a:solidFill>
              </a:rPr>
              <a:t>yr</a:t>
            </a:r>
            <a:r>
              <a:rPr lang="en-US" dirty="0">
                <a:solidFill>
                  <a:srgbClr val="FF0000"/>
                </a:solidFill>
              </a:rPr>
              <a:t>) “LEO environment stability” ignores mid-term (decades) space safety below ~650-700 km</a:t>
            </a:r>
          </a:p>
          <a:p>
            <a:pPr lvl="1">
              <a:buFont typeface="Wingdings" panose="05000000000000000000" pitchFamily="2" charset="2"/>
              <a:buChar char="ü"/>
            </a:pPr>
            <a:r>
              <a:rPr lang="en-US" dirty="0">
                <a:solidFill>
                  <a:srgbClr val="FF0000"/>
                </a:solidFill>
              </a:rPr>
              <a:t>Government-sanctioned graveyard orbit…</a:t>
            </a:r>
          </a:p>
          <a:p>
            <a:pPr lvl="1">
              <a:buFont typeface="Wingdings" panose="05000000000000000000" pitchFamily="2" charset="2"/>
              <a:buChar char="ü"/>
            </a:pPr>
            <a:r>
              <a:rPr lang="en-US" dirty="0">
                <a:solidFill>
                  <a:srgbClr val="FF0000"/>
                </a:solidFill>
              </a:rPr>
              <a:t>All growth curves are part of exponential growth so “stability” is not a discriminator</a:t>
            </a:r>
          </a:p>
          <a:p>
            <a:r>
              <a:rPr lang="en-US" dirty="0">
                <a:solidFill>
                  <a:schemeClr val="accent2">
                    <a:lumMod val="50000"/>
                  </a:schemeClr>
                </a:solidFill>
              </a:rPr>
              <a:t>Existing massive intact derelicts abandoned in LEO pose greater debris-generating potential than all constellations (except if SpaceX does full deployment (~1,000s) over 1,000 km)</a:t>
            </a:r>
          </a:p>
          <a:p>
            <a:pPr lvl="1">
              <a:buFont typeface="Wingdings" panose="05000000000000000000" pitchFamily="2" charset="2"/>
              <a:buChar char="ü"/>
            </a:pPr>
            <a:r>
              <a:rPr lang="en-US" dirty="0">
                <a:solidFill>
                  <a:schemeClr val="accent2">
                    <a:lumMod val="50000"/>
                  </a:schemeClr>
                </a:solidFill>
              </a:rPr>
              <a:t>Ask the right questions… not just the trendy ones</a:t>
            </a:r>
          </a:p>
          <a:p>
            <a:r>
              <a:rPr lang="en-US" dirty="0">
                <a:solidFill>
                  <a:schemeClr val="accent2">
                    <a:lumMod val="50000"/>
                  </a:schemeClr>
                </a:solidFill>
              </a:rPr>
              <a:t>Inadequate mitigation guidelines, poor execution on mitigation compliance, and activity before mitigation guidelines were established together create compelling need for debris remediation options to be operationalized</a:t>
            </a:r>
          </a:p>
          <a:p>
            <a:pPr lvl="1">
              <a:buFont typeface="Wingdings" panose="05000000000000000000" pitchFamily="2" charset="2"/>
              <a:buChar char="ü"/>
            </a:pPr>
            <a:r>
              <a:rPr lang="en-US" dirty="0">
                <a:solidFill>
                  <a:schemeClr val="accent2">
                    <a:lumMod val="50000"/>
                  </a:schemeClr>
                </a:solidFill>
              </a:rPr>
              <a:t>Do not wait for a disaster to be proactive…</a:t>
            </a:r>
          </a:p>
          <a:p>
            <a:pPr lvl="1">
              <a:buFont typeface="Wingdings" panose="05000000000000000000" pitchFamily="2" charset="2"/>
              <a:buChar char="ü"/>
            </a:pPr>
            <a:r>
              <a:rPr lang="en-US" dirty="0">
                <a:solidFill>
                  <a:schemeClr val="accent2">
                    <a:lumMod val="50000"/>
                  </a:schemeClr>
                </a:solidFill>
              </a:rPr>
              <a:t>Multiple remediations options being considered</a:t>
            </a:r>
          </a:p>
        </p:txBody>
      </p:sp>
      <p:sp>
        <p:nvSpPr>
          <p:cNvPr id="4" name="Slide Number Placeholder 3">
            <a:extLst>
              <a:ext uri="{FF2B5EF4-FFF2-40B4-BE49-F238E27FC236}">
                <a16:creationId xmlns:a16="http://schemas.microsoft.com/office/drawing/2014/main" id="{CE4EF357-BB9F-42A1-AEF2-7AC854716F2B}"/>
              </a:ext>
            </a:extLst>
          </p:cNvPr>
          <p:cNvSpPr>
            <a:spLocks noGrp="1"/>
          </p:cNvSpPr>
          <p:nvPr>
            <p:ph type="sldNum" sz="quarter" idx="12"/>
          </p:nvPr>
        </p:nvSpPr>
        <p:spPr/>
        <p:txBody>
          <a:bodyPr/>
          <a:lstStyle/>
          <a:p>
            <a:fld id="{2F096ACA-8EFB-44F9-BDF1-76BED08FE382}" type="slidenum">
              <a:rPr lang="en-US" smtClean="0"/>
              <a:t>8</a:t>
            </a:fld>
            <a:endParaRPr lang="en-US"/>
          </a:p>
        </p:txBody>
      </p:sp>
      <p:sp>
        <p:nvSpPr>
          <p:cNvPr id="5" name="TextBox 4">
            <a:extLst>
              <a:ext uri="{FF2B5EF4-FFF2-40B4-BE49-F238E27FC236}">
                <a16:creationId xmlns:a16="http://schemas.microsoft.com/office/drawing/2014/main" id="{08297303-DEB6-4698-BF35-DB8DDE0D6E29}"/>
              </a:ext>
            </a:extLst>
          </p:cNvPr>
          <p:cNvSpPr txBox="1"/>
          <p:nvPr/>
        </p:nvSpPr>
        <p:spPr>
          <a:xfrm rot="16200000">
            <a:off x="-141644" y="1763359"/>
            <a:ext cx="1554844" cy="369332"/>
          </a:xfrm>
          <a:prstGeom prst="rect">
            <a:avLst/>
          </a:prstGeom>
          <a:solidFill>
            <a:srgbClr val="00B050"/>
          </a:solidFill>
        </p:spPr>
        <p:txBody>
          <a:bodyPr wrap="square" rtlCol="0">
            <a:spAutoFit/>
          </a:bodyPr>
          <a:lstStyle/>
          <a:p>
            <a:pPr algn="ctr"/>
            <a:r>
              <a:rPr lang="en-US" b="1" dirty="0">
                <a:solidFill>
                  <a:schemeClr val="bg1"/>
                </a:solidFill>
              </a:rPr>
              <a:t>Responsible</a:t>
            </a:r>
          </a:p>
        </p:txBody>
      </p:sp>
      <p:sp>
        <p:nvSpPr>
          <p:cNvPr id="6" name="TextBox 5">
            <a:extLst>
              <a:ext uri="{FF2B5EF4-FFF2-40B4-BE49-F238E27FC236}">
                <a16:creationId xmlns:a16="http://schemas.microsoft.com/office/drawing/2014/main" id="{59D1A0B0-2432-4349-9355-8E484B1D8225}"/>
              </a:ext>
            </a:extLst>
          </p:cNvPr>
          <p:cNvSpPr txBox="1"/>
          <p:nvPr/>
        </p:nvSpPr>
        <p:spPr>
          <a:xfrm rot="16200000">
            <a:off x="-262032" y="3534800"/>
            <a:ext cx="1795620" cy="369332"/>
          </a:xfrm>
          <a:prstGeom prst="rect">
            <a:avLst/>
          </a:prstGeom>
          <a:solidFill>
            <a:srgbClr val="FF0000"/>
          </a:solidFill>
        </p:spPr>
        <p:txBody>
          <a:bodyPr wrap="none" rtlCol="0">
            <a:spAutoFit/>
          </a:bodyPr>
          <a:lstStyle/>
          <a:p>
            <a:r>
              <a:rPr lang="en-US" b="1" dirty="0">
                <a:solidFill>
                  <a:schemeClr val="bg1"/>
                </a:solidFill>
              </a:rPr>
              <a:t>Now  by Altitude</a:t>
            </a:r>
          </a:p>
        </p:txBody>
      </p:sp>
      <p:sp>
        <p:nvSpPr>
          <p:cNvPr id="7" name="TextBox 6">
            <a:extLst>
              <a:ext uri="{FF2B5EF4-FFF2-40B4-BE49-F238E27FC236}">
                <a16:creationId xmlns:a16="http://schemas.microsoft.com/office/drawing/2014/main" id="{002CCD40-D149-4D2B-80FA-C0E0CF134672}"/>
              </a:ext>
            </a:extLst>
          </p:cNvPr>
          <p:cNvSpPr txBox="1"/>
          <p:nvPr/>
        </p:nvSpPr>
        <p:spPr>
          <a:xfrm rot="16200000">
            <a:off x="-122676" y="5349976"/>
            <a:ext cx="1516912" cy="369332"/>
          </a:xfrm>
          <a:prstGeom prst="rect">
            <a:avLst/>
          </a:prstGeom>
          <a:solidFill>
            <a:schemeClr val="accent4">
              <a:lumMod val="50000"/>
            </a:schemeClr>
          </a:solidFill>
        </p:spPr>
        <p:txBody>
          <a:bodyPr wrap="square" rtlCol="0">
            <a:spAutoFit/>
          </a:bodyPr>
          <a:lstStyle/>
          <a:p>
            <a:pPr algn="ctr"/>
            <a:r>
              <a:rPr lang="en-US" b="1" dirty="0">
                <a:solidFill>
                  <a:schemeClr val="bg1"/>
                </a:solidFill>
              </a:rPr>
              <a:t>Remediation</a:t>
            </a:r>
          </a:p>
        </p:txBody>
      </p:sp>
    </p:spTree>
    <p:extLst>
      <p:ext uri="{BB962C8B-B14F-4D97-AF65-F5344CB8AC3E}">
        <p14:creationId xmlns:p14="http://schemas.microsoft.com/office/powerpoint/2010/main" val="275228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DDED7F-F1EF-48FE-B758-E6D427FB7D99}"/>
              </a:ext>
            </a:extLst>
          </p:cNvPr>
          <p:cNvSpPr>
            <a:spLocks noGrp="1"/>
          </p:cNvSpPr>
          <p:nvPr>
            <p:ph type="title"/>
          </p:nvPr>
        </p:nvSpPr>
        <p:spPr>
          <a:xfrm>
            <a:off x="838200" y="91999"/>
            <a:ext cx="10515600" cy="1325563"/>
          </a:xfrm>
        </p:spPr>
        <p:txBody>
          <a:bodyPr/>
          <a:lstStyle/>
          <a:p>
            <a:r>
              <a:rPr lang="en-US" dirty="0"/>
              <a:t>Ignoring Debris Mitigation and Remediation – </a:t>
            </a:r>
            <a:r>
              <a:rPr lang="en-US" sz="4000" i="1" dirty="0"/>
              <a:t>An Error of Biblical Proportions?</a:t>
            </a:r>
            <a:endParaRPr lang="en-US" i="1" dirty="0"/>
          </a:p>
        </p:txBody>
      </p:sp>
      <p:sp>
        <p:nvSpPr>
          <p:cNvPr id="7" name="Content Placeholder 6">
            <a:extLst>
              <a:ext uri="{FF2B5EF4-FFF2-40B4-BE49-F238E27FC236}">
                <a16:creationId xmlns:a16="http://schemas.microsoft.com/office/drawing/2014/main" id="{A84B847F-D1DC-4BA0-A122-AA5659D85142}"/>
              </a:ext>
            </a:extLst>
          </p:cNvPr>
          <p:cNvSpPr>
            <a:spLocks noGrp="1"/>
          </p:cNvSpPr>
          <p:nvPr>
            <p:ph idx="1"/>
          </p:nvPr>
        </p:nvSpPr>
        <p:spPr>
          <a:xfrm>
            <a:off x="514351" y="1760556"/>
            <a:ext cx="5286374" cy="4595794"/>
          </a:xfrm>
          <a:solidFill>
            <a:schemeClr val="accent5">
              <a:lumMod val="20000"/>
              <a:lumOff val="80000"/>
            </a:schemeClr>
          </a:solidFill>
        </p:spPr>
        <p:txBody>
          <a:bodyPr>
            <a:normAutofit fontScale="85000" lnSpcReduction="20000"/>
          </a:bodyPr>
          <a:lstStyle/>
          <a:p>
            <a:r>
              <a:rPr lang="en-US" dirty="0"/>
              <a:t>Trillion-dollar space economy built on a weak foundation???</a:t>
            </a:r>
          </a:p>
          <a:p>
            <a:r>
              <a:rPr lang="en-US" dirty="0"/>
              <a:t>Matthew 7:24-27 New International Version (NIV): The Wise and Foolish Builders</a:t>
            </a:r>
          </a:p>
          <a:p>
            <a:pPr marL="457200" lvl="1" indent="0">
              <a:buNone/>
            </a:pPr>
            <a:r>
              <a:rPr lang="en-US" b="1" baseline="30000" dirty="0"/>
              <a:t>24 </a:t>
            </a:r>
            <a:r>
              <a:rPr lang="en-US" dirty="0"/>
              <a:t>“Therefore everyone who hears these words of mine and puts them into practice is like a wise man who built his house on the rock. </a:t>
            </a:r>
            <a:r>
              <a:rPr lang="en-US" b="1" baseline="30000" dirty="0"/>
              <a:t>25 </a:t>
            </a:r>
            <a:r>
              <a:rPr lang="en-US" dirty="0"/>
              <a:t>The rain came down, the streams rose, and the winds blew and beat against that house; yet it did not fall, because it had its foundation on the rock. </a:t>
            </a:r>
            <a:r>
              <a:rPr lang="en-US" b="1" baseline="30000" dirty="0"/>
              <a:t>26 </a:t>
            </a:r>
            <a:r>
              <a:rPr lang="en-US" dirty="0"/>
              <a:t>But everyone who hears these words of mine and does not put them into practice is like a </a:t>
            </a:r>
            <a:r>
              <a:rPr lang="en-US" dirty="0">
                <a:highlight>
                  <a:srgbClr val="FFFF00"/>
                </a:highlight>
              </a:rPr>
              <a:t>foolish man who built his house on sand</a:t>
            </a:r>
            <a:r>
              <a:rPr lang="en-US" dirty="0"/>
              <a:t>. </a:t>
            </a:r>
            <a:r>
              <a:rPr lang="en-US" b="1" baseline="30000" dirty="0"/>
              <a:t>27 </a:t>
            </a:r>
            <a:r>
              <a:rPr lang="en-US" dirty="0"/>
              <a:t>The rain came down, the streams rose, and the winds blew and beat against that house, and it fell with a great crash.”</a:t>
            </a:r>
          </a:p>
          <a:p>
            <a:endParaRPr lang="en-US" dirty="0"/>
          </a:p>
        </p:txBody>
      </p:sp>
      <p:sp>
        <p:nvSpPr>
          <p:cNvPr id="5" name="Slide Number Placeholder 4">
            <a:extLst>
              <a:ext uri="{FF2B5EF4-FFF2-40B4-BE49-F238E27FC236}">
                <a16:creationId xmlns:a16="http://schemas.microsoft.com/office/drawing/2014/main" id="{A3DD835B-FE6C-4BE9-BFBB-92633FCB021F}"/>
              </a:ext>
            </a:extLst>
          </p:cNvPr>
          <p:cNvSpPr>
            <a:spLocks noGrp="1"/>
          </p:cNvSpPr>
          <p:nvPr>
            <p:ph type="sldNum" sz="quarter" idx="12"/>
          </p:nvPr>
        </p:nvSpPr>
        <p:spPr/>
        <p:txBody>
          <a:bodyPr/>
          <a:lstStyle/>
          <a:p>
            <a:fld id="{2F096ACA-8EFB-44F9-BDF1-76BED08FE382}" type="slidenum">
              <a:rPr lang="en-US" smtClean="0"/>
              <a:t>9</a:t>
            </a:fld>
            <a:endParaRPr lang="en-US"/>
          </a:p>
        </p:txBody>
      </p:sp>
      <p:pic>
        <p:nvPicPr>
          <p:cNvPr id="1026" name="Picture 2" descr="A Wise and Foolish Builder – Matthew 7:25-27 | Reading Acts">
            <a:extLst>
              <a:ext uri="{FF2B5EF4-FFF2-40B4-BE49-F238E27FC236}">
                <a16:creationId xmlns:a16="http://schemas.microsoft.com/office/drawing/2014/main" id="{91DA26DF-87BE-493C-99C0-77FF1EE118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5941" y="1760556"/>
            <a:ext cx="3934196" cy="4573663"/>
          </a:xfrm>
          <a:custGeom>
            <a:avLst/>
            <a:gdLst>
              <a:gd name="connsiteX0" fmla="*/ 0 w 3934196"/>
              <a:gd name="connsiteY0" fmla="*/ 0 h 4573663"/>
              <a:gd name="connsiteX1" fmla="*/ 444002 w 3934196"/>
              <a:gd name="connsiteY1" fmla="*/ 0 h 4573663"/>
              <a:gd name="connsiteX2" fmla="*/ 888004 w 3934196"/>
              <a:gd name="connsiteY2" fmla="*/ 0 h 4573663"/>
              <a:gd name="connsiteX3" fmla="*/ 1528716 w 3934196"/>
              <a:gd name="connsiteY3" fmla="*/ 0 h 4573663"/>
              <a:gd name="connsiteX4" fmla="*/ 1972718 w 3934196"/>
              <a:gd name="connsiteY4" fmla="*/ 0 h 4573663"/>
              <a:gd name="connsiteX5" fmla="*/ 2613430 w 3934196"/>
              <a:gd name="connsiteY5" fmla="*/ 0 h 4573663"/>
              <a:gd name="connsiteX6" fmla="*/ 3057432 w 3934196"/>
              <a:gd name="connsiteY6" fmla="*/ 0 h 4573663"/>
              <a:gd name="connsiteX7" fmla="*/ 3934196 w 3934196"/>
              <a:gd name="connsiteY7" fmla="*/ 0 h 4573663"/>
              <a:gd name="connsiteX8" fmla="*/ 3934196 w 3934196"/>
              <a:gd name="connsiteY8" fmla="*/ 617445 h 4573663"/>
              <a:gd name="connsiteX9" fmla="*/ 3934196 w 3934196"/>
              <a:gd name="connsiteY9" fmla="*/ 1189152 h 4573663"/>
              <a:gd name="connsiteX10" fmla="*/ 3934196 w 3934196"/>
              <a:gd name="connsiteY10" fmla="*/ 1806597 h 4573663"/>
              <a:gd name="connsiteX11" fmla="*/ 3934196 w 3934196"/>
              <a:gd name="connsiteY11" fmla="*/ 2424041 h 4573663"/>
              <a:gd name="connsiteX12" fmla="*/ 3934196 w 3934196"/>
              <a:gd name="connsiteY12" fmla="*/ 2904276 h 4573663"/>
              <a:gd name="connsiteX13" fmla="*/ 3934196 w 3934196"/>
              <a:gd name="connsiteY13" fmla="*/ 3475984 h 4573663"/>
              <a:gd name="connsiteX14" fmla="*/ 3934196 w 3934196"/>
              <a:gd name="connsiteY14" fmla="*/ 3910482 h 4573663"/>
              <a:gd name="connsiteX15" fmla="*/ 3934196 w 3934196"/>
              <a:gd name="connsiteY15" fmla="*/ 4573663 h 4573663"/>
              <a:gd name="connsiteX16" fmla="*/ 3450852 w 3934196"/>
              <a:gd name="connsiteY16" fmla="*/ 4573663 h 4573663"/>
              <a:gd name="connsiteX17" fmla="*/ 2928166 w 3934196"/>
              <a:gd name="connsiteY17" fmla="*/ 4573663 h 4573663"/>
              <a:gd name="connsiteX18" fmla="*/ 2366138 w 3934196"/>
              <a:gd name="connsiteY18" fmla="*/ 4573663 h 4573663"/>
              <a:gd name="connsiteX19" fmla="*/ 1843452 w 3934196"/>
              <a:gd name="connsiteY19" fmla="*/ 4573663 h 4573663"/>
              <a:gd name="connsiteX20" fmla="*/ 1320766 w 3934196"/>
              <a:gd name="connsiteY20" fmla="*/ 4573663 h 4573663"/>
              <a:gd name="connsiteX21" fmla="*/ 680054 w 3934196"/>
              <a:gd name="connsiteY21" fmla="*/ 4573663 h 4573663"/>
              <a:gd name="connsiteX22" fmla="*/ 0 w 3934196"/>
              <a:gd name="connsiteY22" fmla="*/ 4573663 h 4573663"/>
              <a:gd name="connsiteX23" fmla="*/ 0 w 3934196"/>
              <a:gd name="connsiteY23" fmla="*/ 4139165 h 4573663"/>
              <a:gd name="connsiteX24" fmla="*/ 0 w 3934196"/>
              <a:gd name="connsiteY24" fmla="*/ 3704667 h 4573663"/>
              <a:gd name="connsiteX25" fmla="*/ 0 w 3934196"/>
              <a:gd name="connsiteY25" fmla="*/ 3087223 h 4573663"/>
              <a:gd name="connsiteX26" fmla="*/ 0 w 3934196"/>
              <a:gd name="connsiteY26" fmla="*/ 2606988 h 4573663"/>
              <a:gd name="connsiteX27" fmla="*/ 0 w 3934196"/>
              <a:gd name="connsiteY27" fmla="*/ 1989543 h 4573663"/>
              <a:gd name="connsiteX28" fmla="*/ 0 w 3934196"/>
              <a:gd name="connsiteY28" fmla="*/ 1463572 h 4573663"/>
              <a:gd name="connsiteX29" fmla="*/ 0 w 3934196"/>
              <a:gd name="connsiteY29" fmla="*/ 983338 h 4573663"/>
              <a:gd name="connsiteX30" fmla="*/ 0 w 3934196"/>
              <a:gd name="connsiteY30" fmla="*/ 503103 h 4573663"/>
              <a:gd name="connsiteX31" fmla="*/ 0 w 3934196"/>
              <a:gd name="connsiteY31" fmla="*/ 0 h 4573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934196" h="4573663" extrusionOk="0">
                <a:moveTo>
                  <a:pt x="0" y="0"/>
                </a:moveTo>
                <a:cubicBezTo>
                  <a:pt x="149095" y="-19221"/>
                  <a:pt x="298335" y="30807"/>
                  <a:pt x="444002" y="0"/>
                </a:cubicBezTo>
                <a:cubicBezTo>
                  <a:pt x="589669" y="-30807"/>
                  <a:pt x="704721" y="19335"/>
                  <a:pt x="888004" y="0"/>
                </a:cubicBezTo>
                <a:cubicBezTo>
                  <a:pt x="1071287" y="-19335"/>
                  <a:pt x="1246938" y="53035"/>
                  <a:pt x="1528716" y="0"/>
                </a:cubicBezTo>
                <a:cubicBezTo>
                  <a:pt x="1810494" y="-53035"/>
                  <a:pt x="1859149" y="8310"/>
                  <a:pt x="1972718" y="0"/>
                </a:cubicBezTo>
                <a:cubicBezTo>
                  <a:pt x="2086287" y="-8310"/>
                  <a:pt x="2427778" y="65101"/>
                  <a:pt x="2613430" y="0"/>
                </a:cubicBezTo>
                <a:cubicBezTo>
                  <a:pt x="2799082" y="-65101"/>
                  <a:pt x="2865145" y="48685"/>
                  <a:pt x="3057432" y="0"/>
                </a:cubicBezTo>
                <a:cubicBezTo>
                  <a:pt x="3249719" y="-48685"/>
                  <a:pt x="3757831" y="13471"/>
                  <a:pt x="3934196" y="0"/>
                </a:cubicBezTo>
                <a:cubicBezTo>
                  <a:pt x="3952545" y="293664"/>
                  <a:pt x="3924265" y="443357"/>
                  <a:pt x="3934196" y="617445"/>
                </a:cubicBezTo>
                <a:cubicBezTo>
                  <a:pt x="3944127" y="791533"/>
                  <a:pt x="3894525" y="981223"/>
                  <a:pt x="3934196" y="1189152"/>
                </a:cubicBezTo>
                <a:cubicBezTo>
                  <a:pt x="3973867" y="1397081"/>
                  <a:pt x="3889233" y="1558144"/>
                  <a:pt x="3934196" y="1806597"/>
                </a:cubicBezTo>
                <a:cubicBezTo>
                  <a:pt x="3979159" y="2055050"/>
                  <a:pt x="3908908" y="2227475"/>
                  <a:pt x="3934196" y="2424041"/>
                </a:cubicBezTo>
                <a:cubicBezTo>
                  <a:pt x="3959484" y="2620607"/>
                  <a:pt x="3886121" y="2705270"/>
                  <a:pt x="3934196" y="2904276"/>
                </a:cubicBezTo>
                <a:cubicBezTo>
                  <a:pt x="3982271" y="3103282"/>
                  <a:pt x="3874768" y="3328147"/>
                  <a:pt x="3934196" y="3475984"/>
                </a:cubicBezTo>
                <a:cubicBezTo>
                  <a:pt x="3993624" y="3623821"/>
                  <a:pt x="3910047" y="3780277"/>
                  <a:pt x="3934196" y="3910482"/>
                </a:cubicBezTo>
                <a:cubicBezTo>
                  <a:pt x="3958345" y="4040687"/>
                  <a:pt x="3918991" y="4330566"/>
                  <a:pt x="3934196" y="4573663"/>
                </a:cubicBezTo>
                <a:cubicBezTo>
                  <a:pt x="3756340" y="4629462"/>
                  <a:pt x="3585363" y="4516268"/>
                  <a:pt x="3450852" y="4573663"/>
                </a:cubicBezTo>
                <a:cubicBezTo>
                  <a:pt x="3316341" y="4631058"/>
                  <a:pt x="3139807" y="4524009"/>
                  <a:pt x="2928166" y="4573663"/>
                </a:cubicBezTo>
                <a:cubicBezTo>
                  <a:pt x="2716525" y="4623317"/>
                  <a:pt x="2561546" y="4508313"/>
                  <a:pt x="2366138" y="4573663"/>
                </a:cubicBezTo>
                <a:cubicBezTo>
                  <a:pt x="2170730" y="4639013"/>
                  <a:pt x="1974402" y="4536885"/>
                  <a:pt x="1843452" y="4573663"/>
                </a:cubicBezTo>
                <a:cubicBezTo>
                  <a:pt x="1712502" y="4610441"/>
                  <a:pt x="1437517" y="4559080"/>
                  <a:pt x="1320766" y="4573663"/>
                </a:cubicBezTo>
                <a:cubicBezTo>
                  <a:pt x="1204015" y="4588246"/>
                  <a:pt x="920986" y="4507802"/>
                  <a:pt x="680054" y="4573663"/>
                </a:cubicBezTo>
                <a:cubicBezTo>
                  <a:pt x="439122" y="4639524"/>
                  <a:pt x="325399" y="4499631"/>
                  <a:pt x="0" y="4573663"/>
                </a:cubicBezTo>
                <a:cubicBezTo>
                  <a:pt x="-21622" y="4463694"/>
                  <a:pt x="35743" y="4299551"/>
                  <a:pt x="0" y="4139165"/>
                </a:cubicBezTo>
                <a:cubicBezTo>
                  <a:pt x="-35743" y="3978779"/>
                  <a:pt x="24405" y="3916265"/>
                  <a:pt x="0" y="3704667"/>
                </a:cubicBezTo>
                <a:cubicBezTo>
                  <a:pt x="-24405" y="3493069"/>
                  <a:pt x="48740" y="3381955"/>
                  <a:pt x="0" y="3087223"/>
                </a:cubicBezTo>
                <a:cubicBezTo>
                  <a:pt x="-48740" y="2792491"/>
                  <a:pt x="52521" y="2798398"/>
                  <a:pt x="0" y="2606988"/>
                </a:cubicBezTo>
                <a:cubicBezTo>
                  <a:pt x="-52521" y="2415579"/>
                  <a:pt x="20656" y="2270873"/>
                  <a:pt x="0" y="1989543"/>
                </a:cubicBezTo>
                <a:cubicBezTo>
                  <a:pt x="-20656" y="1708213"/>
                  <a:pt x="32644" y="1709722"/>
                  <a:pt x="0" y="1463572"/>
                </a:cubicBezTo>
                <a:cubicBezTo>
                  <a:pt x="-32644" y="1217422"/>
                  <a:pt x="4901" y="1144875"/>
                  <a:pt x="0" y="983338"/>
                </a:cubicBezTo>
                <a:cubicBezTo>
                  <a:pt x="-4901" y="821801"/>
                  <a:pt x="28451" y="629118"/>
                  <a:pt x="0" y="503103"/>
                </a:cubicBezTo>
                <a:cubicBezTo>
                  <a:pt x="-28451" y="377089"/>
                  <a:pt x="2874" y="142933"/>
                  <a:pt x="0" y="0"/>
                </a:cubicBezTo>
                <a:close/>
              </a:path>
            </a:pathLst>
          </a:custGeom>
          <a:noFill/>
          <a:ln>
            <a:solidFill>
              <a:schemeClr val="accent1"/>
            </a:solidFill>
            <a:extLst>
              <a:ext uri="{C807C97D-BFC1-408E-A445-0C87EB9F89A2}">
                <ask:lineSketchStyleProps xmlns:ask="http://schemas.microsoft.com/office/drawing/2018/sketchyshapes" sd="3029704141">
                  <a:prstGeom prst="rect">
                    <a:avLst/>
                  </a:prstGeom>
                  <ask:type>
                    <ask:lineSketchScribble/>
                  </ask:type>
                </ask:lineSketchStyleProps>
              </a:ext>
            </a:extLst>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B22BE92-CC0C-4EF1-965F-2C9FB3B5BECC}"/>
              </a:ext>
            </a:extLst>
          </p:cNvPr>
          <p:cNvSpPr txBox="1"/>
          <p:nvPr/>
        </p:nvSpPr>
        <p:spPr>
          <a:xfrm>
            <a:off x="8138875" y="2417290"/>
            <a:ext cx="1946238" cy="369332"/>
          </a:xfrm>
          <a:prstGeom prst="rect">
            <a:avLst/>
          </a:prstGeom>
          <a:solidFill>
            <a:srgbClr val="FFFF00">
              <a:alpha val="48000"/>
            </a:srgbClr>
          </a:solidFill>
        </p:spPr>
        <p:txBody>
          <a:bodyPr wrap="none" rtlCol="0">
            <a:spAutoFit/>
          </a:bodyPr>
          <a:lstStyle/>
          <a:p>
            <a:r>
              <a:rPr lang="en-US" b="1" dirty="0">
                <a:solidFill>
                  <a:schemeClr val="accent6">
                    <a:lumMod val="50000"/>
                  </a:schemeClr>
                </a:solidFill>
              </a:rPr>
              <a:t>$T Space Economy</a:t>
            </a:r>
          </a:p>
        </p:txBody>
      </p:sp>
      <p:sp>
        <p:nvSpPr>
          <p:cNvPr id="9" name="TextBox 8">
            <a:extLst>
              <a:ext uri="{FF2B5EF4-FFF2-40B4-BE49-F238E27FC236}">
                <a16:creationId xmlns:a16="http://schemas.microsoft.com/office/drawing/2014/main" id="{402EDF38-9357-4F6D-93DD-F5DF56354DF8}"/>
              </a:ext>
            </a:extLst>
          </p:cNvPr>
          <p:cNvSpPr txBox="1"/>
          <p:nvPr/>
        </p:nvSpPr>
        <p:spPr>
          <a:xfrm>
            <a:off x="7299383" y="4989978"/>
            <a:ext cx="3527312" cy="646331"/>
          </a:xfrm>
          <a:prstGeom prst="rect">
            <a:avLst/>
          </a:prstGeom>
          <a:solidFill>
            <a:srgbClr val="FFFF00">
              <a:alpha val="36000"/>
            </a:srgbClr>
          </a:solidFill>
        </p:spPr>
        <p:txBody>
          <a:bodyPr wrap="none" rtlCol="0">
            <a:spAutoFit/>
          </a:bodyPr>
          <a:lstStyle/>
          <a:p>
            <a:pPr algn="ctr"/>
            <a:r>
              <a:rPr lang="en-US" dirty="0"/>
              <a:t>Debris collision risk moderated by </a:t>
            </a:r>
            <a:br>
              <a:rPr lang="en-US" dirty="0"/>
            </a:br>
            <a:r>
              <a:rPr lang="en-US" dirty="0"/>
              <a:t>debris mitigation and remediation</a:t>
            </a:r>
          </a:p>
        </p:txBody>
      </p:sp>
      <p:sp>
        <p:nvSpPr>
          <p:cNvPr id="13" name="TextBox 12">
            <a:extLst>
              <a:ext uri="{FF2B5EF4-FFF2-40B4-BE49-F238E27FC236}">
                <a16:creationId xmlns:a16="http://schemas.microsoft.com/office/drawing/2014/main" id="{A1A0C170-5CEF-4477-9552-D2A0EC4CE173}"/>
              </a:ext>
            </a:extLst>
          </p:cNvPr>
          <p:cNvSpPr txBox="1"/>
          <p:nvPr/>
        </p:nvSpPr>
        <p:spPr>
          <a:xfrm>
            <a:off x="7470689" y="3332958"/>
            <a:ext cx="3053080" cy="369332"/>
          </a:xfrm>
          <a:prstGeom prst="rect">
            <a:avLst/>
          </a:prstGeom>
          <a:solidFill>
            <a:srgbClr val="FFFF00">
              <a:alpha val="36000"/>
            </a:srgbClr>
          </a:solidFill>
        </p:spPr>
        <p:txBody>
          <a:bodyPr wrap="none" rtlCol="0">
            <a:spAutoFit/>
          </a:bodyPr>
          <a:lstStyle/>
          <a:p>
            <a:pPr algn="ctr"/>
            <a:r>
              <a:rPr lang="en-US" dirty="0"/>
              <a:t>STM standards and operations</a:t>
            </a:r>
          </a:p>
        </p:txBody>
      </p:sp>
    </p:spTree>
    <p:extLst>
      <p:ext uri="{BB962C8B-B14F-4D97-AF65-F5344CB8AC3E}">
        <p14:creationId xmlns:p14="http://schemas.microsoft.com/office/powerpoint/2010/main" val="2530335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6586</TotalTime>
  <Words>1313</Words>
  <Application>Microsoft Office PowerPoint</Application>
  <PresentationFormat>Widescreen</PresentationFormat>
  <Paragraphs>126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Office Theme</vt:lpstr>
      <vt:lpstr>Space Safety Perspective  STM Thoughts for IAA, AIAA, ESA, etc.</vt:lpstr>
      <vt:lpstr>STM – do not make it everything…</vt:lpstr>
      <vt:lpstr>STM vs Space Environment Management (SEM) or Space Debris Management (SDM)</vt:lpstr>
      <vt:lpstr>Space Safety Behavior Is Not Keeping Pace With Space Activity</vt:lpstr>
      <vt:lpstr>Clusters &amp; Unintended Consequences</vt:lpstr>
      <vt:lpstr>PowerPoint Presentation</vt:lpstr>
      <vt:lpstr>Universe of Derelict Remediation Options</vt:lpstr>
      <vt:lpstr>Key Takeaways</vt:lpstr>
      <vt:lpstr>Ignoring Debris Mitigation and Remediation – An Error of Biblical Proportions?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 Operations Assurance</dc:title>
  <dc:creator>McKnight, Darren</dc:creator>
  <cp:lastModifiedBy>McKnight, Darren</cp:lastModifiedBy>
  <cp:revision>129</cp:revision>
  <dcterms:created xsi:type="dcterms:W3CDTF">2020-01-30T20:00:59Z</dcterms:created>
  <dcterms:modified xsi:type="dcterms:W3CDTF">2020-06-19T11:19:12Z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dcdf563-9c50-447a-ad1c-b13367e97c6b_Enabled">
    <vt:lpwstr>true</vt:lpwstr>
  </property>
  <property fmtid="{D5CDD505-2E9C-101B-9397-08002B2CF9AE}" pid="3" name="MSIP_Label_1dcdf563-9c50-447a-ad1c-b13367e97c6b_SetDate">
    <vt:lpwstr>2020-03-29T14:52:47Z</vt:lpwstr>
  </property>
  <property fmtid="{D5CDD505-2E9C-101B-9397-08002B2CF9AE}" pid="4" name="MSIP_Label_1dcdf563-9c50-447a-ad1c-b13367e97c6b_Method">
    <vt:lpwstr>Standard</vt:lpwstr>
  </property>
  <property fmtid="{D5CDD505-2E9C-101B-9397-08002B2CF9AE}" pid="5" name="MSIP_Label_1dcdf563-9c50-447a-ad1c-b13367e97c6b_Name">
    <vt:lpwstr>Public</vt:lpwstr>
  </property>
  <property fmtid="{D5CDD505-2E9C-101B-9397-08002B2CF9AE}" pid="6" name="MSIP_Label_1dcdf563-9c50-447a-ad1c-b13367e97c6b_SiteId">
    <vt:lpwstr>e9c974a7-6e14-4451-bfa0-d39600243e2f</vt:lpwstr>
  </property>
  <property fmtid="{D5CDD505-2E9C-101B-9397-08002B2CF9AE}" pid="7" name="MSIP_Label_1dcdf563-9c50-447a-ad1c-b13367e97c6b_ActionId">
    <vt:lpwstr>b0ca521c-96a4-4293-adbc-02dcbf6fbc95</vt:lpwstr>
  </property>
  <property fmtid="{D5CDD505-2E9C-101B-9397-08002B2CF9AE}" pid="8" name="MSIP_Label_1dcdf563-9c50-447a-ad1c-b13367e97c6b_ContentBits">
    <vt:lpwstr>0</vt:lpwstr>
  </property>
</Properties>
</file>