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7"/>
  </p:notesMasterIdLst>
  <p:sldIdLst>
    <p:sldId id="876" r:id="rId2"/>
    <p:sldId id="877" r:id="rId3"/>
    <p:sldId id="896" r:id="rId4"/>
    <p:sldId id="897" r:id="rId5"/>
    <p:sldId id="898" r:id="rId6"/>
    <p:sldId id="893" r:id="rId7"/>
    <p:sldId id="894" r:id="rId8"/>
    <p:sldId id="899" r:id="rId9"/>
    <p:sldId id="900" r:id="rId10"/>
    <p:sldId id="901" r:id="rId11"/>
    <p:sldId id="879" r:id="rId12"/>
    <p:sldId id="904" r:id="rId13"/>
    <p:sldId id="880" r:id="rId14"/>
    <p:sldId id="905" r:id="rId15"/>
    <p:sldId id="881" r:id="rId16"/>
    <p:sldId id="902" r:id="rId17"/>
    <p:sldId id="903" r:id="rId18"/>
    <p:sldId id="882" r:id="rId19"/>
    <p:sldId id="883" r:id="rId20"/>
    <p:sldId id="884" r:id="rId21"/>
    <p:sldId id="885" r:id="rId22"/>
    <p:sldId id="889" r:id="rId23"/>
    <p:sldId id="886" r:id="rId24"/>
    <p:sldId id="890" r:id="rId25"/>
    <p:sldId id="89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0432FF"/>
    <a:srgbClr val="FF40FF"/>
    <a:srgbClr val="0066FF"/>
    <a:srgbClr val="FFFFCC"/>
    <a:srgbClr val="CCFFCD"/>
    <a:srgbClr val="D0CECE"/>
    <a:srgbClr val="E3F0D9"/>
    <a:srgbClr val="68A3DB"/>
    <a:srgbClr val="F7BE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21" autoAdjust="0"/>
    <p:restoredTop sz="96287" autoAdjust="0"/>
  </p:normalViewPr>
  <p:slideViewPr>
    <p:cSldViewPr snapToGrid="0">
      <p:cViewPr varScale="1">
        <p:scale>
          <a:sx n="91" d="100"/>
          <a:sy n="91" d="100"/>
        </p:scale>
        <p:origin x="399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2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98A2E-B1B4-FA42-88D3-BAEE78DB1FC4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5D12B-A005-DA45-A48D-D228EBA5C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3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5D12B-A005-DA45-A48D-D228EBA5CA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51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5D12B-A005-DA45-A48D-D228EBA5CA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01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5D12B-A005-DA45-A48D-D228EBA5CA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38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5D12B-A005-DA45-A48D-D228EBA5CA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4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mailto:abiswas@jpl.nasa.gov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38" y="-19402"/>
            <a:ext cx="12200737" cy="3699977"/>
          </a:xfrm>
          <a:prstGeom prst="rect">
            <a:avLst/>
          </a:prstGeom>
        </p:spPr>
      </p:pic>
      <p:sp>
        <p:nvSpPr>
          <p:cNvPr id="17" name="Subtitle 2"/>
          <p:cNvSpPr txBox="1">
            <a:spLocks/>
          </p:cNvSpPr>
          <p:nvPr userDrawn="1"/>
        </p:nvSpPr>
        <p:spPr>
          <a:xfrm>
            <a:off x="55470" y="107490"/>
            <a:ext cx="3919184" cy="13474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Deep Space Optical Communications (DSOC) Technology Demonstration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038ECF-37C9-4C3D-B2A1-27E03469BF71}"/>
              </a:ext>
            </a:extLst>
          </p:cNvPr>
          <p:cNvSpPr txBox="1"/>
          <p:nvPr userDrawn="1"/>
        </p:nvSpPr>
        <p:spPr>
          <a:xfrm>
            <a:off x="55469" y="3910044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 Biswas,</a:t>
            </a:r>
          </a:p>
          <a:p>
            <a:r>
              <a:rPr lang="en-US" sz="24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Technologist</a:t>
            </a:r>
          </a:p>
          <a:p>
            <a:r>
              <a:rPr lang="en-US" sz="24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 Space Optical Communications (DSOC) </a:t>
            </a:r>
          </a:p>
          <a:p>
            <a:endParaRPr lang="en-US" sz="2400" b="1" dirty="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89DD4E-9151-437B-8E01-9DA05CA42131}"/>
              </a:ext>
            </a:extLst>
          </p:cNvPr>
          <p:cNvSpPr txBox="1"/>
          <p:nvPr userDrawn="1"/>
        </p:nvSpPr>
        <p:spPr>
          <a:xfrm>
            <a:off x="55469" y="6481341"/>
            <a:ext cx="23487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abiswas@jpl.nasa.gov</a:t>
            </a:r>
            <a:r>
              <a:rPr lang="en-US" sz="9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phone: (818)-354-2415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E0ECF2-61AC-4AAD-945D-D452AB3793D3}"/>
              </a:ext>
            </a:extLst>
          </p:cNvPr>
          <p:cNvSpPr txBox="1"/>
          <p:nvPr userDrawn="1"/>
        </p:nvSpPr>
        <p:spPr>
          <a:xfrm>
            <a:off x="-8738" y="5751627"/>
            <a:ext cx="12080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Black" panose="020B0A04020102020204" pitchFamily="34" charset="0"/>
              </a:rPr>
              <a:t>Jet Propulsion Laboratory, California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24389205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;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322699" y="870088"/>
            <a:ext cx="11582400" cy="0"/>
          </a:xfrm>
          <a:prstGeom prst="line">
            <a:avLst/>
          </a:prstGeom>
          <a:ln w="38100">
            <a:solidFill>
              <a:srgbClr val="F7BE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2742" y="6683721"/>
            <a:ext cx="482357" cy="14363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dirty="0"/>
              <a:t>01-</a:t>
            </a:r>
            <a:fld id="{CF764FB1-74C5-44BB-97B9-0616BEE744F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8662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322699" y="870088"/>
            <a:ext cx="11582400" cy="0"/>
          </a:xfrm>
          <a:prstGeom prst="line">
            <a:avLst/>
          </a:prstGeom>
          <a:ln w="38100">
            <a:solidFill>
              <a:srgbClr val="F7BE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2742" y="6683721"/>
            <a:ext cx="482357" cy="14363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dirty="0"/>
              <a:t>01-</a:t>
            </a:r>
            <a:fld id="{CF764FB1-74C5-44BB-97B9-0616BEE744F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4128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ckup Mar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2742" y="6683721"/>
            <a:ext cx="482357" cy="14363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dirty="0"/>
              <a:t>01-</a:t>
            </a:r>
            <a:fld id="{CF764FB1-74C5-44BB-97B9-0616BEE744F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3537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;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322699" y="870088"/>
            <a:ext cx="11582400" cy="0"/>
          </a:xfrm>
          <a:prstGeom prst="line">
            <a:avLst/>
          </a:prstGeom>
          <a:ln w="38100">
            <a:solidFill>
              <a:srgbClr val="F7BE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00542" y="6624651"/>
            <a:ext cx="413313" cy="20307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dirty="0"/>
              <a:t>11-</a:t>
            </a:r>
            <a:fld id="{CF764FB1-74C5-44BB-97B9-0616BEE744F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1337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04FBC3-5DA4-40F5-9912-3BD971862BB0}"/>
              </a:ext>
            </a:extLst>
          </p:cNvPr>
          <p:cNvCxnSpPr/>
          <p:nvPr userDrawn="1"/>
        </p:nvCxnSpPr>
        <p:spPr>
          <a:xfrm>
            <a:off x="322699" y="870088"/>
            <a:ext cx="11582400" cy="0"/>
          </a:xfrm>
          <a:prstGeom prst="line">
            <a:avLst/>
          </a:prstGeom>
          <a:ln w="38100">
            <a:solidFill>
              <a:srgbClr val="F7BE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54D86-EAA4-4EDF-BA0A-50CFCA8706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1222" y="-1833"/>
            <a:ext cx="2230779" cy="83236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709F34-AAC6-4409-AB4A-3B8BA5EC9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2742" y="6745640"/>
            <a:ext cx="482357" cy="14363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dirty="0"/>
              <a:t>03-</a:t>
            </a:r>
            <a:fld id="{CF764FB1-74C5-44BB-97B9-0616BEE744F0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C8CC74-6702-4722-8DE1-0E58B4B47054}"/>
              </a:ext>
            </a:extLst>
          </p:cNvPr>
          <p:cNvSpPr/>
          <p:nvPr userDrawn="1"/>
        </p:nvSpPr>
        <p:spPr>
          <a:xfrm>
            <a:off x="4012143" y="6704020"/>
            <a:ext cx="49339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© 2024  California Institute of Technology Government sponsorship acknowledged.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19F22-CF26-4227-9CF9-A1B7D7C220DC}"/>
              </a:ext>
            </a:extLst>
          </p:cNvPr>
          <p:cNvSpPr txBox="1"/>
          <p:nvPr userDrawn="1"/>
        </p:nvSpPr>
        <p:spPr>
          <a:xfrm>
            <a:off x="45492" y="6677031"/>
            <a:ext cx="15488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AIAA SGV Seminar, Feb. 13,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C47CE2-BB06-43F4-95AD-E94B23C2F3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t="16712" r="50478" b="50536"/>
          <a:stretch/>
        </p:blipFill>
        <p:spPr>
          <a:xfrm>
            <a:off x="-70679" y="82097"/>
            <a:ext cx="2941984" cy="59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0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77" r:id="rId2"/>
    <p:sldLayoutId id="2147483693" r:id="rId3"/>
    <p:sldLayoutId id="2147483694" r:id="rId4"/>
    <p:sldLayoutId id="2147483696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7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Calibri" panose="020F050202020403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0563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Calibri" panose="020F050202020403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763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24" userDrawn="1">
          <p15:clr>
            <a:srgbClr val="F26B43"/>
          </p15:clr>
        </p15:guide>
        <p15:guide id="4" pos="197" userDrawn="1">
          <p15:clr>
            <a:srgbClr val="F26B43"/>
          </p15:clr>
        </p15:guide>
        <p15:guide id="5" pos="7488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  <p15:guide id="7" orient="horz" pos="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iff"/><Relationship Id="rId5" Type="http://schemas.openxmlformats.org/officeDocument/2006/relationships/image" Target="../media/image53.jpeg"/><Relationship Id="rId4" Type="http://schemas.openxmlformats.org/officeDocument/2006/relationships/image" Target="../media/image5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7" Type="http://schemas.openxmlformats.org/officeDocument/2006/relationships/image" Target="../media/image6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tiff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iff"/><Relationship Id="rId3" Type="http://schemas.openxmlformats.org/officeDocument/2006/relationships/image" Target="../media/image63.jpeg"/><Relationship Id="rId7" Type="http://schemas.openxmlformats.org/officeDocument/2006/relationships/image" Target="../media/image67.tif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tiff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0.jpeg"/><Relationship Id="rId7" Type="http://schemas.openxmlformats.org/officeDocument/2006/relationships/image" Target="../media/image24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tif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075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84905A7-2EB8-4935-9280-53914C724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4" t="5338" r="6481" b="2468"/>
          <a:stretch/>
        </p:blipFill>
        <p:spPr>
          <a:xfrm>
            <a:off x="7485169" y="2193188"/>
            <a:ext cx="4674067" cy="41408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063E43-8F3C-40B7-B254-6B714EBED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10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6934F6-7443-4240-9726-AAA8E436D99F}"/>
              </a:ext>
            </a:extLst>
          </p:cNvPr>
          <p:cNvSpPr txBox="1"/>
          <p:nvPr/>
        </p:nvSpPr>
        <p:spPr>
          <a:xfrm>
            <a:off x="228701" y="817780"/>
            <a:ext cx="313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b="1" dirty="0"/>
              <a:t>Optical Transceiver Assembly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3DC20-0E73-4E86-9DBF-B3B2840B4D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6" t="12088" r="4340"/>
          <a:stretch/>
        </p:blipFill>
        <p:spPr>
          <a:xfrm>
            <a:off x="126833" y="1322270"/>
            <a:ext cx="3812146" cy="2872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29A308-4FAA-4E0E-9396-CFA4541576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9" t="12312" r="6127" b="2065"/>
          <a:stretch/>
        </p:blipFill>
        <p:spPr>
          <a:xfrm>
            <a:off x="3938979" y="1319859"/>
            <a:ext cx="4569563" cy="2622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450278-9A8A-4EC2-8485-48F2A9EDCA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83" t="15146" r="9556"/>
          <a:stretch/>
        </p:blipFill>
        <p:spPr>
          <a:xfrm>
            <a:off x="14864" y="4148198"/>
            <a:ext cx="4013914" cy="2567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B9C792-9235-4E42-B5B0-FC869D7D915E}"/>
              </a:ext>
            </a:extLst>
          </p:cNvPr>
          <p:cNvSpPr txBox="1"/>
          <p:nvPr/>
        </p:nvSpPr>
        <p:spPr>
          <a:xfrm>
            <a:off x="4604566" y="817780"/>
            <a:ext cx="228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Transmit Optical Path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2055F3-4997-4C97-9FCD-1492A575B5A2}"/>
              </a:ext>
            </a:extLst>
          </p:cNvPr>
          <p:cNvSpPr txBox="1"/>
          <p:nvPr/>
        </p:nvSpPr>
        <p:spPr>
          <a:xfrm>
            <a:off x="3938979" y="6149374"/>
            <a:ext cx="218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Receive Optical Path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81BF61-AA5E-4B21-ADCF-8BB6E525D371}"/>
              </a:ext>
            </a:extLst>
          </p:cNvPr>
          <p:cNvSpPr txBox="1"/>
          <p:nvPr/>
        </p:nvSpPr>
        <p:spPr>
          <a:xfrm>
            <a:off x="3847279" y="5913262"/>
            <a:ext cx="28569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William Farr et al. IPN Progress Report, 2011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425D307-6EB3-47D1-A4A4-E3B6355EEA4C}"/>
              </a:ext>
            </a:extLst>
          </p:cNvPr>
          <p:cNvSpPr txBox="1">
            <a:spLocks/>
          </p:cNvSpPr>
          <p:nvPr/>
        </p:nvSpPr>
        <p:spPr>
          <a:xfrm>
            <a:off x="2875379" y="142748"/>
            <a:ext cx="6857200" cy="6750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dirty="0">
                <a:latin typeface="Arial Black" panose="020B0A04020102020204" pitchFamily="34" charset="0"/>
              </a:rPr>
              <a:t>New Technologies on FLT (2 of 2)</a:t>
            </a:r>
          </a:p>
        </p:txBody>
      </p:sp>
    </p:spTree>
    <p:extLst>
      <p:ext uri="{BB962C8B-B14F-4D97-AF65-F5344CB8AC3E}">
        <p14:creationId xmlns:p14="http://schemas.microsoft.com/office/powerpoint/2010/main" val="3780507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9016A9CB-DEEA-4FA7-ABA7-D87241CE5D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6018" r="36459" b="17130"/>
          <a:stretch/>
        </p:blipFill>
        <p:spPr>
          <a:xfrm>
            <a:off x="290582" y="3163712"/>
            <a:ext cx="4867275" cy="3438161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93D2B642-14E9-4D87-B00D-25E833531063}"/>
              </a:ext>
            </a:extLst>
          </p:cNvPr>
          <p:cNvGrpSpPr/>
          <p:nvPr/>
        </p:nvGrpSpPr>
        <p:grpSpPr>
          <a:xfrm>
            <a:off x="7578291" y="2253365"/>
            <a:ext cx="4480077" cy="4451987"/>
            <a:chOff x="2354894" y="1366417"/>
            <a:chExt cx="5111504" cy="461404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BF9E3FCA-148C-4BD5-BA70-3F304788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840" t="1847" r="9353"/>
            <a:stretch/>
          </p:blipFill>
          <p:spPr>
            <a:xfrm>
              <a:off x="2354894" y="1366417"/>
              <a:ext cx="5111504" cy="4614041"/>
            </a:xfrm>
            <a:prstGeom prst="rect">
              <a:avLst/>
            </a:prstGeom>
          </p:spPr>
        </p:pic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3EF47D44-734C-4197-9EA7-22D30A96B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3044" y="2743200"/>
              <a:ext cx="1315230" cy="56367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5B83170-96BD-418F-A2CF-0EED0A2DEB1B}"/>
                </a:ext>
              </a:extLst>
            </p:cNvPr>
            <p:cNvSpPr txBox="1"/>
            <p:nvPr/>
          </p:nvSpPr>
          <p:spPr>
            <a:xfrm>
              <a:off x="6338171" y="2561573"/>
              <a:ext cx="686542" cy="376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DSOC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D2C4B6E1-A6CA-40AD-8633-E4FF02D147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18556" y="1954060"/>
              <a:ext cx="774523" cy="34029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6DB7253-5F95-4E18-920C-FEAB62163ED1}"/>
                </a:ext>
              </a:extLst>
            </p:cNvPr>
            <p:cNvSpPr txBox="1"/>
            <p:nvPr/>
          </p:nvSpPr>
          <p:spPr>
            <a:xfrm>
              <a:off x="5676379" y="1768257"/>
              <a:ext cx="1663873" cy="878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Sun shade for solar protection of DSOC</a:t>
              </a:r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6FD0ABA1-5411-4594-8BBE-84533F7439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24078" y="4355607"/>
            <a:ext cx="2287992" cy="220454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D6B35ACC-0A8C-4F11-9410-AA02DB5B2E91}"/>
              </a:ext>
            </a:extLst>
          </p:cNvPr>
          <p:cNvSpPr txBox="1"/>
          <p:nvPr/>
        </p:nvSpPr>
        <p:spPr>
          <a:xfrm>
            <a:off x="-31531" y="847676"/>
            <a:ext cx="1157639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1" indent="-228600">
              <a:buFont typeface="Symbol" panose="05050102010706020507" pitchFamily="18" charset="2"/>
              <a:buChar char="-"/>
            </a:pPr>
            <a:r>
              <a:rPr lang="en-US" sz="1600" dirty="0"/>
              <a:t>Integrated Optical transceiver Assembly (</a:t>
            </a:r>
            <a:r>
              <a:rPr lang="en-US" sz="1600" i="1" dirty="0">
                <a:solidFill>
                  <a:srgbClr val="0432FF"/>
                </a:solidFill>
              </a:rPr>
              <a:t>OTA,</a:t>
            </a:r>
            <a:r>
              <a:rPr lang="en-US" sz="1600" dirty="0">
                <a:solidFill>
                  <a:srgbClr val="0432FF"/>
                </a:solidFill>
              </a:rPr>
              <a:t> </a:t>
            </a:r>
            <a:r>
              <a:rPr lang="en-US" sz="1600" i="1" dirty="0">
                <a:solidFill>
                  <a:srgbClr val="0432FF"/>
                </a:solidFill>
              </a:rPr>
              <a:t>L3-Harris, SSG</a:t>
            </a:r>
            <a:r>
              <a:rPr lang="en-US" sz="1600" dirty="0"/>
              <a:t>) with photon-counting camera (</a:t>
            </a:r>
            <a:r>
              <a:rPr lang="en-US" sz="1600" dirty="0">
                <a:solidFill>
                  <a:srgbClr val="0432FF"/>
                </a:solidFill>
              </a:rPr>
              <a:t>PCC </a:t>
            </a:r>
            <a:r>
              <a:rPr lang="en-US" sz="1600" i="1" dirty="0">
                <a:solidFill>
                  <a:srgbClr val="0432FF"/>
                </a:solidFill>
              </a:rPr>
              <a:t>from LL-MIT</a:t>
            </a:r>
            <a:r>
              <a:rPr lang="en-US" sz="1600" dirty="0"/>
              <a:t>) and JPL electronics</a:t>
            </a:r>
          </a:p>
          <a:p>
            <a:pPr marL="855663" lvl="3" indent="-225425">
              <a:buFont typeface="Symbol" panose="05050102010706020507" pitchFamily="18" charset="2"/>
              <a:buChar char="-"/>
            </a:pPr>
            <a:r>
              <a:rPr lang="en-US" sz="1400" dirty="0"/>
              <a:t> Tested, active TVAC, vibe and shock then delivered to JPL</a:t>
            </a:r>
          </a:p>
          <a:p>
            <a:pPr marL="400050" lvl="1" indent="-228600">
              <a:buFont typeface="Symbol" panose="05050102010706020507" pitchFamily="18" charset="2"/>
              <a:buChar char="-"/>
            </a:pPr>
            <a:r>
              <a:rPr lang="en-US" sz="1600" dirty="0"/>
              <a:t>Advanced further integration and test at JPL</a:t>
            </a:r>
          </a:p>
          <a:p>
            <a:pPr marL="628650" lvl="2" indent="-230188">
              <a:buFont typeface="Symbol" panose="05050102010706020507" pitchFamily="18" charset="2"/>
              <a:buChar char="-"/>
            </a:pPr>
            <a:r>
              <a:rPr lang="en-US" sz="1600" dirty="0"/>
              <a:t>Laser transmitter assembly </a:t>
            </a:r>
            <a:r>
              <a:rPr lang="en-US" sz="1600" i="1" dirty="0"/>
              <a:t>(</a:t>
            </a:r>
            <a:r>
              <a:rPr lang="en-US" sz="1600" i="1" dirty="0">
                <a:solidFill>
                  <a:srgbClr val="0432FF"/>
                </a:solidFill>
              </a:rPr>
              <a:t>CACI</a:t>
            </a:r>
            <a:r>
              <a:rPr lang="en-US" sz="1600" i="1" dirty="0"/>
              <a:t>)</a:t>
            </a:r>
          </a:p>
          <a:p>
            <a:pPr marL="628650" lvl="2" indent="-230188">
              <a:buFont typeface="Symbol" panose="05050102010706020507" pitchFamily="18" charset="2"/>
              <a:buChar char="-"/>
            </a:pPr>
            <a:r>
              <a:rPr lang="en-US" sz="1600" dirty="0"/>
              <a:t>Isolation pointing assembly struts (</a:t>
            </a:r>
            <a:r>
              <a:rPr lang="en-US" sz="1600" i="1" dirty="0">
                <a:solidFill>
                  <a:srgbClr val="0432FF"/>
                </a:solidFill>
              </a:rPr>
              <a:t>Control Dynamics Inc.</a:t>
            </a:r>
            <a:r>
              <a:rPr lang="en-US" sz="1600" i="1" dirty="0"/>
              <a:t>)</a:t>
            </a:r>
          </a:p>
          <a:p>
            <a:pPr marL="628650" lvl="2" indent="-230188">
              <a:buFont typeface="Symbol" panose="05050102010706020507" pitchFamily="18" charset="2"/>
              <a:buChar char="-"/>
            </a:pPr>
            <a:r>
              <a:rPr lang="en-US" sz="1600" dirty="0"/>
              <a:t>Main electronics module with Universal Space Transponder heritage </a:t>
            </a:r>
            <a:r>
              <a:rPr lang="en-US" sz="1600" i="1" dirty="0"/>
              <a:t>(</a:t>
            </a:r>
            <a:r>
              <a:rPr lang="en-US" sz="1600" i="1" dirty="0">
                <a:solidFill>
                  <a:srgbClr val="0432FF"/>
                </a:solidFill>
              </a:rPr>
              <a:t>JPL</a:t>
            </a:r>
            <a:r>
              <a:rPr lang="en-US" sz="1600" i="1" dirty="0"/>
              <a:t>)</a:t>
            </a:r>
          </a:p>
          <a:p>
            <a:pPr marL="855663" lvl="4" indent="-225425">
              <a:buFont typeface="Symbol" panose="05050102010706020507" pitchFamily="18" charset="2"/>
              <a:buChar char="-"/>
            </a:pPr>
            <a:r>
              <a:rPr lang="en-US" sz="1400" dirty="0"/>
              <a:t>Embedded Flight Software (FSW) and pointing control software (PCS)</a:t>
            </a:r>
            <a:r>
              <a:rPr lang="en-US" sz="1400" i="1" dirty="0"/>
              <a:t> </a:t>
            </a:r>
          </a:p>
          <a:p>
            <a:pPr marL="628650" lvl="2" indent="-230188">
              <a:buFont typeface="Symbol" panose="05050102010706020507" pitchFamily="18" charset="2"/>
              <a:buChar char="-"/>
            </a:pPr>
            <a:r>
              <a:rPr lang="en-US" sz="1600" dirty="0"/>
              <a:t>DSOC Accommodation Kit, DAK  (</a:t>
            </a:r>
            <a:r>
              <a:rPr lang="en-US" sz="1600" i="1" dirty="0">
                <a:solidFill>
                  <a:srgbClr val="0432FF"/>
                </a:solidFill>
              </a:rPr>
              <a:t>JPL, First Mode</a:t>
            </a:r>
            <a:r>
              <a:rPr lang="en-US" sz="1600" dirty="0"/>
              <a:t>)  </a:t>
            </a:r>
          </a:p>
          <a:p>
            <a:pPr marL="400050" lvl="1" indent="-228600">
              <a:buFont typeface="Symbol" panose="05050102010706020507" pitchFamily="18" charset="2"/>
              <a:buChar char="-"/>
            </a:pPr>
            <a:r>
              <a:rPr lang="en-US" sz="1600" dirty="0"/>
              <a:t>ATLO activities at JPL and Kennedy Space Center, Florida</a:t>
            </a:r>
          </a:p>
        </p:txBody>
      </p:sp>
      <p:sp>
        <p:nvSpPr>
          <p:cNvPr id="96" name="Content Placeholder 1">
            <a:extLst>
              <a:ext uri="{FF2B5EF4-FFF2-40B4-BE49-F238E27FC236}">
                <a16:creationId xmlns:a16="http://schemas.microsoft.com/office/drawing/2014/main" id="{8623CF55-85D4-42A7-B746-5ECE9286D6B7}"/>
              </a:ext>
            </a:extLst>
          </p:cNvPr>
          <p:cNvSpPr txBox="1">
            <a:spLocks/>
          </p:cNvSpPr>
          <p:nvPr/>
        </p:nvSpPr>
        <p:spPr>
          <a:xfrm>
            <a:off x="2859256" y="152648"/>
            <a:ext cx="6187010" cy="469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Arial Black" panose="020B0A04020102020204" pitchFamily="34" charset="0"/>
              </a:rPr>
              <a:t>Flight Laser Transceiver (FLT)</a:t>
            </a:r>
          </a:p>
        </p:txBody>
      </p:sp>
    </p:spTree>
    <p:extLst>
      <p:ext uri="{BB962C8B-B14F-4D97-AF65-F5344CB8AC3E}">
        <p14:creationId xmlns:p14="http://schemas.microsoft.com/office/powerpoint/2010/main" val="1195981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AD9843-C6D6-4C53-B5F3-E529AFD80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12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267328-CDA4-4AAE-B981-5D7D9A4EB7A5}"/>
              </a:ext>
            </a:extLst>
          </p:cNvPr>
          <p:cNvSpPr txBox="1"/>
          <p:nvPr/>
        </p:nvSpPr>
        <p:spPr>
          <a:xfrm>
            <a:off x="1200456" y="2879835"/>
            <a:ext cx="10670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GROUND LASER TRANSMITTER (GLT)</a:t>
            </a:r>
          </a:p>
        </p:txBody>
      </p:sp>
    </p:spTree>
    <p:extLst>
      <p:ext uri="{BB962C8B-B14F-4D97-AF65-F5344CB8AC3E}">
        <p14:creationId xmlns:p14="http://schemas.microsoft.com/office/powerpoint/2010/main" val="70752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167D9-32A9-4D0C-9315-0A62A9A04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13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E5F7199-8161-4665-9121-762872E74C65}"/>
              </a:ext>
            </a:extLst>
          </p:cNvPr>
          <p:cNvSpPr txBox="1">
            <a:spLocks/>
          </p:cNvSpPr>
          <p:nvPr/>
        </p:nvSpPr>
        <p:spPr>
          <a:xfrm>
            <a:off x="2779138" y="169805"/>
            <a:ext cx="6459455" cy="469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Arial Black" panose="020B0A04020102020204" pitchFamily="34" charset="0"/>
              </a:rPr>
              <a:t>Ground Laser Transmitter (GLT)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C00B6F-9588-4BE9-ABFB-3A3A6397C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446" b="1"/>
          <a:stretch/>
        </p:blipFill>
        <p:spPr>
          <a:xfrm>
            <a:off x="9922594" y="874082"/>
            <a:ext cx="2117313" cy="2685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6E8B1F-6556-4E69-988C-432D11728F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4"/>
          <a:stretch/>
        </p:blipFill>
        <p:spPr>
          <a:xfrm rot="5400000">
            <a:off x="7508425" y="880215"/>
            <a:ext cx="2040964" cy="221215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A0AF176-11AA-44F8-B41A-7663FE66DCF2}"/>
              </a:ext>
            </a:extLst>
          </p:cNvPr>
          <p:cNvGrpSpPr/>
          <p:nvPr/>
        </p:nvGrpSpPr>
        <p:grpSpPr>
          <a:xfrm>
            <a:off x="6473645" y="4272223"/>
            <a:ext cx="2861591" cy="2398046"/>
            <a:chOff x="4247178" y="3917330"/>
            <a:chExt cx="2424487" cy="14536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5C0529-EE77-4544-8CC5-7FEF47BB1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4247178" y="3917330"/>
              <a:ext cx="2424487" cy="145366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D9FA07-F291-477E-A807-502026A08F2F}"/>
                </a:ext>
              </a:extLst>
            </p:cNvPr>
            <p:cNvSpPr txBox="1"/>
            <p:nvPr/>
          </p:nvSpPr>
          <p:spPr>
            <a:xfrm>
              <a:off x="5106868" y="4776308"/>
              <a:ext cx="777618" cy="331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00"/>
                  </a:solidFill>
                </a:rPr>
                <a:t>GLT Optics Assembly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DB1CB0-4458-46CD-A3A2-EE0E66D705DF}"/>
                </a:ext>
              </a:extLst>
            </p:cNvPr>
            <p:cNvSpPr txBox="1"/>
            <p:nvPr/>
          </p:nvSpPr>
          <p:spPr>
            <a:xfrm rot="20752727">
              <a:off x="4489666" y="4879176"/>
              <a:ext cx="747646" cy="154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FFFF00"/>
                  </a:solidFill>
                </a:rPr>
                <a:t>To telescope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884FCF0-35C7-4B59-880B-F28DB7CFD760}"/>
                </a:ext>
              </a:extLst>
            </p:cNvPr>
            <p:cNvCxnSpPr/>
            <p:nvPr/>
          </p:nvCxnSpPr>
          <p:spPr>
            <a:xfrm flipH="1">
              <a:off x="4292868" y="4979236"/>
              <a:ext cx="280752" cy="7541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56042D-204D-443F-8CD5-681204D376F0}"/>
              </a:ext>
            </a:extLst>
          </p:cNvPr>
          <p:cNvGrpSpPr/>
          <p:nvPr/>
        </p:nvGrpSpPr>
        <p:grpSpPr>
          <a:xfrm>
            <a:off x="9351991" y="3559681"/>
            <a:ext cx="2804515" cy="3109962"/>
            <a:chOff x="242024" y="3296595"/>
            <a:chExt cx="2645320" cy="3150936"/>
          </a:xfrm>
        </p:grpSpPr>
        <p:pic>
          <p:nvPicPr>
            <p:cNvPr id="20" name="B723ABEB-7D21-4141-978E-493E0A4F1953">
              <a:extLst>
                <a:ext uri="{FF2B5EF4-FFF2-40B4-BE49-F238E27FC236}">
                  <a16:creationId xmlns:a16="http://schemas.microsoft.com/office/drawing/2014/main" id="{EAD8A004-3C98-4EFC-A8AD-BA99D7537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2024" y="3296595"/>
              <a:ext cx="2557750" cy="3150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999AED-35CE-4DE3-90B5-F088CC1ADA89}"/>
                </a:ext>
              </a:extLst>
            </p:cNvPr>
            <p:cNvSpPr txBox="1"/>
            <p:nvPr/>
          </p:nvSpPr>
          <p:spPr>
            <a:xfrm>
              <a:off x="321729" y="4533833"/>
              <a:ext cx="1467743" cy="331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GLT Optics Bench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B46314-3001-4665-9A57-D4E287C32246}"/>
                </a:ext>
              </a:extLst>
            </p:cNvPr>
            <p:cNvSpPr txBox="1"/>
            <p:nvPr/>
          </p:nvSpPr>
          <p:spPr>
            <a:xfrm>
              <a:off x="1856834" y="5247292"/>
              <a:ext cx="1030510" cy="553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Uplink Laser Assembly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0F1FFF1-D947-4B0E-B5AD-DD3992FE25B9}"/>
              </a:ext>
            </a:extLst>
          </p:cNvPr>
          <p:cNvSpPr txBox="1"/>
          <p:nvPr/>
        </p:nvSpPr>
        <p:spPr>
          <a:xfrm>
            <a:off x="11127" y="1052365"/>
            <a:ext cx="7366697" cy="3639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Assembled and tested 1064 nm laser rack </a:t>
            </a:r>
            <a:r>
              <a:rPr lang="en-US" sz="1600" i="1" dirty="0"/>
              <a:t>(</a:t>
            </a:r>
            <a:r>
              <a:rPr lang="en-US" sz="1600" i="1" dirty="0" err="1">
                <a:solidFill>
                  <a:srgbClr val="0432FF"/>
                </a:solidFill>
              </a:rPr>
              <a:t>Fibertek</a:t>
            </a:r>
            <a:r>
              <a:rPr lang="en-US" sz="1600" i="1" dirty="0">
                <a:solidFill>
                  <a:srgbClr val="0432FF"/>
                </a:solidFill>
              </a:rPr>
              <a:t> Inc.</a:t>
            </a:r>
            <a:r>
              <a:rPr lang="en-US" sz="1600" i="1" dirty="0"/>
              <a:t>)</a:t>
            </a:r>
          </a:p>
          <a:p>
            <a:pPr marL="515938" lvl="1" indent="-230188">
              <a:buFont typeface="Symbol" panose="05050102010706020507" pitchFamily="18" charset="2"/>
              <a:buChar char="-"/>
            </a:pPr>
            <a:r>
              <a:rPr lang="en-US" sz="1400" dirty="0"/>
              <a:t>10 lasers 500 W each @ 25% duty cycle and 700 W each at 50% duty cycle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Integrated to OCTL telescope with custom optics </a:t>
            </a:r>
            <a:r>
              <a:rPr lang="en-US" sz="1600" i="1" dirty="0"/>
              <a:t>(</a:t>
            </a:r>
            <a:r>
              <a:rPr lang="en-US" sz="1600" i="1" dirty="0">
                <a:solidFill>
                  <a:srgbClr val="0432FF"/>
                </a:solidFill>
              </a:rPr>
              <a:t>JPL</a:t>
            </a:r>
            <a:r>
              <a:rPr lang="en-US" sz="1600" i="1" dirty="0"/>
              <a:t>)</a:t>
            </a:r>
          </a:p>
          <a:p>
            <a:pPr marL="514350" lvl="1" indent="-228600">
              <a:buFont typeface="Symbol" panose="05050102010706020507" pitchFamily="18" charset="2"/>
              <a:buChar char="-"/>
            </a:pPr>
            <a:r>
              <a:rPr lang="en-US" sz="1400" dirty="0"/>
              <a:t>8 beams exit the telescope, at a time, to avoid irradiating telescope spiders</a:t>
            </a:r>
          </a:p>
          <a:p>
            <a:pPr marL="514350" lvl="1" indent="-228600">
              <a:buFont typeface="Symbol" panose="05050102010706020507" pitchFamily="18" charset="2"/>
              <a:buChar char="-"/>
            </a:pPr>
            <a:r>
              <a:rPr lang="en-US" sz="1400" dirty="0"/>
              <a:t>Multi-beam laser beacon transmitted at 100 </a:t>
            </a:r>
            <a:r>
              <a:rPr lang="en-US" sz="1400" dirty="0">
                <a:sym typeface="Symbol" panose="05050102010706020507" pitchFamily="18" charset="2"/>
              </a:rPr>
              <a:t>rad and 40 rad </a:t>
            </a:r>
            <a:endParaRPr lang="en-US" sz="1600" i="1" dirty="0"/>
          </a:p>
          <a:p>
            <a:pPr marL="514350" lvl="1" indent="-228600">
              <a:buFont typeface="Symbol" panose="05050102010706020507" pitchFamily="18" charset="2"/>
              <a:buChar char="-"/>
            </a:pPr>
            <a:r>
              <a:rPr lang="en-US" sz="1400" dirty="0"/>
              <a:t>Minimized risk of damage to telescope mirrors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Installed and tested robust laser safety system for regulatory agency approval</a:t>
            </a:r>
          </a:p>
          <a:p>
            <a:pPr marL="515938" lvl="1" indent="-230188">
              <a:buFont typeface="Symbol" panose="05050102010706020507" pitchFamily="18" charset="2"/>
              <a:buChar char="-"/>
            </a:pPr>
            <a:r>
              <a:rPr lang="en-US" sz="1400" dirty="0"/>
              <a:t> Guidance from JPL Safety Office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Tested and verified telescope “blind-pointing” for initial acquisition with predicts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Laser modulated with 2-PPM + 2-guard-band slots for 1.8 kb/s uses LDPC code 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400" dirty="0"/>
              <a:t>Developed modulation electronics </a:t>
            </a:r>
            <a:r>
              <a:rPr lang="en-US" sz="1400" i="1" dirty="0"/>
              <a:t>(JPL)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400" dirty="0"/>
              <a:t>Uplink sends commands in addition to serving as pointing reference beacon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Added downlink acquisition and communications receiver to GLT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400" dirty="0"/>
              <a:t>Spatially acquired downlink also allows “closed loop” GLT pointing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607F06-CDAC-4995-B1A9-870A06F9E754}"/>
              </a:ext>
            </a:extLst>
          </p:cNvPr>
          <p:cNvSpPr txBox="1"/>
          <p:nvPr/>
        </p:nvSpPr>
        <p:spPr>
          <a:xfrm>
            <a:off x="35494" y="4639362"/>
            <a:ext cx="606050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Optical-to-Orion (O2O) ground terminal at OCTL developed a photon counting receiver (PCR) </a:t>
            </a:r>
          </a:p>
          <a:p>
            <a:pPr lvl="1" indent="-228600">
              <a:buFont typeface="Symbol" panose="05050102010706020507" pitchFamily="18" charset="2"/>
              <a:buChar char="-"/>
            </a:pPr>
            <a:r>
              <a:rPr lang="en-US" sz="1400" dirty="0"/>
              <a:t>Used DSOC design</a:t>
            </a:r>
          </a:p>
          <a:p>
            <a:pPr lvl="1" indent="-228600">
              <a:buFont typeface="Symbol" panose="05050102010706020507" pitchFamily="18" charset="2"/>
              <a:buChar char="-"/>
            </a:pPr>
            <a:r>
              <a:rPr lang="en-US" sz="1400" dirty="0"/>
              <a:t>O2O PCR can be optically coupled to downlink and used bi-statically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Developed monitor and control system for comprehensive data and telemetry logging</a:t>
            </a:r>
          </a:p>
          <a:p>
            <a:pPr lvl="1" indent="-228600">
              <a:buFont typeface="Symbol" panose="05050102010706020507" pitchFamily="18" charset="2"/>
              <a:buChar char="-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24685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910FD5-2504-44A9-B705-3C1E641CC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11-</a:t>
            </a:r>
            <a:fld id="{CF764FB1-74C5-44BB-97B9-0616BEE744F0}" type="slidenum">
              <a:rPr lang="en-US" smtClean="0"/>
              <a:pPr algn="l"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59AA5A-8E30-4AFE-9920-58F29067A4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8465" y="2381056"/>
            <a:ext cx="5278620" cy="434513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509312-F705-4FC1-B745-AF782EEAE0E3}"/>
              </a:ext>
            </a:extLst>
          </p:cNvPr>
          <p:cNvSpPr txBox="1">
            <a:spLocks/>
          </p:cNvSpPr>
          <p:nvPr/>
        </p:nvSpPr>
        <p:spPr>
          <a:xfrm>
            <a:off x="3260728" y="227404"/>
            <a:ext cx="6527295" cy="469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Outdoor Laser Safety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775B64-B444-4357-A2CF-21EF49CB18DF}"/>
              </a:ext>
            </a:extLst>
          </p:cNvPr>
          <p:cNvSpPr/>
          <p:nvPr/>
        </p:nvSpPr>
        <p:spPr>
          <a:xfrm>
            <a:off x="1579446" y="3075275"/>
            <a:ext cx="9144000" cy="868009"/>
          </a:xfrm>
          <a:prstGeom prst="rect">
            <a:avLst/>
          </a:prstGeom>
          <a:solidFill>
            <a:schemeClr val="bg2">
              <a:lumMod val="90000"/>
              <a:alpha val="56000"/>
            </a:schemeClr>
          </a:solidFill>
          <a:ln>
            <a:solidFill>
              <a:schemeClr val="accent1">
                <a:shade val="50000"/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55021B-9048-4797-B421-E6A7B4069656}"/>
              </a:ext>
            </a:extLst>
          </p:cNvPr>
          <p:cNvSpPr/>
          <p:nvPr/>
        </p:nvSpPr>
        <p:spPr>
          <a:xfrm>
            <a:off x="1566041" y="1731534"/>
            <a:ext cx="9144000" cy="1350140"/>
          </a:xfrm>
          <a:prstGeom prst="rect">
            <a:avLst/>
          </a:pr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accent1">
                <a:shade val="50000"/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C25DDC-8828-472F-8F86-D8F56EF2F9C7}"/>
              </a:ext>
            </a:extLst>
          </p:cNvPr>
          <p:cNvSpPr/>
          <p:nvPr/>
        </p:nvSpPr>
        <p:spPr>
          <a:xfrm>
            <a:off x="6810168" y="3923025"/>
            <a:ext cx="351739" cy="31425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2A8E33-0341-48B5-8E5A-096BB27DD745}"/>
              </a:ext>
            </a:extLst>
          </p:cNvPr>
          <p:cNvSpPr/>
          <p:nvPr/>
        </p:nvSpPr>
        <p:spPr>
          <a:xfrm>
            <a:off x="6810168" y="4072928"/>
            <a:ext cx="351739" cy="32764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7B2B5-3D46-41F3-AB05-ADD5C8568FB6}"/>
              </a:ext>
            </a:extLst>
          </p:cNvPr>
          <p:cNvSpPr txBox="1"/>
          <p:nvPr/>
        </p:nvSpPr>
        <p:spPr>
          <a:xfrm>
            <a:off x="1579446" y="3679965"/>
            <a:ext cx="23433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2.3 km [MSL] OCTL altitude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F9E1E2-47DE-4421-AA38-D429B2B5A7F6}"/>
              </a:ext>
            </a:extLst>
          </p:cNvPr>
          <p:cNvCxnSpPr>
            <a:cxnSpLocks/>
          </p:cNvCxnSpPr>
          <p:nvPr/>
        </p:nvCxnSpPr>
        <p:spPr>
          <a:xfrm flipV="1">
            <a:off x="1599519" y="1718464"/>
            <a:ext cx="9123927" cy="1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BA180C6-3051-4FD6-B475-3D748569AADF}"/>
              </a:ext>
            </a:extLst>
          </p:cNvPr>
          <p:cNvSpPr txBox="1"/>
          <p:nvPr/>
        </p:nvSpPr>
        <p:spPr>
          <a:xfrm>
            <a:off x="1604341" y="2741295"/>
            <a:ext cx="12638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5.5 km [MSL]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1C6893-10DF-4A23-8A89-F99BA2EFE21E}"/>
              </a:ext>
            </a:extLst>
          </p:cNvPr>
          <p:cNvSpPr txBox="1"/>
          <p:nvPr/>
        </p:nvSpPr>
        <p:spPr>
          <a:xfrm>
            <a:off x="6275690" y="1959641"/>
            <a:ext cx="2514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Tier 2: FAA Data Feed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B6C7E-9E27-4DCC-BE60-8269E527AB5F}"/>
              </a:ext>
            </a:extLst>
          </p:cNvPr>
          <p:cNvSpPr txBox="1"/>
          <p:nvPr/>
        </p:nvSpPr>
        <p:spPr>
          <a:xfrm>
            <a:off x="1552636" y="1408086"/>
            <a:ext cx="13155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18.3 km [MSL]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7E55E7-AB07-4206-9276-8027AC8E82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570" y="943146"/>
            <a:ext cx="1034242" cy="7461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82F8FD-943E-4191-970D-2D00F206F879}"/>
              </a:ext>
            </a:extLst>
          </p:cNvPr>
          <p:cNvSpPr/>
          <p:nvPr/>
        </p:nvSpPr>
        <p:spPr>
          <a:xfrm>
            <a:off x="6275690" y="972967"/>
            <a:ext cx="42966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Tier 3: Predictive Avoidance File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699239-0669-4FCD-A126-6FC902BA06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1777" y="1794513"/>
            <a:ext cx="1231531" cy="1028398"/>
          </a:xfrm>
          <a:prstGeom prst="rect">
            <a:avLst/>
          </a:prstGeom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F6524736-8F4C-4772-ADBE-658D45E3CA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5407" y="3596818"/>
            <a:ext cx="1088956" cy="85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BE7F54-344E-4CCD-8AA0-B92372A5AE52}"/>
              </a:ext>
            </a:extLst>
          </p:cNvPr>
          <p:cNvCxnSpPr>
            <a:cxnSpLocks/>
          </p:cNvCxnSpPr>
          <p:nvPr/>
        </p:nvCxnSpPr>
        <p:spPr>
          <a:xfrm flipH="1" flipV="1">
            <a:off x="2731561" y="1043159"/>
            <a:ext cx="4168324" cy="2959971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386545D-5271-4332-A6F5-BD17DB20EDFB}"/>
              </a:ext>
            </a:extLst>
          </p:cNvPr>
          <p:cNvSpPr txBox="1"/>
          <p:nvPr/>
        </p:nvSpPr>
        <p:spPr>
          <a:xfrm>
            <a:off x="1549337" y="4515270"/>
            <a:ext cx="493357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Lasers will be shuttered below 20</a:t>
            </a:r>
            <a:r>
              <a:rPr lang="en-US" sz="1600" baseline="30000" dirty="0"/>
              <a:t>O</a:t>
            </a:r>
            <a:r>
              <a:rPr lang="en-US" sz="1600" dirty="0"/>
              <a:t> elevation.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Tier 1 and 2 overlap region will be used to test reliability of tier 1 and 2.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A03566-3F70-4EC9-B359-6528E032412A}"/>
              </a:ext>
            </a:extLst>
          </p:cNvPr>
          <p:cNvSpPr txBox="1"/>
          <p:nvPr/>
        </p:nvSpPr>
        <p:spPr>
          <a:xfrm>
            <a:off x="1501213" y="2155454"/>
            <a:ext cx="15569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Class A Airspace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88772DE-345B-4251-9AA3-AA71F55C04B5}"/>
              </a:ext>
            </a:extLst>
          </p:cNvPr>
          <p:cNvSpPr/>
          <p:nvPr/>
        </p:nvSpPr>
        <p:spPr>
          <a:xfrm>
            <a:off x="1745530" y="6132491"/>
            <a:ext cx="8576761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b="1" i="1" dirty="0"/>
              <a:t>Tier 1 purpose to detect non-interrogated aircrafts flying beneath the class A airspace.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6586FC-F07C-4457-ACD7-243B52E5090C}"/>
              </a:ext>
            </a:extLst>
          </p:cNvPr>
          <p:cNvSpPr/>
          <p:nvPr/>
        </p:nvSpPr>
        <p:spPr>
          <a:xfrm>
            <a:off x="7570358" y="3481619"/>
            <a:ext cx="12379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4 thermal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2 visible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CEC446-66EB-4330-9DF6-4AC7884F761A}"/>
              </a:ext>
            </a:extLst>
          </p:cNvPr>
          <p:cNvSpPr/>
          <p:nvPr/>
        </p:nvSpPr>
        <p:spPr>
          <a:xfrm>
            <a:off x="1579446" y="2766850"/>
            <a:ext cx="9110522" cy="503459"/>
          </a:xfrm>
          <a:prstGeom prst="rect">
            <a:avLst/>
          </a:prstGeom>
          <a:solidFill>
            <a:srgbClr val="7030A0">
              <a:alpha val="6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C85E86-1335-4260-9A0A-486071BB425D}"/>
              </a:ext>
            </a:extLst>
          </p:cNvPr>
          <p:cNvSpPr txBox="1"/>
          <p:nvPr/>
        </p:nvSpPr>
        <p:spPr>
          <a:xfrm>
            <a:off x="6112483" y="3208551"/>
            <a:ext cx="3636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Tier 1: Thermal/Visible Cameras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1BC69D-E060-4511-A000-A858DAB74243}"/>
              </a:ext>
            </a:extLst>
          </p:cNvPr>
          <p:cNvSpPr txBox="1"/>
          <p:nvPr/>
        </p:nvSpPr>
        <p:spPr>
          <a:xfrm>
            <a:off x="6899885" y="2811867"/>
            <a:ext cx="1589925" cy="3231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Overlap Region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D99EB4B-08DC-4402-8DE4-FBC7AA49495E}"/>
              </a:ext>
            </a:extLst>
          </p:cNvPr>
          <p:cNvCxnSpPr>
            <a:cxnSpLocks/>
          </p:cNvCxnSpPr>
          <p:nvPr/>
        </p:nvCxnSpPr>
        <p:spPr>
          <a:xfrm flipV="1">
            <a:off x="1566041" y="3088993"/>
            <a:ext cx="9123927" cy="1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7D741539-C52A-4239-96B9-F02FC5D34E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822" y="3577406"/>
            <a:ext cx="1237934" cy="75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22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030CC7-A2BF-454D-B470-265020FE9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15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4C9ED6-D612-475C-86B8-184A76AAAD5D}"/>
              </a:ext>
            </a:extLst>
          </p:cNvPr>
          <p:cNvSpPr txBox="1">
            <a:spLocks/>
          </p:cNvSpPr>
          <p:nvPr/>
        </p:nvSpPr>
        <p:spPr>
          <a:xfrm>
            <a:off x="2833099" y="220086"/>
            <a:ext cx="6254387" cy="469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Arial Black" panose="020B0A04020102020204" pitchFamily="34" charset="0"/>
              </a:rPr>
              <a:t>Ground Laser Receiver (GLR)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1BC619-3F9C-4E50-8459-510817A0338B}"/>
              </a:ext>
            </a:extLst>
          </p:cNvPr>
          <p:cNvGrpSpPr/>
          <p:nvPr/>
        </p:nvGrpSpPr>
        <p:grpSpPr>
          <a:xfrm>
            <a:off x="423417" y="3809617"/>
            <a:ext cx="10540374" cy="3178404"/>
            <a:chOff x="231370" y="257468"/>
            <a:chExt cx="12088780" cy="40062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21B4CC-7010-4D64-A3E3-9CDC4A7222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9"/>
            <a:stretch/>
          </p:blipFill>
          <p:spPr>
            <a:xfrm>
              <a:off x="352084" y="638377"/>
              <a:ext cx="3107320" cy="3304527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90F75D7-F9C5-498B-B583-67073C7D2A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8461" y="2754693"/>
              <a:ext cx="2080943" cy="823487"/>
            </a:xfrm>
            <a:prstGeom prst="straightConnector1">
              <a:avLst/>
            </a:prstGeom>
            <a:ln w="28575">
              <a:solidFill>
                <a:srgbClr val="FF4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AC379E9-F81C-4731-9630-764B53C99608}"/>
                </a:ext>
              </a:extLst>
            </p:cNvPr>
            <p:cNvSpPr/>
            <p:nvPr/>
          </p:nvSpPr>
          <p:spPr>
            <a:xfrm>
              <a:off x="458588" y="3283054"/>
              <a:ext cx="942616" cy="545094"/>
            </a:xfrm>
            <a:prstGeom prst="ellipse">
              <a:avLst/>
            </a:prstGeom>
            <a:noFill/>
            <a:ln w="28575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D4FE2DB-0C04-468A-9700-A67BE70D3F2F}"/>
                </a:ext>
              </a:extLst>
            </p:cNvPr>
            <p:cNvCxnSpPr>
              <a:cxnSpLocks/>
              <a:stCxn id="10" idx="6"/>
            </p:cNvCxnSpPr>
            <p:nvPr/>
          </p:nvCxnSpPr>
          <p:spPr>
            <a:xfrm>
              <a:off x="1401204" y="3555601"/>
              <a:ext cx="1953952" cy="272547"/>
            </a:xfrm>
            <a:prstGeom prst="straightConnector1">
              <a:avLst/>
            </a:prstGeom>
            <a:ln w="28575">
              <a:solidFill>
                <a:srgbClr val="FF4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314BB2-8B02-41EC-A894-B2179015A26A}"/>
                </a:ext>
              </a:extLst>
            </p:cNvPr>
            <p:cNvSpPr txBox="1"/>
            <p:nvPr/>
          </p:nvSpPr>
          <p:spPr>
            <a:xfrm>
              <a:off x="870846" y="615439"/>
              <a:ext cx="2124194" cy="581911"/>
            </a:xfrm>
            <a:prstGeom prst="rect">
              <a:avLst/>
            </a:prstGeom>
            <a:solidFill>
              <a:srgbClr val="D9D9D9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Palomar Hale Telescope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CAA5C4-3EFC-4A6B-84DB-3F0A1C06D56E}"/>
                </a:ext>
              </a:extLst>
            </p:cNvPr>
            <p:cNvSpPr/>
            <p:nvPr/>
          </p:nvSpPr>
          <p:spPr>
            <a:xfrm>
              <a:off x="231370" y="257468"/>
              <a:ext cx="5884038" cy="4267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i="1" dirty="0"/>
                <a:t>Caltech Optical Observatories</a:t>
              </a:r>
            </a:p>
            <a:p>
              <a:r>
                <a:rPr lang="en-US" sz="800" i="1" dirty="0"/>
                <a:t>https://sites.astro.caltech.edu/palomar/visitor/faq.html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9562F9-9CEE-4374-952D-FE4270DCB213}"/>
                </a:ext>
              </a:extLst>
            </p:cNvPr>
            <p:cNvGrpSpPr/>
            <p:nvPr/>
          </p:nvGrpSpPr>
          <p:grpSpPr>
            <a:xfrm>
              <a:off x="7212751" y="686383"/>
              <a:ext cx="5107399" cy="3577342"/>
              <a:chOff x="4177577" y="981346"/>
              <a:chExt cx="5076553" cy="3409282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045FC4D-1D36-4A62-93B7-CDFD9A2454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77577" y="981346"/>
                <a:ext cx="4648201" cy="309880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0384C3F-D996-4C55-9397-31FA7FD1E32C}"/>
                  </a:ext>
                </a:extLst>
              </p:cNvPr>
              <p:cNvSpPr txBox="1"/>
              <p:nvPr/>
            </p:nvSpPr>
            <p:spPr>
              <a:xfrm>
                <a:off x="5153501" y="3762112"/>
                <a:ext cx="2715055" cy="62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GLR in Coudé spectrograph room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07BE14C-0AAA-42DD-BBAF-BC0477BEE40F}"/>
                  </a:ext>
                </a:extLst>
              </p:cNvPr>
              <p:cNvSpPr txBox="1"/>
              <p:nvPr/>
            </p:nvSpPr>
            <p:spPr>
              <a:xfrm>
                <a:off x="4884806" y="2622105"/>
                <a:ext cx="1495825" cy="314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</a:rPr>
                  <a:t>Electronics racks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4B18529-440B-44E4-8FCC-790541A0FF17}"/>
                  </a:ext>
                </a:extLst>
              </p:cNvPr>
              <p:cNvSpPr txBox="1"/>
              <p:nvPr/>
            </p:nvSpPr>
            <p:spPr>
              <a:xfrm>
                <a:off x="6211405" y="3051676"/>
                <a:ext cx="1240005" cy="314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</a:rPr>
                  <a:t>GDA cryostat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468CCC8-7C2F-48FD-AD83-76C6255BB46F}"/>
                  </a:ext>
                </a:extLst>
              </p:cNvPr>
              <p:cNvSpPr txBox="1"/>
              <p:nvPr/>
            </p:nvSpPr>
            <p:spPr>
              <a:xfrm>
                <a:off x="7716708" y="1905133"/>
                <a:ext cx="1537422" cy="314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</a:rPr>
                  <a:t>GLR optics bench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27D59BB-D08D-4E95-B1FE-E3D44B55A992}"/>
                </a:ext>
              </a:extLst>
            </p:cNvPr>
            <p:cNvGrpSpPr/>
            <p:nvPr/>
          </p:nvGrpSpPr>
          <p:grpSpPr>
            <a:xfrm>
              <a:off x="3543199" y="672043"/>
              <a:ext cx="3847580" cy="3251555"/>
              <a:chOff x="5156846" y="4158489"/>
              <a:chExt cx="3290769" cy="257561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7778905-DC6A-422F-BC02-740ED8645E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79" t="5598" r="11853" b="12643"/>
              <a:stretch/>
            </p:blipFill>
            <p:spPr>
              <a:xfrm>
                <a:off x="5156846" y="4158489"/>
                <a:ext cx="3107320" cy="2575616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876B5CD-1916-452F-A06E-BBAD0491D426}"/>
                  </a:ext>
                </a:extLst>
              </p:cNvPr>
              <p:cNvSpPr txBox="1"/>
              <p:nvPr/>
            </p:nvSpPr>
            <p:spPr>
              <a:xfrm>
                <a:off x="5156846" y="5949388"/>
                <a:ext cx="123357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Coudé spectrograph room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93221DF-5455-4605-8D81-F05D5FE50B82}"/>
                  </a:ext>
                </a:extLst>
              </p:cNvPr>
              <p:cNvSpPr txBox="1"/>
              <p:nvPr/>
            </p:nvSpPr>
            <p:spPr>
              <a:xfrm>
                <a:off x="6120315" y="5481320"/>
                <a:ext cx="13064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</a:rPr>
                  <a:t>Electronics racks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3E8288-52E4-4429-80FB-3DF5758F8A0A}"/>
                  </a:ext>
                </a:extLst>
              </p:cNvPr>
              <p:cNvSpPr txBox="1"/>
              <p:nvPr/>
            </p:nvSpPr>
            <p:spPr>
              <a:xfrm>
                <a:off x="6822227" y="4473905"/>
                <a:ext cx="108305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</a:rPr>
                  <a:t>GDA cryostat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735606-C6A2-4627-AD78-4D3BEFCBD4CE}"/>
                  </a:ext>
                </a:extLst>
              </p:cNvPr>
              <p:cNvSpPr txBox="1"/>
              <p:nvPr/>
            </p:nvSpPr>
            <p:spPr>
              <a:xfrm>
                <a:off x="5703140" y="4719274"/>
                <a:ext cx="92683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</a:rPr>
                  <a:t>GLR Optics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3781110-71AB-4229-BF9F-9C9612EE2E65}"/>
                  </a:ext>
                </a:extLst>
              </p:cNvPr>
              <p:cNvSpPr txBox="1"/>
              <p:nvPr/>
            </p:nvSpPr>
            <p:spPr>
              <a:xfrm>
                <a:off x="7141117" y="6187915"/>
                <a:ext cx="13064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</a:rPr>
                  <a:t>Cryo-compressor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DB67A63-70BF-42B3-9337-B216F202E9E5}"/>
                  </a:ext>
                </a:extLst>
              </p:cNvPr>
              <p:cNvSpPr txBox="1"/>
              <p:nvPr/>
            </p:nvSpPr>
            <p:spPr>
              <a:xfrm>
                <a:off x="5178208" y="4334944"/>
                <a:ext cx="988347" cy="430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</a:rPr>
                  <a:t>Coudé focus 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3A5E86-0B8D-47DB-A118-4577EE1A0292}"/>
                </a:ext>
              </a:extLst>
            </p:cNvPr>
            <p:cNvSpPr txBox="1"/>
            <p:nvPr/>
          </p:nvSpPr>
          <p:spPr>
            <a:xfrm>
              <a:off x="337551" y="615439"/>
              <a:ext cx="458672" cy="349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(a)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45060D-D21A-43AB-996F-5A8F41D16958}"/>
                </a:ext>
              </a:extLst>
            </p:cNvPr>
            <p:cNvSpPr txBox="1"/>
            <p:nvPr/>
          </p:nvSpPr>
          <p:spPr>
            <a:xfrm>
              <a:off x="7176290" y="686383"/>
              <a:ext cx="448211" cy="349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(c)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46D13E-C980-4776-97F8-3F029CE65589}"/>
                </a:ext>
              </a:extLst>
            </p:cNvPr>
            <p:cNvSpPr txBox="1"/>
            <p:nvPr/>
          </p:nvSpPr>
          <p:spPr>
            <a:xfrm>
              <a:off x="3521706" y="610286"/>
              <a:ext cx="463697" cy="349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(b)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2ACC3B2-C386-40EE-893B-C8F89DFF16A0}"/>
              </a:ext>
            </a:extLst>
          </p:cNvPr>
          <p:cNvSpPr txBox="1"/>
          <p:nvPr/>
        </p:nvSpPr>
        <p:spPr>
          <a:xfrm>
            <a:off x="176598" y="893556"/>
            <a:ext cx="1177366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Instrumented historic Hale telescope operated by Caltech Optical Observatories to implement GLR</a:t>
            </a:r>
          </a:p>
          <a:p>
            <a:pPr marL="176213" indent="-1762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Tungsten silicide (</a:t>
            </a:r>
            <a:r>
              <a:rPr lang="en-US" sz="1600" dirty="0" err="1"/>
              <a:t>WSi</a:t>
            </a:r>
            <a:r>
              <a:rPr lang="en-US" sz="1600" dirty="0"/>
              <a:t>) superconducting nanowire single photon detector (SNSPD) array </a:t>
            </a:r>
          </a:p>
          <a:p>
            <a:pPr marL="398463" lvl="1" indent="-227013">
              <a:spcBef>
                <a:spcPts val="300"/>
              </a:spcBef>
              <a:buFont typeface="Symbol" panose="05050102010706020507" pitchFamily="18" charset="2"/>
              <a:buChar char="-"/>
            </a:pPr>
            <a:r>
              <a:rPr lang="en-US" sz="1400" dirty="0"/>
              <a:t>300 µm in diameter</a:t>
            </a:r>
          </a:p>
          <a:p>
            <a:pPr marL="400050" lvl="1" indent="-228600">
              <a:spcBef>
                <a:spcPts val="300"/>
              </a:spcBef>
              <a:buFont typeface="Symbol" panose="05050102010706020507" pitchFamily="18" charset="2"/>
              <a:buChar char="-"/>
            </a:pPr>
            <a:r>
              <a:rPr lang="en-US" sz="1400" dirty="0"/>
              <a:t>Comprised of 64 nanowires configured in 4-quadrants, allowing spatial tracking of downlink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Custom ground laser optical assembly developed for coupling light from telescope </a:t>
            </a:r>
            <a:r>
              <a:rPr lang="en-US" sz="1600" dirty="0" err="1"/>
              <a:t>coude</a:t>
            </a:r>
            <a:r>
              <a:rPr lang="en-US" sz="1600" dirty="0"/>
              <a:t> focus </a:t>
            </a:r>
          </a:p>
          <a:p>
            <a:pPr marL="400050" indent="-228600">
              <a:spcBef>
                <a:spcPts val="300"/>
              </a:spcBef>
              <a:buFont typeface="Symbol" panose="05050102010706020507" pitchFamily="18" charset="2"/>
              <a:buChar char="-"/>
            </a:pPr>
            <a:r>
              <a:rPr lang="en-US" sz="1400" dirty="0"/>
              <a:t>Spatial acquisition on SWIR camera</a:t>
            </a:r>
          </a:p>
          <a:p>
            <a:pPr marL="400050" indent="-228600">
              <a:spcBef>
                <a:spcPts val="300"/>
              </a:spcBef>
              <a:buFont typeface="Symbol" panose="05050102010706020507" pitchFamily="18" charset="2"/>
              <a:buChar char="-"/>
            </a:pPr>
            <a:r>
              <a:rPr lang="en-US" sz="1400" dirty="0"/>
              <a:t>Utilize circular polarization of downlink laser beam to split signal to SNSPD array </a:t>
            </a:r>
          </a:p>
          <a:p>
            <a:pPr marL="400050" indent="-228600">
              <a:spcBef>
                <a:spcPts val="300"/>
              </a:spcBef>
              <a:buFont typeface="Symbol" panose="05050102010706020507" pitchFamily="18" charset="2"/>
              <a:buChar char="-"/>
            </a:pPr>
            <a:r>
              <a:rPr lang="en-US" sz="1400" dirty="0"/>
              <a:t>Narrow bandpass filtering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Time-to-digital converter records photon arrivals sensed by </a:t>
            </a:r>
            <a:r>
              <a:rPr lang="en-US" sz="1600" dirty="0" err="1"/>
              <a:t>WSi</a:t>
            </a:r>
            <a:r>
              <a:rPr lang="en-US" sz="1600" dirty="0"/>
              <a:t> SNSPD array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Time stamps processed with bank of FPGA’s for synchronization, demodulation, de-interleaving, decoding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 Elaborate monitor and control system that can allow remotely operating the receiver</a:t>
            </a:r>
          </a:p>
        </p:txBody>
      </p:sp>
    </p:spTree>
    <p:extLst>
      <p:ext uri="{BB962C8B-B14F-4D97-AF65-F5344CB8AC3E}">
        <p14:creationId xmlns:p14="http://schemas.microsoft.com/office/powerpoint/2010/main" val="2338343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9FE99F-0D8D-4A52-A7B5-8F357C862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201BC-4BD6-46F9-840F-B870AC09C3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180" y="3550395"/>
            <a:ext cx="5237158" cy="233074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6DBCF8-CEA3-42C9-94A9-24B789CB5D9F}"/>
              </a:ext>
            </a:extLst>
          </p:cNvPr>
          <p:cNvSpPr txBox="1">
            <a:spLocks/>
          </p:cNvSpPr>
          <p:nvPr/>
        </p:nvSpPr>
        <p:spPr>
          <a:xfrm>
            <a:off x="1538842" y="945329"/>
            <a:ext cx="8686800" cy="52419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Superconducting Nanowire Single Photon Detectors (SNSPDs) are the highest performing detectors available for time-resolved photon counting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1 Kelvin operating temperature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SNSPD arrays for DSOC are made at MDL: inhouse design, fabrication, and testing at JPL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DSOC detector is a 64-pixel 320-µm diameter active area </a:t>
            </a:r>
            <a:r>
              <a:rPr lang="en-US" sz="1600" dirty="0" err="1"/>
              <a:t>WSi</a:t>
            </a:r>
            <a:r>
              <a:rPr lang="en-US" sz="1600" dirty="0"/>
              <a:t> SNSPD array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4 spatial quadrants with 16 nanowire sensor elements each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3A591F-9242-47D7-83B4-24D71B2D7080}"/>
              </a:ext>
            </a:extLst>
          </p:cNvPr>
          <p:cNvSpPr txBox="1"/>
          <p:nvPr/>
        </p:nvSpPr>
        <p:spPr>
          <a:xfrm>
            <a:off x="1662567" y="5884864"/>
            <a:ext cx="528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Device Operation Concept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2F95C8-830D-4A06-84F3-684ECDBEAF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866" y="2839586"/>
            <a:ext cx="3975013" cy="1680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70A21B-1ECC-494C-890E-1532732CEA9A}"/>
              </a:ext>
            </a:extLst>
          </p:cNvPr>
          <p:cNvSpPr txBox="1"/>
          <p:nvPr/>
        </p:nvSpPr>
        <p:spPr>
          <a:xfrm>
            <a:off x="9252655" y="5260848"/>
            <a:ext cx="1499977" cy="830997"/>
          </a:xfrm>
          <a:prstGeom prst="rect">
            <a:avLst/>
          </a:prstGeom>
          <a:solidFill>
            <a:schemeClr val="tx1"/>
          </a:solidFill>
          <a:ln w="28575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microscope detail of 320-µm active area tungsten silicide ( Wsi)  superconducting nanowire single photon detector (SNSPD) array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05ADD-6FBE-4FD3-A236-2F8C6F6D423C}"/>
              </a:ext>
            </a:extLst>
          </p:cNvPr>
          <p:cNvSpPr txBox="1"/>
          <p:nvPr/>
        </p:nvSpPr>
        <p:spPr>
          <a:xfrm>
            <a:off x="6880377" y="6136687"/>
            <a:ext cx="1269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Technology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82263E-2161-45F0-B867-6FB62AFE27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128" y="4520523"/>
            <a:ext cx="2202622" cy="1571322"/>
          </a:xfrm>
          <a:prstGeom prst="rect">
            <a:avLst/>
          </a:prstGeom>
        </p:spPr>
      </p:pic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701C02A8-982D-4B45-A6F9-5985BD93E278}"/>
              </a:ext>
            </a:extLst>
          </p:cNvPr>
          <p:cNvSpPr txBox="1">
            <a:spLocks/>
          </p:cNvSpPr>
          <p:nvPr/>
        </p:nvSpPr>
        <p:spPr>
          <a:xfrm>
            <a:off x="2833099" y="220086"/>
            <a:ext cx="6254387" cy="469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Arial Black" panose="020B0A04020102020204" pitchFamily="34" charset="0"/>
              </a:rPr>
              <a:t>GLR Technologies (1-of-2)</a:t>
            </a:r>
          </a:p>
        </p:txBody>
      </p:sp>
    </p:spTree>
    <p:extLst>
      <p:ext uri="{BB962C8B-B14F-4D97-AF65-F5344CB8AC3E}">
        <p14:creationId xmlns:p14="http://schemas.microsoft.com/office/powerpoint/2010/main" val="2710535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24698A-35E9-4DD1-9910-C291FB3FF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17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F31165-1463-494D-910A-D6B7FD11C697}"/>
              </a:ext>
            </a:extLst>
          </p:cNvPr>
          <p:cNvSpPr/>
          <p:nvPr/>
        </p:nvSpPr>
        <p:spPr bwMode="auto">
          <a:xfrm>
            <a:off x="2247883" y="1485742"/>
            <a:ext cx="8041795" cy="5013418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pitchFamily="-112" charset="-128"/>
                <a:cs typeface="ＭＳ Ｐゴシック" pitchFamily="-112" charset="-128"/>
              </a:rPr>
              <a:t>GLR Signal Processing Assembly</a:t>
            </a:r>
          </a:p>
        </p:txBody>
      </p:sp>
      <p:cxnSp>
        <p:nvCxnSpPr>
          <p:cNvPr id="4" name="Straight Connector 40">
            <a:extLst>
              <a:ext uri="{FF2B5EF4-FFF2-40B4-BE49-F238E27FC236}">
                <a16:creationId xmlns:a16="http://schemas.microsoft.com/office/drawing/2014/main" id="{540D12B4-C759-4462-B094-2D5C33C40D01}"/>
              </a:ext>
            </a:extLst>
          </p:cNvPr>
          <p:cNvCxnSpPr>
            <a:cxnSpLocks/>
            <a:endCxn id="32" idx="1"/>
          </p:cNvCxnSpPr>
          <p:nvPr/>
        </p:nvCxnSpPr>
        <p:spPr bwMode="auto">
          <a:xfrm>
            <a:off x="2168207" y="3304372"/>
            <a:ext cx="347218" cy="1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673B42E-9B85-4B40-A26C-FFFA48B0F992}"/>
              </a:ext>
            </a:extLst>
          </p:cNvPr>
          <p:cNvSpPr/>
          <p:nvPr/>
        </p:nvSpPr>
        <p:spPr>
          <a:xfrm>
            <a:off x="6314337" y="1638601"/>
            <a:ext cx="2302826" cy="466875"/>
          </a:xfrm>
          <a:prstGeom prst="rect">
            <a:avLst/>
          </a:prstGeom>
          <a:solidFill>
            <a:srgbClr val="FBFBD3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GSPA Monitor &amp; Control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F47F1E-63C0-4E6D-9A48-4F3103724B2B}"/>
              </a:ext>
            </a:extLst>
          </p:cNvPr>
          <p:cNvSpPr txBox="1"/>
          <p:nvPr/>
        </p:nvSpPr>
        <p:spPr>
          <a:xfrm>
            <a:off x="5460224" y="2194806"/>
            <a:ext cx="18429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Ephemeris predict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73B21-594A-45BB-BBE5-0E16EE2EF1A3}"/>
              </a:ext>
            </a:extLst>
          </p:cNvPr>
          <p:cNvSpPr txBox="1"/>
          <p:nvPr/>
        </p:nvSpPr>
        <p:spPr>
          <a:xfrm>
            <a:off x="7854153" y="2194807"/>
            <a:ext cx="19734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Detector centroid estimate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8DC356-C437-4A7E-985F-4255DE8C91F3}"/>
              </a:ext>
            </a:extLst>
          </p:cNvPr>
          <p:cNvCxnSpPr>
            <a:cxnSpLocks/>
          </p:cNvCxnSpPr>
          <p:nvPr/>
        </p:nvCxnSpPr>
        <p:spPr>
          <a:xfrm>
            <a:off x="7161749" y="2130780"/>
            <a:ext cx="0" cy="41935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Straight Arrow Connector 5">
            <a:extLst>
              <a:ext uri="{FF2B5EF4-FFF2-40B4-BE49-F238E27FC236}">
                <a16:creationId xmlns:a16="http://schemas.microsoft.com/office/drawing/2014/main" id="{42995FB3-56BE-47B0-8FBC-02A31D380A55}"/>
              </a:ext>
            </a:extLst>
          </p:cNvPr>
          <p:cNvCxnSpPr>
            <a:cxnSpLocks/>
          </p:cNvCxnSpPr>
          <p:nvPr/>
        </p:nvCxnSpPr>
        <p:spPr>
          <a:xfrm flipV="1">
            <a:off x="7926530" y="2137096"/>
            <a:ext cx="0" cy="41304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CB93AD-F657-410E-9F08-228D950F1599}"/>
              </a:ext>
            </a:extLst>
          </p:cNvPr>
          <p:cNvCxnSpPr>
            <a:cxnSpLocks/>
          </p:cNvCxnSpPr>
          <p:nvPr/>
        </p:nvCxnSpPr>
        <p:spPr>
          <a:xfrm flipV="1">
            <a:off x="7149557" y="1162937"/>
            <a:ext cx="0" cy="47566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0D81950-24DA-47C3-9F69-5F20F66D4978}"/>
              </a:ext>
            </a:extLst>
          </p:cNvPr>
          <p:cNvSpPr txBox="1"/>
          <p:nvPr/>
        </p:nvSpPr>
        <p:spPr>
          <a:xfrm>
            <a:off x="5347360" y="948876"/>
            <a:ext cx="20340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To GLR Monitor and Control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2A7719-B2DE-4985-838C-3F2CCC70C6FD}"/>
              </a:ext>
            </a:extLst>
          </p:cNvPr>
          <p:cNvSpPr txBox="1"/>
          <p:nvPr/>
        </p:nvSpPr>
        <p:spPr>
          <a:xfrm>
            <a:off x="7600146" y="945041"/>
            <a:ext cx="20340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To GLR Optics Assembly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3747F4-2814-4180-8763-2F31B1C3A2B3}"/>
              </a:ext>
            </a:extLst>
          </p:cNvPr>
          <p:cNvCxnSpPr>
            <a:cxnSpLocks/>
          </p:cNvCxnSpPr>
          <p:nvPr/>
        </p:nvCxnSpPr>
        <p:spPr>
          <a:xfrm flipV="1">
            <a:off x="7926151" y="1162937"/>
            <a:ext cx="0" cy="47566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97F9B1-0C01-496D-A9F0-59027E299714}"/>
              </a:ext>
            </a:extLst>
          </p:cNvPr>
          <p:cNvGrpSpPr/>
          <p:nvPr/>
        </p:nvGrpSpPr>
        <p:grpSpPr>
          <a:xfrm>
            <a:off x="2527617" y="4986963"/>
            <a:ext cx="2126397" cy="1406700"/>
            <a:chOff x="1352672" y="3868736"/>
            <a:chExt cx="2126397" cy="14067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D40D1F-316D-4190-A799-14801BED42E2}"/>
                </a:ext>
              </a:extLst>
            </p:cNvPr>
            <p:cNvSpPr/>
            <p:nvPr/>
          </p:nvSpPr>
          <p:spPr bwMode="auto">
            <a:xfrm>
              <a:off x="1352672" y="3868736"/>
              <a:ext cx="2126397" cy="1406700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-112" charset="-128"/>
                  <a:cs typeface="ＭＳ Ｐゴシック" pitchFamily="-112" charset="-128"/>
                </a:rPr>
                <a:t>Time and Frequency Reference:</a:t>
              </a:r>
              <a:b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-112" charset="-128"/>
                  <a:cs typeface="ＭＳ Ｐゴシック" pitchFamily="-112" charset="-128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-112" charset="-128"/>
                  <a:cs typeface="ＭＳ Ｐゴシック" pitchFamily="-112" charset="-128"/>
                </a:rPr>
                <a:t>Brandywine NFS-220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CB3054-4502-4D68-AFB5-92A06D9C7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3728" y="4290239"/>
              <a:ext cx="1854443" cy="92722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88F3AF-3BB5-4479-AEFB-EA1DD2248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8648" y="4260058"/>
              <a:ext cx="1854443" cy="92722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576E766-4A5D-4EAD-95CA-86691E3343D3}"/>
              </a:ext>
            </a:extLst>
          </p:cNvPr>
          <p:cNvGrpSpPr/>
          <p:nvPr/>
        </p:nvGrpSpPr>
        <p:grpSpPr>
          <a:xfrm>
            <a:off x="5527206" y="4986963"/>
            <a:ext cx="4145879" cy="1407664"/>
            <a:chOff x="4090147" y="5364873"/>
            <a:chExt cx="4145879" cy="14076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21FC6A2-0811-40FE-A246-D88C7F573A74}"/>
                </a:ext>
              </a:extLst>
            </p:cNvPr>
            <p:cNvSpPr/>
            <p:nvPr/>
          </p:nvSpPr>
          <p:spPr bwMode="auto">
            <a:xfrm>
              <a:off x="4090147" y="5364873"/>
              <a:ext cx="4145879" cy="1407664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-112" charset="-128"/>
                  <a:cs typeface="ＭＳ Ｐゴシック" pitchFamily="-112" charset="-128"/>
                </a:rPr>
                <a:t>Data Storage:</a:t>
              </a:r>
              <a:b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-112" charset="-128"/>
                  <a:cs typeface="ＭＳ Ｐゴシック" pitchFamily="-112" charset="-128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-112" charset="-128"/>
                  <a:cs typeface="ＭＳ Ｐゴシック" pitchFamily="-112" charset="-128"/>
                </a:rPr>
                <a:t>Dell R740/MD1420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39A137A-675E-443B-A926-A8C57B78A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647" b="31982"/>
            <a:stretch/>
          </p:blipFill>
          <p:spPr>
            <a:xfrm>
              <a:off x="4486803" y="5833107"/>
              <a:ext cx="3340538" cy="83376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35B2FC-552C-4F80-8405-A5F7CB7502F1}"/>
              </a:ext>
            </a:extLst>
          </p:cNvPr>
          <p:cNvGrpSpPr/>
          <p:nvPr/>
        </p:nvGrpSpPr>
        <p:grpSpPr>
          <a:xfrm>
            <a:off x="4885574" y="2550136"/>
            <a:ext cx="5273095" cy="1863803"/>
            <a:chOff x="3492953" y="2539626"/>
            <a:chExt cx="5273095" cy="186380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73BB202-E5FE-4649-BFCD-A2FAD5E72983}"/>
                </a:ext>
              </a:extLst>
            </p:cNvPr>
            <p:cNvGrpSpPr/>
            <p:nvPr/>
          </p:nvGrpSpPr>
          <p:grpSpPr>
            <a:xfrm>
              <a:off x="3492953" y="2539626"/>
              <a:ext cx="5273095" cy="1863803"/>
              <a:chOff x="4956299" y="3189602"/>
              <a:chExt cx="5273095" cy="1863803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330FB3C-C28C-4A0D-9365-9F5DA9EA9FD5}"/>
                  </a:ext>
                </a:extLst>
              </p:cNvPr>
              <p:cNvSpPr/>
              <p:nvPr/>
            </p:nvSpPr>
            <p:spPr bwMode="auto">
              <a:xfrm>
                <a:off x="4956299" y="3189602"/>
                <a:ext cx="5273095" cy="1863803"/>
              </a:xfrm>
              <a:prstGeom prst="rect">
                <a:avLst/>
              </a:prstGeom>
              <a:solidFill>
                <a:srgbClr val="A5A5A5">
                  <a:lumMod val="20000"/>
                  <a:lumOff val="80000"/>
                </a:srgbClr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12" charset="-128"/>
                    <a:cs typeface="ＭＳ Ｐゴシック" pitchFamily="-112" charset="-128"/>
                  </a:rPr>
                  <a:t>Signal Processing Modules:</a:t>
                </a:r>
                <a:b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12" charset="-128"/>
                    <a:cs typeface="ＭＳ Ｐゴシック" pitchFamily="-112" charset="-128"/>
                  </a:rPr>
                </a:b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12" charset="-128"/>
                    <a:cs typeface="ＭＳ Ｐゴシック" pitchFamily="-112" charset="-128"/>
                  </a:rPr>
                  <a:t>Xilinx VCU-118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A8E15FE-8CF0-43B7-A2C0-6A78B5988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95535" y="3585025"/>
                <a:ext cx="2067129" cy="1423522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3C1AD4F-0A68-4C3C-8AD1-06DA5813D1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67048" y="3585025"/>
                <a:ext cx="2067129" cy="1423522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AC2A560-B464-4C64-B386-D129F3ABFC50}"/>
                </a:ext>
              </a:extLst>
            </p:cNvPr>
            <p:cNvSpPr txBox="1"/>
            <p:nvPr/>
          </p:nvSpPr>
          <p:spPr>
            <a:xfrm>
              <a:off x="5984944" y="3319118"/>
              <a:ext cx="4331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…</a:t>
              </a:r>
            </a:p>
          </p:txBody>
        </p:sp>
      </p:grpSp>
      <p:cxnSp>
        <p:nvCxnSpPr>
          <p:cNvPr id="27" name="Elbow Connector 80">
            <a:extLst>
              <a:ext uri="{FF2B5EF4-FFF2-40B4-BE49-F238E27FC236}">
                <a16:creationId xmlns:a16="http://schemas.microsoft.com/office/drawing/2014/main" id="{F0A9BFC8-6C6B-4C0A-91A7-91D0F5FCA989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7600145" y="4413939"/>
            <a:ext cx="1" cy="57302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2E2668B-F436-4813-BB2E-62C9FFFD5C97}"/>
              </a:ext>
            </a:extLst>
          </p:cNvPr>
          <p:cNvCxnSpPr>
            <a:cxnSpLocks/>
            <a:stCxn id="15" idx="0"/>
            <a:endCxn id="32" idx="2"/>
          </p:cNvCxnSpPr>
          <p:nvPr/>
        </p:nvCxnSpPr>
        <p:spPr>
          <a:xfrm flipH="1" flipV="1">
            <a:off x="3589207" y="4413939"/>
            <a:ext cx="1609" cy="57302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Elbow Connector 93">
            <a:extLst>
              <a:ext uri="{FF2B5EF4-FFF2-40B4-BE49-F238E27FC236}">
                <a16:creationId xmlns:a16="http://schemas.microsoft.com/office/drawing/2014/main" id="{424BB7B5-37E6-492E-A31E-45CA645A96A9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4654014" y="4423175"/>
            <a:ext cx="389394" cy="1267138"/>
          </a:xfrm>
          <a:prstGeom prst="bentConnector2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F8AB674-D415-4DDD-9FD3-988839AE21A7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4662989" y="3304373"/>
            <a:ext cx="230911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D6F49C8-0780-4996-8C35-68CCCFC72701}"/>
              </a:ext>
            </a:extLst>
          </p:cNvPr>
          <p:cNvGrpSpPr/>
          <p:nvPr/>
        </p:nvGrpSpPr>
        <p:grpSpPr>
          <a:xfrm>
            <a:off x="2515425" y="2194806"/>
            <a:ext cx="2147564" cy="2219133"/>
            <a:chOff x="1122804" y="2184296"/>
            <a:chExt cx="2147564" cy="22191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89F5CC-C4DF-40CA-A859-FB35BE45A005}"/>
                </a:ext>
              </a:extLst>
            </p:cNvPr>
            <p:cNvSpPr/>
            <p:nvPr/>
          </p:nvSpPr>
          <p:spPr bwMode="auto">
            <a:xfrm>
              <a:off x="1122804" y="2184296"/>
              <a:ext cx="2147564" cy="2219133"/>
            </a:xfrm>
            <a:prstGeom prst="rect">
              <a:avLst/>
            </a:prstGeom>
            <a:solidFill>
              <a:srgbClr val="5B9BD5">
                <a:lumMod val="20000"/>
                <a:lumOff val="80000"/>
              </a:srgbClr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-112" charset="-128"/>
                  <a:cs typeface="ＭＳ Ｐゴシック" pitchFamily="-112" charset="-128"/>
                </a:rPr>
                <a:t>Time to Digital Converter (TDC): DotFast TDM800+Supermicro-based Control Computer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9382F8E-6116-4D51-840E-DEC10A9A7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06820" y="3079165"/>
              <a:ext cx="1439432" cy="107957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19111E0-E1C3-4116-8C54-274BD86AD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4284" r="24195"/>
            <a:stretch/>
          </p:blipFill>
          <p:spPr>
            <a:xfrm>
              <a:off x="2337827" y="2970696"/>
              <a:ext cx="861036" cy="1253434"/>
            </a:xfrm>
            <a:prstGeom prst="rect">
              <a:avLst/>
            </a:prstGeom>
          </p:spPr>
        </p:pic>
      </p:grp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1D6B5358-4401-4F40-BABC-7F4EDB540DE3}"/>
              </a:ext>
            </a:extLst>
          </p:cNvPr>
          <p:cNvSpPr txBox="1">
            <a:spLocks/>
          </p:cNvSpPr>
          <p:nvPr/>
        </p:nvSpPr>
        <p:spPr>
          <a:xfrm>
            <a:off x="2833099" y="220086"/>
            <a:ext cx="6254387" cy="469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Arial Black" panose="020B0A04020102020204" pitchFamily="34" charset="0"/>
              </a:rPr>
              <a:t>GLR Technologies (2-of-2)</a:t>
            </a:r>
          </a:p>
        </p:txBody>
      </p:sp>
    </p:spTree>
    <p:extLst>
      <p:ext uri="{BB962C8B-B14F-4D97-AF65-F5344CB8AC3E}">
        <p14:creationId xmlns:p14="http://schemas.microsoft.com/office/powerpoint/2010/main" val="1644298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ADF7F-D57B-440D-9C02-5B300E46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781" y="6622796"/>
            <a:ext cx="353862" cy="128355"/>
          </a:xfrm>
        </p:spPr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18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0EE220-1941-42D4-BC13-140EA0643DDE}"/>
              </a:ext>
            </a:extLst>
          </p:cNvPr>
          <p:cNvGrpSpPr/>
          <p:nvPr/>
        </p:nvGrpSpPr>
        <p:grpSpPr>
          <a:xfrm>
            <a:off x="3850556" y="2207172"/>
            <a:ext cx="7978085" cy="4391193"/>
            <a:chOff x="1318658" y="808104"/>
            <a:chExt cx="8409196" cy="514045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198A86-9DDB-4925-922E-396F06E1D233}"/>
                </a:ext>
              </a:extLst>
            </p:cNvPr>
            <p:cNvGrpSpPr/>
            <p:nvPr/>
          </p:nvGrpSpPr>
          <p:grpSpPr>
            <a:xfrm>
              <a:off x="1329101" y="864038"/>
              <a:ext cx="8398753" cy="5084517"/>
              <a:chOff x="462769" y="644063"/>
              <a:chExt cx="7789691" cy="4762555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447A8B5-BDC5-4F88-A1D8-34098215256D}"/>
                  </a:ext>
                </a:extLst>
              </p:cNvPr>
              <p:cNvGrpSpPr/>
              <p:nvPr/>
            </p:nvGrpSpPr>
            <p:grpSpPr>
              <a:xfrm>
                <a:off x="462769" y="644063"/>
                <a:ext cx="6920003" cy="4762555"/>
                <a:chOff x="115703" y="1460079"/>
                <a:chExt cx="6920003" cy="4762555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224C798-C3D1-4B93-9026-1ED25A14607F}"/>
                    </a:ext>
                  </a:extLst>
                </p:cNvPr>
                <p:cNvSpPr/>
                <p:nvPr/>
              </p:nvSpPr>
              <p:spPr>
                <a:xfrm>
                  <a:off x="2287010" y="2758067"/>
                  <a:ext cx="1249899" cy="513116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>
                      <a:solidFill>
                        <a:srgbClr val="0066FF"/>
                      </a:solidFill>
                    </a:rPr>
                    <a:t>GLT</a:t>
                  </a:r>
                </a:p>
              </p:txBody>
            </p: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FBDE84C9-38DC-4BD4-BD1C-6AD7EE28647B}"/>
                    </a:ext>
                  </a:extLst>
                </p:cNvPr>
                <p:cNvCxnSpPr>
                  <a:cxnSpLocks/>
                  <a:endCxn id="38" idx="1"/>
                </p:cNvCxnSpPr>
                <p:nvPr/>
              </p:nvCxnSpPr>
              <p:spPr>
                <a:xfrm flipV="1">
                  <a:off x="3586425" y="1696245"/>
                  <a:ext cx="1988536" cy="1042120"/>
                </a:xfrm>
                <a:prstGeom prst="straightConnector1">
                  <a:avLst/>
                </a:prstGeom>
                <a:ln w="28575">
                  <a:solidFill>
                    <a:srgbClr val="0432FF"/>
                  </a:solidFill>
                  <a:prstDash val="dashDot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789B43DE-48A1-4993-A176-E7D8EAF336AD}"/>
                    </a:ext>
                  </a:extLst>
                </p:cNvPr>
                <p:cNvSpPr/>
                <p:nvPr/>
              </p:nvSpPr>
              <p:spPr>
                <a:xfrm>
                  <a:off x="5574962" y="1460079"/>
                  <a:ext cx="741470" cy="472331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>
                      <a:solidFill>
                        <a:srgbClr val="0066FF"/>
                      </a:solidFill>
                    </a:rPr>
                    <a:t>FLT</a:t>
                  </a:r>
                </a:p>
              </p:txBody>
            </p: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EB943D4B-416A-4F2D-8534-7EF018CB13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90694" y="1845677"/>
                  <a:ext cx="1178946" cy="1948092"/>
                </a:xfrm>
                <a:prstGeom prst="straightConnector1">
                  <a:avLst/>
                </a:prstGeom>
                <a:ln w="28575">
                  <a:solidFill>
                    <a:schemeClr val="accent2"/>
                  </a:solidFill>
                  <a:prstDash val="dash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C5E6BA88-B928-4E38-BC9E-EF7E7EC73A08}"/>
                    </a:ext>
                  </a:extLst>
                </p:cNvPr>
                <p:cNvSpPr/>
                <p:nvPr/>
              </p:nvSpPr>
              <p:spPr>
                <a:xfrm>
                  <a:off x="3118950" y="3811456"/>
                  <a:ext cx="1249899" cy="513116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>
                      <a:solidFill>
                        <a:srgbClr val="0066FF"/>
                      </a:solidFill>
                    </a:rPr>
                    <a:t>GLR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4BEAA43E-953C-4C67-BBEF-FA082924F107}"/>
                    </a:ext>
                  </a:extLst>
                </p:cNvPr>
                <p:cNvSpPr/>
                <p:nvPr/>
              </p:nvSpPr>
              <p:spPr>
                <a:xfrm>
                  <a:off x="839369" y="4367361"/>
                  <a:ext cx="1249899" cy="513116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>
                      <a:solidFill>
                        <a:srgbClr val="0066FF"/>
                      </a:solidFill>
                    </a:rPr>
                    <a:t>DSOC</a:t>
                  </a:r>
                </a:p>
                <a:p>
                  <a:pPr algn="ctr"/>
                  <a:r>
                    <a:rPr lang="en-US" sz="1400" b="1" dirty="0">
                      <a:solidFill>
                        <a:srgbClr val="0066FF"/>
                      </a:solidFill>
                    </a:rPr>
                    <a:t>MOS</a:t>
                  </a:r>
                </a:p>
              </p:txBody>
            </p: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387BAA5C-4664-475D-8219-76337F6259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43386" y="3281075"/>
                  <a:ext cx="1077189" cy="1067670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1E58D394-49DD-4E55-8320-0DCEDA284CAA}"/>
                    </a:ext>
                  </a:extLst>
                </p:cNvPr>
                <p:cNvCxnSpPr>
                  <a:cxnSpLocks/>
                  <a:endCxn id="40" idx="1"/>
                </p:cNvCxnSpPr>
                <p:nvPr/>
              </p:nvCxnSpPr>
              <p:spPr>
                <a:xfrm flipV="1">
                  <a:off x="2089268" y="4068014"/>
                  <a:ext cx="1029682" cy="468253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C13D14D5-8843-408B-B915-862B986213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529268" y="3359948"/>
                  <a:ext cx="506438" cy="1245370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4D47C0A-7160-4ACC-A1C9-4F87CC566A54}"/>
                    </a:ext>
                  </a:extLst>
                </p:cNvPr>
                <p:cNvSpPr/>
                <p:nvPr/>
              </p:nvSpPr>
              <p:spPr>
                <a:xfrm>
                  <a:off x="5288775" y="4588161"/>
                  <a:ext cx="1249899" cy="51311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DSN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B45F178D-F6BA-41CC-A6E6-7BCA0CDE8EE2}"/>
                    </a:ext>
                  </a:extLst>
                </p:cNvPr>
                <p:cNvSpPr/>
                <p:nvPr/>
              </p:nvSpPr>
              <p:spPr>
                <a:xfrm>
                  <a:off x="115703" y="5709518"/>
                  <a:ext cx="1249899" cy="51311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/>
                    <a:t>PSYCHE</a:t>
                  </a:r>
                </a:p>
                <a:p>
                  <a:pPr algn="ctr"/>
                  <a:r>
                    <a:rPr lang="en-US" sz="1400" dirty="0"/>
                    <a:t>MOS</a:t>
                  </a:r>
                </a:p>
              </p:txBody>
            </p: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77313F07-4539-42D7-9114-76054AFBAD4C}"/>
                    </a:ext>
                  </a:extLst>
                </p:cNvPr>
                <p:cNvCxnSpPr>
                  <a:cxnSpLocks/>
                  <a:endCxn id="46" idx="3"/>
                </p:cNvCxnSpPr>
                <p:nvPr/>
              </p:nvCxnSpPr>
              <p:spPr>
                <a:xfrm flipH="1">
                  <a:off x="1365602" y="4835604"/>
                  <a:ext cx="3904794" cy="1130472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dash"/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BE80DC33-810D-438F-A68B-1A1B2E42FCCC}"/>
                    </a:ext>
                  </a:extLst>
                </p:cNvPr>
                <p:cNvCxnSpPr>
                  <a:cxnSpLocks/>
                  <a:stCxn id="41" idx="2"/>
                </p:cNvCxnSpPr>
                <p:nvPr/>
              </p:nvCxnSpPr>
              <p:spPr>
                <a:xfrm flipH="1">
                  <a:off x="753404" y="4880477"/>
                  <a:ext cx="710914" cy="346332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02735A56-3448-4D00-9A83-CF17C32B5307}"/>
                    </a:ext>
                  </a:extLst>
                </p:cNvPr>
                <p:cNvSpPr/>
                <p:nvPr/>
              </p:nvSpPr>
              <p:spPr>
                <a:xfrm>
                  <a:off x="1233615" y="2699158"/>
                  <a:ext cx="546008" cy="32234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/>
                    <a:t>LCH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5C884D0D-DB69-48F8-9C1A-2F90446B733B}"/>
                    </a:ext>
                  </a:extLst>
                </p:cNvPr>
                <p:cNvSpPr/>
                <p:nvPr/>
              </p:nvSpPr>
              <p:spPr>
                <a:xfrm>
                  <a:off x="955841" y="3119096"/>
                  <a:ext cx="598471" cy="413435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/>
                    <a:t>FAA Feed</a:t>
                  </a:r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560FAA04-28A5-467E-AFED-772DAAA0B741}"/>
                    </a:ext>
                  </a:extLst>
                </p:cNvPr>
                <p:cNvCxnSpPr>
                  <a:cxnSpLocks/>
                  <a:stCxn id="50" idx="3"/>
                  <a:endCxn id="36" idx="1"/>
                </p:cNvCxnSpPr>
                <p:nvPr/>
              </p:nvCxnSpPr>
              <p:spPr>
                <a:xfrm flipV="1">
                  <a:off x="1554312" y="3014625"/>
                  <a:ext cx="732698" cy="311188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80A4D09B-0A90-442A-96CE-2FDDC20C19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84944" y="2855664"/>
                  <a:ext cx="502066" cy="12372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5FA4FEF3-296F-41A8-8190-35B5902E4B81}"/>
                    </a:ext>
                  </a:extLst>
                </p:cNvPr>
                <p:cNvSpPr/>
                <p:nvPr/>
              </p:nvSpPr>
              <p:spPr>
                <a:xfrm>
                  <a:off x="4653121" y="3910680"/>
                  <a:ext cx="617274" cy="322342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/>
                    <a:t>COO</a:t>
                  </a:r>
                </a:p>
              </p:txBody>
            </p: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41D03DCA-1815-4005-BE26-DE45748718A3}"/>
                    </a:ext>
                  </a:extLst>
                </p:cNvPr>
                <p:cNvCxnSpPr>
                  <a:cxnSpLocks/>
                  <a:stCxn id="53" idx="1"/>
                  <a:endCxn id="40" idx="3"/>
                </p:cNvCxnSpPr>
                <p:nvPr/>
              </p:nvCxnSpPr>
              <p:spPr>
                <a:xfrm flipH="1" flipV="1">
                  <a:off x="4368849" y="4068014"/>
                  <a:ext cx="284271" cy="383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BE4D388-A1BA-4195-8F04-0535DA716A46}"/>
                  </a:ext>
                </a:extLst>
              </p:cNvPr>
              <p:cNvSpPr/>
              <p:nvPr/>
            </p:nvSpPr>
            <p:spPr>
              <a:xfrm>
                <a:off x="7320490" y="734232"/>
                <a:ext cx="931970" cy="64892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PSYCHE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6DC9E52-BACB-4FBD-9F7B-558D568CCC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55814" y="734232"/>
                <a:ext cx="656992" cy="199906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D9D7A49C-6136-43D0-814C-3B18A5011F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56692" y="2474096"/>
                <a:ext cx="1043803" cy="1044740"/>
              </a:xfrm>
              <a:prstGeom prst="straightConnector1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lgDash"/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81CEE9B0-55EE-481F-B4F0-D6A529DE77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8504" y="3417006"/>
                <a:ext cx="1006561" cy="455352"/>
              </a:xfrm>
              <a:prstGeom prst="straightConnector1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lgDash"/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725AC62-9F91-41DE-94FA-66B30338BA5A}"/>
                </a:ext>
              </a:extLst>
            </p:cNvPr>
            <p:cNvCxnSpPr>
              <a:cxnSpLocks/>
            </p:cNvCxnSpPr>
            <p:nvPr/>
          </p:nvCxnSpPr>
          <p:spPr>
            <a:xfrm>
              <a:off x="7998080" y="1276661"/>
              <a:ext cx="708361" cy="21342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6ED735-101C-4F10-9957-98C53801830E}"/>
                </a:ext>
              </a:extLst>
            </p:cNvPr>
            <p:cNvSpPr txBox="1"/>
            <p:nvPr/>
          </p:nvSpPr>
          <p:spPr>
            <a:xfrm>
              <a:off x="8153943" y="808104"/>
              <a:ext cx="460963" cy="288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1553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BB1360-D150-4ED3-A189-3F20A431E5B7}"/>
                </a:ext>
              </a:extLst>
            </p:cNvPr>
            <p:cNvSpPr txBox="1"/>
            <p:nvPr/>
          </p:nvSpPr>
          <p:spPr>
            <a:xfrm>
              <a:off x="7962010" y="1364574"/>
              <a:ext cx="601458" cy="288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Undock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9AC8BA-C693-4BB0-BB29-316250141D50}"/>
                </a:ext>
              </a:extLst>
            </p:cNvPr>
            <p:cNvSpPr txBox="1"/>
            <p:nvPr/>
          </p:nvSpPr>
          <p:spPr>
            <a:xfrm>
              <a:off x="4964861" y="1331604"/>
              <a:ext cx="1078071" cy="577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b="1" dirty="0"/>
                <a:t>Laser Uplink</a:t>
              </a:r>
            </a:p>
            <a:p>
              <a:pPr algn="r"/>
              <a:r>
                <a:rPr lang="en-US" sz="1200" b="1" dirty="0"/>
                <a:t>1064 nm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E17342-C4EF-4E23-87AA-152B20C8CA74}"/>
                </a:ext>
              </a:extLst>
            </p:cNvPr>
            <p:cNvSpPr txBox="1"/>
            <p:nvPr/>
          </p:nvSpPr>
          <p:spPr>
            <a:xfrm>
              <a:off x="4725912" y="4700320"/>
              <a:ext cx="827315" cy="288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Mission Net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EF952D-5E05-4BC4-8A2C-97B19D00ACA4}"/>
                </a:ext>
              </a:extLst>
            </p:cNvPr>
            <p:cNvSpPr txBox="1"/>
            <p:nvPr/>
          </p:nvSpPr>
          <p:spPr>
            <a:xfrm>
              <a:off x="6609635" y="2115635"/>
              <a:ext cx="1294680" cy="577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Laser Downlink</a:t>
              </a:r>
            </a:p>
            <a:p>
              <a:r>
                <a:rPr lang="en-US" sz="1200" b="1" dirty="0"/>
                <a:t>1550.12 nm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C55C64-741C-4E16-9B48-EB0640A98ADD}"/>
                </a:ext>
              </a:extLst>
            </p:cNvPr>
            <p:cNvSpPr txBox="1"/>
            <p:nvPr/>
          </p:nvSpPr>
          <p:spPr>
            <a:xfrm>
              <a:off x="8486302" y="3419708"/>
              <a:ext cx="832650" cy="288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X-Band/LGA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3B0343-7C0A-47A7-9476-66BE35912AD1}"/>
                </a:ext>
              </a:extLst>
            </p:cNvPr>
            <p:cNvSpPr txBox="1"/>
            <p:nvPr/>
          </p:nvSpPr>
          <p:spPr>
            <a:xfrm>
              <a:off x="2306510" y="4686878"/>
              <a:ext cx="491197" cy="288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CHILL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828A9F-173A-4A41-8A0C-E0DB53D15C7D}"/>
                </a:ext>
              </a:extLst>
            </p:cNvPr>
            <p:cNvSpPr txBox="1"/>
            <p:nvPr/>
          </p:nvSpPr>
          <p:spPr>
            <a:xfrm>
              <a:off x="4017145" y="3975466"/>
              <a:ext cx="505424" cy="288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VOCA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B4244D-80EF-4776-8678-B14B7FF99F05}"/>
                </a:ext>
              </a:extLst>
            </p:cNvPr>
            <p:cNvSpPr txBox="1"/>
            <p:nvPr/>
          </p:nvSpPr>
          <p:spPr>
            <a:xfrm>
              <a:off x="5894900" y="3666144"/>
              <a:ext cx="393383" cy="288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TCS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61AEE5-F6D7-4C13-8457-05CED6163B0E}"/>
                </a:ext>
              </a:extLst>
            </p:cNvPr>
            <p:cNvSpPr txBox="1"/>
            <p:nvPr/>
          </p:nvSpPr>
          <p:spPr>
            <a:xfrm>
              <a:off x="4095068" y="2899854"/>
              <a:ext cx="505424" cy="288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VOCA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788470-7086-4C73-B689-CEF220B03617}"/>
                </a:ext>
              </a:extLst>
            </p:cNvPr>
            <p:cNvSpPr txBox="1"/>
            <p:nvPr/>
          </p:nvSpPr>
          <p:spPr>
            <a:xfrm>
              <a:off x="3158810" y="3313963"/>
              <a:ext cx="1259295" cy="635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/>
                <a:t>Open MCT</a:t>
              </a:r>
            </a:p>
            <a:p>
              <a:pPr algn="r"/>
              <a:r>
                <a:rPr lang="en-US" sz="900" dirty="0"/>
                <a:t>/CHILL</a:t>
              </a:r>
            </a:p>
            <a:p>
              <a:pPr algn="r"/>
              <a:r>
                <a:rPr lang="en-US" sz="900" dirty="0"/>
                <a:t>/VISTA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A22C75-629E-422F-9BFA-70C6AC9DB9A9}"/>
                </a:ext>
              </a:extLst>
            </p:cNvPr>
            <p:cNvSpPr txBox="1"/>
            <p:nvPr/>
          </p:nvSpPr>
          <p:spPr>
            <a:xfrm>
              <a:off x="2290130" y="3017720"/>
              <a:ext cx="1259295" cy="635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/>
                <a:t>Open MCT</a:t>
              </a:r>
            </a:p>
            <a:p>
              <a:pPr algn="r"/>
              <a:r>
                <a:rPr lang="en-US" sz="900" dirty="0"/>
                <a:t>/CHILL</a:t>
              </a:r>
            </a:p>
            <a:p>
              <a:pPr algn="r"/>
              <a:r>
                <a:rPr lang="en-US" sz="900" dirty="0"/>
                <a:t>/VISTA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20D5CC-DFEF-4A70-A5FE-7A0F591199D0}"/>
                </a:ext>
              </a:extLst>
            </p:cNvPr>
            <p:cNvSpPr txBox="1"/>
            <p:nvPr/>
          </p:nvSpPr>
          <p:spPr>
            <a:xfrm>
              <a:off x="2367079" y="2703932"/>
              <a:ext cx="1259295" cy="288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/>
                <a:t>L3-Harris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2CEEDB-484B-451A-AC30-69DE3C5C97D2}"/>
                </a:ext>
              </a:extLst>
            </p:cNvPr>
            <p:cNvSpPr txBox="1"/>
            <p:nvPr/>
          </p:nvSpPr>
          <p:spPr>
            <a:xfrm>
              <a:off x="2336916" y="1922324"/>
              <a:ext cx="1259295" cy="288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/>
                <a:t>PA Files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D273E59-6177-4B7D-9587-20FDBBFB64CD}"/>
                </a:ext>
              </a:extLst>
            </p:cNvPr>
            <p:cNvSpPr/>
            <p:nvPr/>
          </p:nvSpPr>
          <p:spPr>
            <a:xfrm>
              <a:off x="1318658" y="4886675"/>
              <a:ext cx="698005" cy="5128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66FF"/>
                  </a:solidFill>
                </a:rPr>
                <a:t>FLT</a:t>
              </a:r>
            </a:p>
            <a:p>
              <a:pPr algn="ctr"/>
              <a:r>
                <a:rPr lang="en-US" sz="1400" b="1" dirty="0">
                  <a:solidFill>
                    <a:srgbClr val="0066FF"/>
                  </a:solidFill>
                </a:rPr>
                <a:t>Ops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2D4BCFD-5E08-4ACC-AC43-83A07F6D4EDA}"/>
                </a:ext>
              </a:extLst>
            </p:cNvPr>
            <p:cNvCxnSpPr>
              <a:cxnSpLocks/>
              <a:endCxn id="23" idx="0"/>
            </p:cNvCxnSpPr>
            <p:nvPr/>
          </p:nvCxnSpPr>
          <p:spPr>
            <a:xfrm flipH="1">
              <a:off x="1667661" y="4513965"/>
              <a:ext cx="732251" cy="37271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lg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96A99469-E7A4-4C0C-8380-DB8CD82CF36D}"/>
                </a:ext>
              </a:extLst>
            </p:cNvPr>
            <p:cNvCxnSpPr>
              <a:stCxn id="23" idx="3"/>
            </p:cNvCxnSpPr>
            <p:nvPr/>
          </p:nvCxnSpPr>
          <p:spPr>
            <a:xfrm>
              <a:off x="2016663" y="5143080"/>
              <a:ext cx="209466" cy="256405"/>
            </a:xfrm>
            <a:prstGeom prst="bentConnector2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701B8B-C7D5-4C79-946A-09A65472BAB8}"/>
                </a:ext>
              </a:extLst>
            </p:cNvPr>
            <p:cNvSpPr txBox="1"/>
            <p:nvPr/>
          </p:nvSpPr>
          <p:spPr>
            <a:xfrm>
              <a:off x="2165234" y="5180541"/>
              <a:ext cx="505424" cy="288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VOCA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958D2DF-FB96-43F1-8201-E0E7A760A98E}"/>
                </a:ext>
              </a:extLst>
            </p:cNvPr>
            <p:cNvCxnSpPr>
              <a:cxnSpLocks/>
            </p:cNvCxnSpPr>
            <p:nvPr/>
          </p:nvCxnSpPr>
          <p:spPr>
            <a:xfrm>
              <a:off x="8794143" y="2899854"/>
              <a:ext cx="72790" cy="284643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66CC468-4409-4686-ABFD-9233006D62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8677" y="1787189"/>
              <a:ext cx="559521" cy="1408606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B8C68EC-B940-4030-A0BE-F29D59E5770A}"/>
                </a:ext>
              </a:extLst>
            </p:cNvPr>
            <p:cNvCxnSpPr>
              <a:cxnSpLocks/>
            </p:cNvCxnSpPr>
            <p:nvPr/>
          </p:nvCxnSpPr>
          <p:spPr>
            <a:xfrm>
              <a:off x="8018718" y="1145580"/>
              <a:ext cx="708361" cy="21342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EE34278-5074-4FD7-8DB9-F0388FFA6C02}"/>
                </a:ext>
              </a:extLst>
            </p:cNvPr>
            <p:cNvSpPr txBox="1"/>
            <p:nvPr/>
          </p:nvSpPr>
          <p:spPr>
            <a:xfrm>
              <a:off x="8140699" y="1045829"/>
              <a:ext cx="468076" cy="288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MTIF</a:t>
              </a:r>
            </a:p>
          </p:txBody>
        </p:sp>
      </p:grpSp>
      <p:sp>
        <p:nvSpPr>
          <p:cNvPr id="57" name="Content Placeholder 1">
            <a:extLst>
              <a:ext uri="{FF2B5EF4-FFF2-40B4-BE49-F238E27FC236}">
                <a16:creationId xmlns:a16="http://schemas.microsoft.com/office/drawing/2014/main" id="{1EAC77DD-8C07-4B65-8872-0A2457B0CE62}"/>
              </a:ext>
            </a:extLst>
          </p:cNvPr>
          <p:cNvSpPr txBox="1">
            <a:spLocks/>
          </p:cNvSpPr>
          <p:nvPr/>
        </p:nvSpPr>
        <p:spPr>
          <a:xfrm>
            <a:off x="3809627" y="21806"/>
            <a:ext cx="4720263" cy="469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Arial Black" panose="020B0A04020102020204" pitchFamily="34" charset="0"/>
              </a:rPr>
              <a:t>Mission Operations  (MOS)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CE9CB5-41FE-468A-8DC3-8A4BF8933BF0}"/>
              </a:ext>
            </a:extLst>
          </p:cNvPr>
          <p:cNvSpPr txBox="1"/>
          <p:nvPr/>
        </p:nvSpPr>
        <p:spPr>
          <a:xfrm>
            <a:off x="150726" y="890028"/>
            <a:ext cx="961939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Mission operations conducted under Operations Manager oversight, supported by Flight Ops, GLR and GLT leads</a:t>
            </a:r>
          </a:p>
          <a:p>
            <a:pPr lvl="1" indent="-285750">
              <a:buFont typeface="Symbol" panose="05050102010706020507" pitchFamily="18" charset="2"/>
              <a:buChar char="-"/>
            </a:pPr>
            <a:r>
              <a:rPr lang="en-US" sz="1400" dirty="0"/>
              <a:t>Cream shaded boxes are key DSOC operational nodes</a:t>
            </a:r>
          </a:p>
          <a:p>
            <a:pPr lvl="1" indent="-285750">
              <a:buFont typeface="Symbol" panose="05050102010706020507" pitchFamily="18" charset="2"/>
              <a:buChar char="-"/>
            </a:pPr>
            <a:r>
              <a:rPr lang="en-US" sz="1400" dirty="0"/>
              <a:t>Auxiliary grayed out boxes are critical for successful DSOC operations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DSOC was in commissioning phase from Oct. 25 – Dec. 12</a:t>
            </a:r>
          </a:p>
          <a:p>
            <a:pPr lvl="1" indent="-285750">
              <a:buFont typeface="Symbol" panose="05050102010706020507" pitchFamily="18" charset="2"/>
              <a:buChar char="-"/>
            </a:pPr>
            <a:r>
              <a:rPr lang="en-US" sz="1400" dirty="0"/>
              <a:t>In addition to initial one-time activities commissioning allowed more interactive but slower mode of operations</a:t>
            </a:r>
          </a:p>
          <a:p>
            <a:pPr lvl="1" indent="-285750">
              <a:buFont typeface="Symbol" panose="05050102010706020507" pitchFamily="18" charset="2"/>
              <a:buChar char="-"/>
            </a:pPr>
            <a:r>
              <a:rPr lang="en-US" sz="1400" dirty="0"/>
              <a:t>Needed Psyche staff of be on hand for radiating RF commands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Fully sequenced phase since Jan. 1, 2024</a:t>
            </a:r>
          </a:p>
          <a:p>
            <a:pPr lvl="1" indent="-285750">
              <a:buFont typeface="Symbol" panose="05050102010706020507" pitchFamily="18" charset="2"/>
              <a:buChar char="-"/>
            </a:pPr>
            <a:r>
              <a:rPr lang="en-US" sz="1400" dirty="0"/>
              <a:t>FLT activities are pre-sequenced and ground activities coordinated</a:t>
            </a:r>
          </a:p>
          <a:p>
            <a:pPr lvl="1" indent="-285750">
              <a:buFont typeface="Symbol" panose="05050102010706020507" pitchFamily="18" charset="2"/>
              <a:buChar char="-"/>
            </a:pPr>
            <a:r>
              <a:rPr lang="en-US" sz="1400" dirty="0"/>
              <a:t>No staffing from Psyche required for nominal ops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5277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97EAD-8DDC-4273-9EF9-06985AC4B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19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711AD5A-038C-4EFC-9655-12E14DAC2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857316"/>
              </p:ext>
            </p:extLst>
          </p:nvPr>
        </p:nvGraphicFramePr>
        <p:xfrm>
          <a:off x="211092" y="950471"/>
          <a:ext cx="11455550" cy="578116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28530">
                  <a:extLst>
                    <a:ext uri="{9D8B030D-6E8A-4147-A177-3AD203B41FA5}">
                      <a16:colId xmlns:a16="http://schemas.microsoft.com/office/drawing/2014/main" val="2060990637"/>
                    </a:ext>
                  </a:extLst>
                </a:gridCol>
                <a:gridCol w="3732555">
                  <a:extLst>
                    <a:ext uri="{9D8B030D-6E8A-4147-A177-3AD203B41FA5}">
                      <a16:colId xmlns:a16="http://schemas.microsoft.com/office/drawing/2014/main" val="4294899907"/>
                    </a:ext>
                  </a:extLst>
                </a:gridCol>
                <a:gridCol w="6394465">
                  <a:extLst>
                    <a:ext uri="{9D8B030D-6E8A-4147-A177-3AD203B41FA5}">
                      <a16:colId xmlns:a16="http://schemas.microsoft.com/office/drawing/2014/main" val="3553550137"/>
                    </a:ext>
                  </a:extLst>
                </a:gridCol>
              </a:tblGrid>
              <a:tr h="3701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</a:rPr>
                        <a:t>Date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</a:rPr>
                        <a:t>Activity 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</a:rPr>
                        <a:t>Brief Description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203305"/>
                  </a:ext>
                </a:extLst>
              </a:tr>
              <a:tr h="32120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10/25/2023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>
                          <a:solidFill>
                            <a:srgbClr val="FFFF00"/>
                          </a:solidFill>
                          <a:effectLst/>
                        </a:rPr>
                        <a:t>Cover deployment </a:t>
                      </a:r>
                      <a:endParaRPr lang="en-US" sz="1400" b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 err="1">
                          <a:solidFill>
                            <a:srgbClr val="FFFF00"/>
                          </a:solidFill>
                          <a:effectLst/>
                        </a:rPr>
                        <a:t>Frangibolt</a:t>
                      </a: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 deployed; indirect spacecraft dynamics evidence that cover was deployed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935513"/>
                  </a:ext>
                </a:extLst>
              </a:tr>
              <a:tr h="442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10/30/2023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Power on DSOC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All FLT assemblies powered on successfully; platform characterization data, first undock launch-lock release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06035"/>
                  </a:ext>
                </a:extLst>
              </a:tr>
              <a:tr h="442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>
                          <a:solidFill>
                            <a:srgbClr val="FFFF00"/>
                          </a:solidFill>
                          <a:effectLst/>
                        </a:rPr>
                        <a:t>11/07/2023</a:t>
                      </a:r>
                      <a:endParaRPr lang="en-US" sz="1400" b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Exercised first acquisition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Weather prevented beacon uplink; captured PCC frames showing bright earth limb; saw flashes of downlink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999319"/>
                  </a:ext>
                </a:extLst>
              </a:tr>
              <a:tr h="442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>
                          <a:solidFill>
                            <a:srgbClr val="FFFF00"/>
                          </a:solidFill>
                          <a:effectLst/>
                        </a:rPr>
                        <a:t>11/14/2023</a:t>
                      </a:r>
                      <a:endParaRPr lang="en-US" sz="1400" b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Initial demo of beacon acquisition and downlink at 6.25 Mb/s 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Bulk of contact time gathering calibration data for tuning the downlink pointing control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825033"/>
                  </a:ext>
                </a:extLst>
              </a:tr>
              <a:tr h="442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>
                          <a:solidFill>
                            <a:srgbClr val="FFFF00"/>
                          </a:solidFill>
                          <a:effectLst/>
                        </a:rPr>
                        <a:t>11/21/2023</a:t>
                      </a:r>
                      <a:endParaRPr lang="en-US" sz="1400" b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Initial end-to-end demonstration return rates of 6.25, 41.6 and 62.5 Mb/s uplink at 1.8 kbps 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OCTL used for up- and downlink; O2O Project Receiver used for decoding downlink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951616"/>
                  </a:ext>
                </a:extLst>
              </a:tr>
              <a:tr h="442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>
                          <a:solidFill>
                            <a:srgbClr val="FFFF00"/>
                          </a:solidFill>
                          <a:effectLst/>
                        </a:rPr>
                        <a:t>12/5/2023</a:t>
                      </a:r>
                      <a:endParaRPr lang="en-US" sz="1400" b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Operated at 100 Mb/s and 267 Mb/s returning more than 1 Tb data volume 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First time GLR and GLT operated co-operatively per planned concept of operations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087968"/>
                  </a:ext>
                </a:extLst>
              </a:tr>
              <a:tr h="6638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>
                          <a:solidFill>
                            <a:srgbClr val="FFFF00"/>
                          </a:solidFill>
                          <a:effectLst/>
                        </a:rPr>
                        <a:t>12/12/2023</a:t>
                      </a:r>
                      <a:endParaRPr lang="en-US" sz="1400" b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Downlink at 267 Mb/s for most of the night; transmitted high-definition video; uplink and PCC frame data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There were high thin clouds but both uplink and downlink at Table Mountain and Palomar mountain able to operate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161334"/>
                  </a:ext>
                </a:extLst>
              </a:tr>
              <a:tr h="442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1/2/2024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Operated link at up to 10.4 Mb/s with OCTL serving as both GLT and GLR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First fully sequenced contact demonstrated; SPE angle was &lt; 6-deg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517681"/>
                  </a:ext>
                </a:extLst>
              </a:tr>
              <a:tr h="442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>
                          <a:solidFill>
                            <a:srgbClr val="FFFF00"/>
                          </a:solidFill>
                          <a:effectLst/>
                        </a:rPr>
                        <a:t>1/9/2024</a:t>
                      </a:r>
                      <a:endParaRPr lang="en-US" sz="1400" b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Operated link at 267 Mb/s from 0.37 AU, with Palomar as GLR and OCTL as GLT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Second fully sequenced pass, transferred 4.7 </a:t>
                      </a:r>
                      <a:r>
                        <a:rPr lang="en-US" sz="1400" b="0" dirty="0" err="1">
                          <a:solidFill>
                            <a:srgbClr val="FFFF00"/>
                          </a:solidFill>
                          <a:effectLst/>
                        </a:rPr>
                        <a:t>Tbits</a:t>
                      </a: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 of data from space 35.6 Mb/s-AU</a:t>
                      </a:r>
                      <a:r>
                        <a:rPr lang="en-US" sz="1400" b="0" baseline="30000" dirty="0">
                          <a:solidFill>
                            <a:srgbClr val="FFFF00"/>
                          </a:solidFill>
                          <a:effectLst/>
                        </a:rPr>
                        <a:t>2</a:t>
                      </a: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 link difficulty; 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389647"/>
                  </a:ext>
                </a:extLst>
              </a:tr>
              <a:tr h="442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1/16/2024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Operated link at 200 Mb/s from 0.423 AU with Palomar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</a:rPr>
                        <a:t>Third fully sequenced contact that utilized receivers at al 3 ground stations, Palomar, OCTL and Goldstone</a:t>
                      </a:r>
                      <a:endParaRPr lang="en-US" sz="1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384750"/>
                  </a:ext>
                </a:extLst>
              </a:tr>
              <a:tr h="442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1/30/2024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Operated at 200 Mb/s from 0.56 AU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Performed  tests of adding background noise to validate models and other link experiments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55197"/>
                  </a:ext>
                </a:extLst>
              </a:tr>
              <a:tr h="4425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2/13/2024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Clear skies but Palomar not available tested lowering uplink irradiance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Performed arraying experiments with OCTL and RF-Optical Hybrid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272132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4E3ACA5D-1365-40A0-89F8-444DB08DD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294756"/>
            <a:ext cx="122029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214188D-D57E-415A-B6E5-BFEF73AA9148}"/>
              </a:ext>
            </a:extLst>
          </p:cNvPr>
          <p:cNvSpPr txBox="1">
            <a:spLocks/>
          </p:cNvSpPr>
          <p:nvPr/>
        </p:nvSpPr>
        <p:spPr>
          <a:xfrm>
            <a:off x="3782520" y="243194"/>
            <a:ext cx="4537569" cy="469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Summary of Activities</a:t>
            </a:r>
          </a:p>
        </p:txBody>
      </p:sp>
    </p:spTree>
    <p:extLst>
      <p:ext uri="{BB962C8B-B14F-4D97-AF65-F5344CB8AC3E}">
        <p14:creationId xmlns:p14="http://schemas.microsoft.com/office/powerpoint/2010/main" val="4282882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987165-1A78-4824-B7EE-EA9175AC8AC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305290" y="239534"/>
            <a:ext cx="1758898" cy="4699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Outline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DBFD6-000A-42F6-9522-D02F3E3DD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E0D03-3B66-4B9F-BBA7-20439A1D2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" t="2667" r="19270" b="1128"/>
          <a:stretch/>
        </p:blipFill>
        <p:spPr>
          <a:xfrm>
            <a:off x="286901" y="919139"/>
            <a:ext cx="11749680" cy="5801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34CBD4-CF18-4C38-9414-7318ABE9ED24}"/>
              </a:ext>
            </a:extLst>
          </p:cNvPr>
          <p:cNvSpPr txBox="1"/>
          <p:nvPr/>
        </p:nvSpPr>
        <p:spPr>
          <a:xfrm>
            <a:off x="417610" y="966122"/>
            <a:ext cx="4796301" cy="5626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DSOC operational view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DSOC mission plan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System description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Flight laser transceiver (FLT)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Ground laser transmitter (GLT)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Ground laser receiver (GLR)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Mission operations system (MOS)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Downlink performance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Some pointing results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Uplink and link acquisition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Conclusions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BDAA6F-62B0-4721-A2A1-8E27A8C6E0D3}"/>
              </a:ext>
            </a:extLst>
          </p:cNvPr>
          <p:cNvSpPr txBox="1"/>
          <p:nvPr/>
        </p:nvSpPr>
        <p:spPr>
          <a:xfrm>
            <a:off x="7938545" y="6262002"/>
            <a:ext cx="4089068" cy="369332"/>
          </a:xfrm>
          <a:prstGeom prst="rect">
            <a:avLst/>
          </a:prstGeom>
          <a:solidFill>
            <a:srgbClr val="0432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Psyche Falcon Heavy launch Oct. 13, 2023</a:t>
            </a:r>
          </a:p>
        </p:txBody>
      </p:sp>
    </p:spTree>
    <p:extLst>
      <p:ext uri="{BB962C8B-B14F-4D97-AF65-F5344CB8AC3E}">
        <p14:creationId xmlns:p14="http://schemas.microsoft.com/office/powerpoint/2010/main" val="3215902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8257A-B994-4C53-9F03-799869A9D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20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D9C815B-3039-415C-90E6-1BCF8EFE753E}"/>
              </a:ext>
            </a:extLst>
          </p:cNvPr>
          <p:cNvSpPr txBox="1">
            <a:spLocks/>
          </p:cNvSpPr>
          <p:nvPr/>
        </p:nvSpPr>
        <p:spPr>
          <a:xfrm>
            <a:off x="3933997" y="204230"/>
            <a:ext cx="5013819" cy="469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Downlink Performance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D3841F-7013-4317-BD2C-C7F878BE39C3}"/>
              </a:ext>
            </a:extLst>
          </p:cNvPr>
          <p:cNvGrpSpPr/>
          <p:nvPr/>
        </p:nvGrpSpPr>
        <p:grpSpPr>
          <a:xfrm>
            <a:off x="6752147" y="969648"/>
            <a:ext cx="5263438" cy="5805020"/>
            <a:chOff x="3747136" y="1046224"/>
            <a:chExt cx="5424487" cy="561498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6E10CF7-1E5F-4F69-9846-E3E650C0F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9" t="10527" r="20208" b="7598"/>
            <a:stretch/>
          </p:blipFill>
          <p:spPr>
            <a:xfrm>
              <a:off x="3747136" y="1046224"/>
              <a:ext cx="5424487" cy="5614988"/>
            </a:xfrm>
            <a:prstGeom prst="rect">
              <a:avLst/>
            </a:prstGeom>
          </p:spPr>
        </p:pic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0C9A9F8F-0C77-473F-B1F9-47BFAC125533}"/>
                </a:ext>
              </a:extLst>
            </p:cNvPr>
            <p:cNvSpPr/>
            <p:nvPr/>
          </p:nvSpPr>
          <p:spPr>
            <a:xfrm>
              <a:off x="4870732" y="1477011"/>
              <a:ext cx="71364" cy="460779"/>
            </a:xfrm>
            <a:prstGeom prst="rightBrac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B05893-900A-4ECF-9069-894D66474F39}"/>
                </a:ext>
              </a:extLst>
            </p:cNvPr>
            <p:cNvSpPr txBox="1"/>
            <p:nvPr/>
          </p:nvSpPr>
          <p:spPr>
            <a:xfrm>
              <a:off x="4942096" y="1663746"/>
              <a:ext cx="513667" cy="405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5.2 dB</a:t>
              </a:r>
            </a:p>
          </p:txBody>
        </p:sp>
        <p:sp>
          <p:nvSpPr>
            <p:cNvPr id="20" name="Right Brace 19">
              <a:extLst>
                <a:ext uri="{FF2B5EF4-FFF2-40B4-BE49-F238E27FC236}">
                  <a16:creationId xmlns:a16="http://schemas.microsoft.com/office/drawing/2014/main" id="{3AEF6340-56C3-41CC-8E30-EE800C791487}"/>
                </a:ext>
              </a:extLst>
            </p:cNvPr>
            <p:cNvSpPr/>
            <p:nvPr/>
          </p:nvSpPr>
          <p:spPr>
            <a:xfrm>
              <a:off x="4680621" y="2532803"/>
              <a:ext cx="107950" cy="470404"/>
            </a:xfrm>
            <a:prstGeom prst="rightBrac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A93BDA-FCB2-4D98-857B-EB5D419722D3}"/>
                </a:ext>
              </a:extLst>
            </p:cNvPr>
            <p:cNvSpPr txBox="1"/>
            <p:nvPr/>
          </p:nvSpPr>
          <p:spPr>
            <a:xfrm>
              <a:off x="4767152" y="2650072"/>
              <a:ext cx="564260" cy="249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7.6 dB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B8A7307-6727-4742-83B5-9E8A400A75C5}"/>
              </a:ext>
            </a:extLst>
          </p:cNvPr>
          <p:cNvSpPr txBox="1"/>
          <p:nvPr/>
        </p:nvSpPr>
        <p:spPr>
          <a:xfrm>
            <a:off x="141687" y="913775"/>
            <a:ext cx="5432136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b="1" dirty="0"/>
              <a:t>Downlink performance measured exceeds predictions </a:t>
            </a:r>
          </a:p>
          <a:p>
            <a:pPr marL="344488" lvl="1" indent="-231775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600" dirty="0"/>
              <a:t>Operated DSOC LTA de-rated at 2 W</a:t>
            </a:r>
          </a:p>
          <a:p>
            <a:pPr marL="342900" indent="-22860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600" dirty="0"/>
              <a:t>Accounting for predicted versus operating margins</a:t>
            </a:r>
          </a:p>
          <a:p>
            <a:pPr marL="344488" lvl="1" indent="-230188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600" dirty="0"/>
              <a:t>Observed </a:t>
            </a:r>
            <a:r>
              <a:rPr lang="en-US" sz="1600" b="1" dirty="0"/>
              <a:t>3 – 4 dB </a:t>
            </a:r>
            <a:r>
              <a:rPr lang="en-US" sz="1600" dirty="0"/>
              <a:t>improvement</a:t>
            </a:r>
          </a:p>
          <a:p>
            <a:pPr marL="569913" lvl="2" indent="-225425">
              <a:buFont typeface="Symbol" panose="05050102010706020507" pitchFamily="18" charset="2"/>
              <a:buChar char="-"/>
            </a:pPr>
            <a:r>
              <a:rPr lang="en-US" sz="1600" dirty="0"/>
              <a:t>2-3 dB from better pointing</a:t>
            </a:r>
          </a:p>
          <a:p>
            <a:pPr marL="569913" lvl="2" indent="-225425">
              <a:buFont typeface="Symbol" panose="05050102010706020507" pitchFamily="18" charset="2"/>
              <a:buChar char="-"/>
            </a:pPr>
            <a:r>
              <a:rPr lang="en-US" sz="1600" dirty="0"/>
              <a:t>1-dB from reduced FLT losses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69889D-A477-4FC9-8516-D043F27D4B2E}"/>
              </a:ext>
            </a:extLst>
          </p:cNvPr>
          <p:cNvSpPr txBox="1"/>
          <p:nvPr/>
        </p:nvSpPr>
        <p:spPr>
          <a:xfrm>
            <a:off x="1550269" y="2635543"/>
            <a:ext cx="416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indent="-574675">
              <a:buFont typeface="Arial" panose="020B0604020202020204" pitchFamily="34" charset="0"/>
              <a:buChar char="•"/>
            </a:pPr>
            <a:endParaRPr lang="en-US" dirty="0"/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1355FF-C82F-4FBD-B6E2-05CFE87D3DD7}"/>
              </a:ext>
            </a:extLst>
          </p:cNvPr>
          <p:cNvSpPr txBox="1"/>
          <p:nvPr/>
        </p:nvSpPr>
        <p:spPr>
          <a:xfrm>
            <a:off x="59479" y="3089514"/>
            <a:ext cx="59134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Pointing story</a:t>
            </a:r>
          </a:p>
          <a:p>
            <a:pPr marL="400050" lvl="1" indent="-230188">
              <a:buFont typeface="Symbol" panose="05050102010706020507" pitchFamily="18" charset="2"/>
              <a:buChar char="-"/>
            </a:pPr>
            <a:r>
              <a:rPr lang="en-US" sz="1400" dirty="0"/>
              <a:t>Psyche streams on-board computed GLT, GLR unit vectors to DSOC</a:t>
            </a:r>
          </a:p>
          <a:p>
            <a:pPr marL="400050" lvl="1" indent="-230188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400" dirty="0"/>
              <a:t>Made gross-offset correction in GLT/GLR vectors early in commissioning</a:t>
            </a:r>
          </a:p>
          <a:p>
            <a:pPr marL="627063" lvl="2" indent="-227013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200" dirty="0"/>
              <a:t>1.5 </a:t>
            </a:r>
            <a:r>
              <a:rPr lang="en-US" sz="1200" dirty="0" err="1"/>
              <a:t>mrad</a:t>
            </a:r>
            <a:r>
              <a:rPr lang="en-US" sz="1200" dirty="0"/>
              <a:t> for GLT and 20 µrad for GLR</a:t>
            </a:r>
          </a:p>
          <a:p>
            <a:pPr marL="627063" lvl="2" indent="-227013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200" dirty="0"/>
              <a:t>Monitoring gradual drift and corrections to be updated to contain the offsets within PCC FOV of 256 x 256 µrad</a:t>
            </a:r>
          </a:p>
          <a:p>
            <a:pPr marL="400050" lvl="1" indent="-230188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400" dirty="0"/>
              <a:t>Regular downlink power scans allow estimating residual bias errors</a:t>
            </a:r>
          </a:p>
          <a:p>
            <a:pPr marL="857250" lvl="2" indent="-230188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400" dirty="0"/>
              <a:t>Correction of measured bias estimates can be corrected through optical uplink commands</a:t>
            </a:r>
          </a:p>
          <a:p>
            <a:pPr marL="400050" lvl="1" indent="-230188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400" dirty="0"/>
              <a:t>Pointing jitter assessed from beacon centroid on PCC cross-hairs is benign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9473881-7A8E-4382-A629-5D28BE850298}"/>
              </a:ext>
            </a:extLst>
          </p:cNvPr>
          <p:cNvSpPr/>
          <p:nvPr/>
        </p:nvSpPr>
        <p:spPr>
          <a:xfrm>
            <a:off x="7807649" y="1515205"/>
            <a:ext cx="103980" cy="92864"/>
          </a:xfrm>
          <a:prstGeom prst="ellipse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90D04F-C27D-4114-A9C8-1AC65A657A04}"/>
              </a:ext>
            </a:extLst>
          </p:cNvPr>
          <p:cNvSpPr/>
          <p:nvPr/>
        </p:nvSpPr>
        <p:spPr>
          <a:xfrm>
            <a:off x="7831176" y="6369844"/>
            <a:ext cx="45719" cy="45719"/>
          </a:xfrm>
          <a:prstGeom prst="rect">
            <a:avLst/>
          </a:prstGeom>
          <a:solidFill>
            <a:srgbClr val="FF40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A83B6C-07CB-4C6F-A447-D74561F218A1}"/>
              </a:ext>
            </a:extLst>
          </p:cNvPr>
          <p:cNvSpPr/>
          <p:nvPr/>
        </p:nvSpPr>
        <p:spPr>
          <a:xfrm>
            <a:off x="8471338" y="3089514"/>
            <a:ext cx="94593" cy="89865"/>
          </a:xfrm>
          <a:prstGeom prst="ellipse">
            <a:avLst/>
          </a:prstGeom>
          <a:solidFill>
            <a:srgbClr val="FF40FF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563049-5D3A-451C-BB6E-73171E26756C}"/>
              </a:ext>
            </a:extLst>
          </p:cNvPr>
          <p:cNvSpPr txBox="1"/>
          <p:nvPr/>
        </p:nvSpPr>
        <p:spPr>
          <a:xfrm>
            <a:off x="7300403" y="3768486"/>
            <a:ext cx="183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A00"/>
                </a:solidFill>
              </a:rPr>
              <a:t>w/1-m on ground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AB37E0-DF6C-4243-BD8A-FFA499A884CC}"/>
              </a:ext>
            </a:extLst>
          </p:cNvPr>
          <p:cNvSpPr txBox="1"/>
          <p:nvPr/>
        </p:nvSpPr>
        <p:spPr>
          <a:xfrm>
            <a:off x="9473523" y="2258444"/>
            <a:ext cx="21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w/5.08-m on ground</a:t>
            </a:r>
          </a:p>
        </p:txBody>
      </p:sp>
    </p:spTree>
    <p:extLst>
      <p:ext uri="{BB962C8B-B14F-4D97-AF65-F5344CB8AC3E}">
        <p14:creationId xmlns:p14="http://schemas.microsoft.com/office/powerpoint/2010/main" val="3120733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F48D686E-9FC8-46D2-9F77-AA697E4FA5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t="2530" r="8378" b="1239"/>
          <a:stretch/>
        </p:blipFill>
        <p:spPr>
          <a:xfrm>
            <a:off x="7049346" y="3843202"/>
            <a:ext cx="3461773" cy="28580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C610C-843F-4465-8796-C24B44530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21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FD5B40F-930B-4A78-A321-CFA68AEE50DF}"/>
              </a:ext>
            </a:extLst>
          </p:cNvPr>
          <p:cNvSpPr txBox="1">
            <a:spLocks/>
          </p:cNvSpPr>
          <p:nvPr/>
        </p:nvSpPr>
        <p:spPr>
          <a:xfrm>
            <a:off x="3589090" y="191791"/>
            <a:ext cx="5013819" cy="469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Some pointing results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D780AA-B5AC-4B92-BC36-B75501E4649F}"/>
              </a:ext>
            </a:extLst>
          </p:cNvPr>
          <p:cNvGrpSpPr/>
          <p:nvPr/>
        </p:nvGrpSpPr>
        <p:grpSpPr>
          <a:xfrm>
            <a:off x="5339586" y="902004"/>
            <a:ext cx="6624189" cy="3052538"/>
            <a:chOff x="795705" y="107471"/>
            <a:chExt cx="8515892" cy="4462635"/>
          </a:xfrm>
        </p:grpSpPr>
        <p:pic>
          <p:nvPicPr>
            <p:cNvPr id="9" name="Picture 8" descr="A collage of graphs&#10;&#10;Description automatically generated">
              <a:extLst>
                <a:ext uri="{FF2B5EF4-FFF2-40B4-BE49-F238E27FC236}">
                  <a16:creationId xmlns:a16="http://schemas.microsoft.com/office/drawing/2014/main" id="{51682E2B-38E8-4CB4-9001-D757B5F52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68657" y="107471"/>
              <a:ext cx="4542940" cy="38097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910267-4214-42B6-B9E7-897EFA243964}"/>
                </a:ext>
              </a:extLst>
            </p:cNvPr>
            <p:cNvSpPr txBox="1"/>
            <p:nvPr/>
          </p:nvSpPr>
          <p:spPr>
            <a:xfrm>
              <a:off x="1167053" y="3769460"/>
              <a:ext cx="4592542" cy="539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Downlink beam model is fit to power profile detected at a given ground station during FLT downlink scan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42319C-8688-4959-8867-F7A7DCF92B73}"/>
                </a:ext>
              </a:extLst>
            </p:cNvPr>
            <p:cNvSpPr txBox="1"/>
            <p:nvPr/>
          </p:nvSpPr>
          <p:spPr>
            <a:xfrm>
              <a:off x="5367420" y="3827686"/>
              <a:ext cx="3766528" cy="742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Estimated location of peak downlink power at receive station is mapped back to FLT pitch and yaw</a:t>
              </a:r>
            </a:p>
          </p:txBody>
        </p:sp>
        <p:pic>
          <p:nvPicPr>
            <p:cNvPr id="8" name="Picture 7" descr="A collage of graphs&#10;&#10;Description automatically generated">
              <a:extLst>
                <a:ext uri="{FF2B5EF4-FFF2-40B4-BE49-F238E27FC236}">
                  <a16:creationId xmlns:a16="http://schemas.microsoft.com/office/drawing/2014/main" id="{FB2FC78B-A9A6-44A1-8731-02456B7B6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11" t="3027" r="7277"/>
            <a:stretch/>
          </p:blipFill>
          <p:spPr>
            <a:xfrm>
              <a:off x="795705" y="378812"/>
              <a:ext cx="4395562" cy="332488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0D5D5A-8929-48B1-8CBB-1A625E8BA029}"/>
              </a:ext>
            </a:extLst>
          </p:cNvPr>
          <p:cNvGrpSpPr/>
          <p:nvPr/>
        </p:nvGrpSpPr>
        <p:grpSpPr>
          <a:xfrm>
            <a:off x="67422" y="4061420"/>
            <a:ext cx="2528362" cy="2148782"/>
            <a:chOff x="652083" y="4189117"/>
            <a:chExt cx="2926403" cy="237400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EE547EE-87E7-4B32-8AEB-A95FDB392B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19" t="2764" r="7299" b="447"/>
            <a:stretch/>
          </p:blipFill>
          <p:spPr>
            <a:xfrm>
              <a:off x="652083" y="4189117"/>
              <a:ext cx="2926403" cy="237400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DA7E4B-55A6-43BF-AF09-A95ADE7E5CDB}"/>
                </a:ext>
              </a:extLst>
            </p:cNvPr>
            <p:cNvSpPr txBox="1"/>
            <p:nvPr/>
          </p:nvSpPr>
          <p:spPr>
            <a:xfrm>
              <a:off x="2407874" y="5099119"/>
              <a:ext cx="1087615" cy="306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Jan. 1, 2024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63C68ED-85E7-4703-94C4-A8F5550A8091}"/>
              </a:ext>
            </a:extLst>
          </p:cNvPr>
          <p:cNvSpPr txBox="1"/>
          <p:nvPr/>
        </p:nvSpPr>
        <p:spPr>
          <a:xfrm>
            <a:off x="-24342" y="977529"/>
            <a:ext cx="4825149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/>
              <a:t>Example of power scan used to correct pointing bias</a:t>
            </a:r>
          </a:p>
          <a:p>
            <a:pPr lvl="1" indent="-287338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400" dirty="0"/>
              <a:t>Scan duration 5 minutes</a:t>
            </a:r>
          </a:p>
          <a:p>
            <a:pPr lvl="1" indent="-287338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400" dirty="0"/>
              <a:t>Estimates generated instantaneously</a:t>
            </a:r>
          </a:p>
          <a:p>
            <a:pPr lvl="1" indent="-287338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400" dirty="0"/>
              <a:t>Commanding back to DSOC 1 light time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8F01E0-B7AD-4CEB-AE2F-46C3BD52DA23}"/>
              </a:ext>
            </a:extLst>
          </p:cNvPr>
          <p:cNvSpPr txBox="1"/>
          <p:nvPr/>
        </p:nvSpPr>
        <p:spPr>
          <a:xfrm>
            <a:off x="7247" y="2509084"/>
            <a:ext cx="40584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Estimate of pointing jitter</a:t>
            </a:r>
          </a:p>
          <a:p>
            <a:pPr marL="400050" lvl="1" indent="-230188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400" dirty="0"/>
              <a:t>1 Hz centroid telemetry used</a:t>
            </a:r>
            <a:r>
              <a:rPr lang="en-US" sz="1600" dirty="0"/>
              <a:t> </a:t>
            </a:r>
          </a:p>
          <a:p>
            <a:pPr marL="400050" lvl="1" indent="-230188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400" dirty="0"/>
              <a:t>Working on getting higher sample rate centroid data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3030D13-9C29-474D-A93C-CDD455245A41}"/>
              </a:ext>
            </a:extLst>
          </p:cNvPr>
          <p:cNvSpPr/>
          <p:nvPr/>
        </p:nvSpPr>
        <p:spPr>
          <a:xfrm>
            <a:off x="9274980" y="4225159"/>
            <a:ext cx="756023" cy="870823"/>
          </a:xfrm>
          <a:prstGeom prst="ellipse">
            <a:avLst/>
          </a:prstGeom>
          <a:noFill/>
          <a:ln w="9525"/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C8700CA2-38BE-426C-B3F1-A1BD854B473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325086" y="5163633"/>
            <a:ext cx="355726" cy="300082"/>
          </a:xfrm>
          <a:prstGeom prst="bentConnector3">
            <a:avLst>
              <a:gd name="adj1" fmla="val -3432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6F039D-492F-4516-A9DA-526A8101F5E3}"/>
              </a:ext>
            </a:extLst>
          </p:cNvPr>
          <p:cNvSpPr txBox="1"/>
          <p:nvPr/>
        </p:nvSpPr>
        <p:spPr>
          <a:xfrm>
            <a:off x="8204525" y="5371313"/>
            <a:ext cx="1697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Uplink optical command to offset downlink pointing issued at 3:52 UTC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959EC10-C263-441D-816F-07B9349B0785}"/>
              </a:ext>
            </a:extLst>
          </p:cNvPr>
          <p:cNvGrpSpPr/>
          <p:nvPr/>
        </p:nvGrpSpPr>
        <p:grpSpPr>
          <a:xfrm>
            <a:off x="2818810" y="4135989"/>
            <a:ext cx="2444477" cy="2174110"/>
            <a:chOff x="4847665" y="4123297"/>
            <a:chExt cx="3015909" cy="250564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482DA00-469C-47C2-A7C2-4D579EC0A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47665" y="4123297"/>
              <a:ext cx="2926403" cy="250564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8C5594C-4994-4134-AD30-A1A38FA92976}"/>
                </a:ext>
              </a:extLst>
            </p:cNvPr>
            <p:cNvSpPr txBox="1"/>
            <p:nvPr/>
          </p:nvSpPr>
          <p:spPr>
            <a:xfrm>
              <a:off x="6704229" y="4359720"/>
              <a:ext cx="1159345" cy="319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Jan. 9, 2024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F740B99-6A8F-46AD-8343-297B1BC6C3AB}"/>
              </a:ext>
            </a:extLst>
          </p:cNvPr>
          <p:cNvGrpSpPr/>
          <p:nvPr/>
        </p:nvGrpSpPr>
        <p:grpSpPr>
          <a:xfrm>
            <a:off x="1637017" y="2509084"/>
            <a:ext cx="4228626" cy="3801014"/>
            <a:chOff x="113016" y="2902449"/>
            <a:chExt cx="5340122" cy="3407648"/>
          </a:xfrm>
        </p:grpSpPr>
        <p:cxnSp>
          <p:nvCxnSpPr>
            <p:cNvPr id="44" name="Connector: Elbow 43">
              <a:extLst>
                <a:ext uri="{FF2B5EF4-FFF2-40B4-BE49-F238E27FC236}">
                  <a16:creationId xmlns:a16="http://schemas.microsoft.com/office/drawing/2014/main" id="{60ED9E61-9CED-4569-81C6-D58820895281}"/>
                </a:ext>
              </a:extLst>
            </p:cNvPr>
            <p:cNvCxnSpPr>
              <a:cxnSpLocks/>
            </p:cNvCxnSpPr>
            <p:nvPr/>
          </p:nvCxnSpPr>
          <p:spPr>
            <a:xfrm>
              <a:off x="113016" y="2902449"/>
              <a:ext cx="5340122" cy="1211379"/>
            </a:xfrm>
            <a:prstGeom prst="bentConnector3">
              <a:avLst>
                <a:gd name="adj1" fmla="val 56072"/>
              </a:avLst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16C72EAC-E59E-4232-800F-1BB57C79757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26888" y="4883847"/>
              <a:ext cx="2188169" cy="664331"/>
            </a:xfrm>
            <a:prstGeom prst="bentConnector3">
              <a:avLst>
                <a:gd name="adj1" fmla="val -567"/>
              </a:avLst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8491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8CA688-C973-4B35-BD04-71B6F2E40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22</a:t>
            </a:fld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F1FE304-A2D6-4382-BB35-86FC887AC3D0}"/>
              </a:ext>
            </a:extLst>
          </p:cNvPr>
          <p:cNvSpPr txBox="1">
            <a:spLocks/>
          </p:cNvSpPr>
          <p:nvPr/>
        </p:nvSpPr>
        <p:spPr>
          <a:xfrm>
            <a:off x="3581389" y="2782"/>
            <a:ext cx="5240439" cy="469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Arial Black" panose="020B0A04020102020204" pitchFamily="34" charset="0"/>
              </a:rPr>
              <a:t>Example </a:t>
            </a:r>
          </a:p>
          <a:p>
            <a:pPr marL="0" indent="0" algn="ctr">
              <a:buNone/>
            </a:pPr>
            <a:r>
              <a:rPr lang="en-US" sz="2400" dirty="0">
                <a:latin typeface="Arial Black" panose="020B0A04020102020204" pitchFamily="34" charset="0"/>
              </a:rPr>
              <a:t>downlink decoding success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CB635C-9C3D-480F-B7C9-0D428B54D395}"/>
              </a:ext>
            </a:extLst>
          </p:cNvPr>
          <p:cNvSpPr txBox="1"/>
          <p:nvPr/>
        </p:nvSpPr>
        <p:spPr>
          <a:xfrm>
            <a:off x="339372" y="951900"/>
            <a:ext cx="819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Example taken from Jan. 9  spacecraft range 0.37 AU operating at 267 Mb/s</a:t>
            </a:r>
          </a:p>
          <a:p>
            <a:pPr marL="569913" lvl="1" indent="-282575">
              <a:buFont typeface="Symbol" panose="05050102010706020507" pitchFamily="18" charset="2"/>
              <a:buChar char="-"/>
            </a:pPr>
            <a:r>
              <a:rPr lang="en-US" dirty="0"/>
              <a:t>Occasional decoding failures not related to beacon interruptions, under study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B21EE96-E8D2-4A45-8A6B-D28EEB17DF34}"/>
              </a:ext>
            </a:extLst>
          </p:cNvPr>
          <p:cNvGrpSpPr/>
          <p:nvPr/>
        </p:nvGrpSpPr>
        <p:grpSpPr>
          <a:xfrm>
            <a:off x="2209947" y="1630697"/>
            <a:ext cx="7001620" cy="5053023"/>
            <a:chOff x="1345914" y="1532500"/>
            <a:chExt cx="6554913" cy="47552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D4C909E-47FB-4265-A35F-153AD3D19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6" t="5681" r="3483" b="4990"/>
            <a:stretch/>
          </p:blipFill>
          <p:spPr>
            <a:xfrm>
              <a:off x="1345914" y="1532500"/>
              <a:ext cx="6554913" cy="4755284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78B8BD5-ACC0-4994-A155-EA0104FA40FF}"/>
                </a:ext>
              </a:extLst>
            </p:cNvPr>
            <p:cNvCxnSpPr/>
            <p:nvPr/>
          </p:nvCxnSpPr>
          <p:spPr>
            <a:xfrm flipV="1">
              <a:off x="5029200" y="2784297"/>
              <a:ext cx="426378" cy="2342507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92427AE-0976-42A2-8640-351DC258D868}"/>
                </a:ext>
              </a:extLst>
            </p:cNvPr>
            <p:cNvCxnSpPr/>
            <p:nvPr/>
          </p:nvCxnSpPr>
          <p:spPr>
            <a:xfrm flipV="1">
              <a:off x="6594296" y="2982993"/>
              <a:ext cx="426378" cy="2342507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3F506A-5986-4774-9B6F-A7423B1E93FB}"/>
                </a:ext>
              </a:extLst>
            </p:cNvPr>
            <p:cNvSpPr txBox="1"/>
            <p:nvPr/>
          </p:nvSpPr>
          <p:spPr>
            <a:xfrm>
              <a:off x="2128103" y="4757472"/>
              <a:ext cx="1986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Uplink Laser power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E5EDB8-41B5-43A6-8D0B-39595E3E21C4}"/>
                </a:ext>
              </a:extLst>
            </p:cNvPr>
            <p:cNvSpPr txBox="1"/>
            <p:nvPr/>
          </p:nvSpPr>
          <p:spPr>
            <a:xfrm>
              <a:off x="5193227" y="5063890"/>
              <a:ext cx="1556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Laser Safety interruptions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394A2FB-9080-4054-A370-08DA1AEF6C54}"/>
                </a:ext>
              </a:extLst>
            </p:cNvPr>
            <p:cNvCxnSpPr/>
            <p:nvPr/>
          </p:nvCxnSpPr>
          <p:spPr>
            <a:xfrm>
              <a:off x="6241551" y="5450440"/>
              <a:ext cx="272265" cy="13667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FDFED6A-A3DF-4633-AC63-B7E0519A7479}"/>
                </a:ext>
              </a:extLst>
            </p:cNvPr>
            <p:cNvCxnSpPr/>
            <p:nvPr/>
          </p:nvCxnSpPr>
          <p:spPr>
            <a:xfrm flipH="1">
              <a:off x="5029200" y="5450440"/>
              <a:ext cx="213189" cy="13667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133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9B020E-64E4-4EC5-BF07-69227C32A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23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126C88E-A722-471C-A2C6-E1E2C41F1372}"/>
              </a:ext>
            </a:extLst>
          </p:cNvPr>
          <p:cNvGrpSpPr/>
          <p:nvPr/>
        </p:nvGrpSpPr>
        <p:grpSpPr>
          <a:xfrm>
            <a:off x="8802679" y="942811"/>
            <a:ext cx="3148126" cy="2800071"/>
            <a:chOff x="3009015" y="1935555"/>
            <a:chExt cx="3004508" cy="27330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35FC9A-73C6-468B-824D-A36073409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29" t="6397" r="21142" b="5724"/>
            <a:stretch/>
          </p:blipFill>
          <p:spPr>
            <a:xfrm>
              <a:off x="4587406" y="1935556"/>
              <a:ext cx="1426117" cy="12904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244B3E-BB26-4B53-B2A6-BAFC465FF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11" t="7066" r="22008" b="5538"/>
            <a:stretch/>
          </p:blipFill>
          <p:spPr>
            <a:xfrm>
              <a:off x="4611195" y="3333321"/>
              <a:ext cx="1402328" cy="129041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E5A8C9-8FF5-47F6-BA1E-BD798FAEB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50" t="9550" r="23621" b="2234"/>
            <a:stretch/>
          </p:blipFill>
          <p:spPr>
            <a:xfrm>
              <a:off x="3009015" y="1935556"/>
              <a:ext cx="1521810" cy="135624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773A4CE-FBA5-4850-BA07-01156F765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76" t="9343" r="22774" b="2025"/>
            <a:stretch/>
          </p:blipFill>
          <p:spPr>
            <a:xfrm>
              <a:off x="3009015" y="3333321"/>
              <a:ext cx="1521809" cy="13352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517B2F-77FC-4420-B0FA-292EF39FED99}"/>
                </a:ext>
              </a:extLst>
            </p:cNvPr>
            <p:cNvSpPr txBox="1"/>
            <p:nvPr/>
          </p:nvSpPr>
          <p:spPr>
            <a:xfrm>
              <a:off x="3311574" y="1935555"/>
              <a:ext cx="896017" cy="270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0.2 AU SUM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6C23DD-B4B3-4578-84E8-F1424D01E614}"/>
                </a:ext>
              </a:extLst>
            </p:cNvPr>
            <p:cNvSpPr txBox="1"/>
            <p:nvPr/>
          </p:nvSpPr>
          <p:spPr>
            <a:xfrm>
              <a:off x="4930088" y="1936306"/>
              <a:ext cx="970980" cy="270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0.42 AU SUM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28BBD4-782A-45BF-8913-735CD2DC5211}"/>
                </a:ext>
              </a:extLst>
            </p:cNvPr>
            <p:cNvSpPr txBox="1"/>
            <p:nvPr/>
          </p:nvSpPr>
          <p:spPr>
            <a:xfrm>
              <a:off x="3311684" y="3367256"/>
              <a:ext cx="900605" cy="270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0.2 AU MSQ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85A317-ACEC-4553-8957-42C92ED8C02F}"/>
                </a:ext>
              </a:extLst>
            </p:cNvPr>
            <p:cNvSpPr txBox="1"/>
            <p:nvPr/>
          </p:nvSpPr>
          <p:spPr>
            <a:xfrm>
              <a:off x="4937431" y="3366563"/>
              <a:ext cx="975570" cy="270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0.42 AU MSQ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44E214-9CB3-467A-8322-E2C55B99CB17}"/>
                </a:ext>
              </a:extLst>
            </p:cNvPr>
            <p:cNvSpPr txBox="1"/>
            <p:nvPr/>
          </p:nvSpPr>
          <p:spPr>
            <a:xfrm>
              <a:off x="3392332" y="2375701"/>
              <a:ext cx="505164" cy="225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Beacon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929F9B-1867-40A2-B749-E135A04775CE}"/>
                </a:ext>
              </a:extLst>
            </p:cNvPr>
            <p:cNvSpPr txBox="1"/>
            <p:nvPr/>
          </p:nvSpPr>
          <p:spPr>
            <a:xfrm>
              <a:off x="4199188" y="2254076"/>
              <a:ext cx="289452" cy="225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DL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FE61D3-86B5-456E-AD46-669A1D013E10}"/>
              </a:ext>
            </a:extLst>
          </p:cNvPr>
          <p:cNvGrpSpPr/>
          <p:nvPr/>
        </p:nvGrpSpPr>
        <p:grpSpPr>
          <a:xfrm>
            <a:off x="8910572" y="3832997"/>
            <a:ext cx="3091892" cy="2850724"/>
            <a:chOff x="5232095" y="2456977"/>
            <a:chExt cx="3732377" cy="310424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128BCEC-0867-4A20-9176-81C17D95B25D}"/>
                </a:ext>
              </a:extLst>
            </p:cNvPr>
            <p:cNvCxnSpPr>
              <a:cxnSpLocks/>
            </p:cNvCxnSpPr>
            <p:nvPr/>
          </p:nvCxnSpPr>
          <p:spPr>
            <a:xfrm>
              <a:off x="6210300" y="4379420"/>
              <a:ext cx="2661192" cy="0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3A3EA3-079F-4C4D-B909-8242CB9F5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2095" y="2456977"/>
              <a:ext cx="3732377" cy="3104241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C11DA7F-D2C8-4E4A-A2BA-609148EDFA37}"/>
                </a:ext>
              </a:extLst>
            </p:cNvPr>
            <p:cNvCxnSpPr>
              <a:cxnSpLocks/>
            </p:cNvCxnSpPr>
            <p:nvPr/>
          </p:nvCxnSpPr>
          <p:spPr>
            <a:xfrm>
              <a:off x="7914057" y="3217868"/>
              <a:ext cx="515839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2EE38B6-98AD-4F6D-9688-9AF43FC917C2}"/>
                </a:ext>
              </a:extLst>
            </p:cNvPr>
            <p:cNvSpPr txBox="1"/>
            <p:nvPr/>
          </p:nvSpPr>
          <p:spPr>
            <a:xfrm>
              <a:off x="6209088" y="3087654"/>
              <a:ext cx="1835333" cy="703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</a:rPr>
                <a:t>Beacon arrived 2-minutes after FLT scan started</a:t>
              </a:r>
            </a:p>
          </p:txBody>
        </p:sp>
      </p:grp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C1ACA1EE-D4C7-43ED-B8F5-B3F030F15972}"/>
              </a:ext>
            </a:extLst>
          </p:cNvPr>
          <p:cNvSpPr txBox="1">
            <a:spLocks/>
          </p:cNvSpPr>
          <p:nvPr/>
        </p:nvSpPr>
        <p:spPr>
          <a:xfrm>
            <a:off x="4827127" y="213965"/>
            <a:ext cx="3097674" cy="469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Beacon Uplink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236682-56B0-4E1E-AB27-7B77D0F672EA}"/>
              </a:ext>
            </a:extLst>
          </p:cNvPr>
          <p:cNvSpPr txBox="1"/>
          <p:nvPr/>
        </p:nvSpPr>
        <p:spPr>
          <a:xfrm>
            <a:off x="61406" y="1072654"/>
            <a:ext cx="851938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b="1" dirty="0"/>
              <a:t>Uplink powers used resulted in irradiances</a:t>
            </a:r>
          </a:p>
          <a:p>
            <a:pPr lvl="1" indent="-225425">
              <a:buFont typeface="Symbol" panose="05050102010706020507" pitchFamily="18" charset="2"/>
              <a:buChar char="-"/>
            </a:pPr>
            <a:r>
              <a:rPr lang="en-US" b="1" dirty="0"/>
              <a:t> </a:t>
            </a:r>
            <a:r>
              <a:rPr lang="en-US" sz="1600" dirty="0"/>
              <a:t>30-50 </a:t>
            </a:r>
            <a:r>
              <a:rPr lang="en-US" sz="1600" dirty="0" err="1"/>
              <a:t>pW</a:t>
            </a:r>
            <a:r>
              <a:rPr lang="en-US" sz="1600" dirty="0"/>
              <a:t>/m</a:t>
            </a:r>
            <a:r>
              <a:rPr lang="en-US" sz="1600" baseline="30000" dirty="0"/>
              <a:t>2</a:t>
            </a:r>
          </a:p>
          <a:p>
            <a:pPr lvl="1" indent="-225425">
              <a:buFont typeface="Symbol" panose="05050102010706020507" pitchFamily="18" charset="2"/>
              <a:buChar char="-"/>
            </a:pPr>
            <a:r>
              <a:rPr lang="en-US" sz="1600" dirty="0"/>
              <a:t>Scanned uplink</a:t>
            </a:r>
            <a:r>
              <a:rPr lang="en-US" sz="1600" baseline="30000" dirty="0"/>
              <a:t> </a:t>
            </a:r>
            <a:r>
              <a:rPr lang="en-US" sz="1600" dirty="0"/>
              <a:t>beam to measure pointing offset and beam divergence</a:t>
            </a:r>
          </a:p>
          <a:p>
            <a:pPr marL="974725" lvl="2" indent="-285750">
              <a:buFont typeface="Symbol" panose="05050102010706020507" pitchFamily="18" charset="2"/>
              <a:buChar char=""/>
            </a:pPr>
            <a:r>
              <a:rPr lang="en-US" sz="1400" dirty="0"/>
              <a:t>3-µrad pointing error</a:t>
            </a:r>
          </a:p>
          <a:p>
            <a:pPr marL="974725" lvl="2" indent="-285750">
              <a:buFont typeface="Symbol" panose="05050102010706020507" pitchFamily="18" charset="2"/>
              <a:buChar char=""/>
            </a:pPr>
            <a:r>
              <a:rPr lang="en-US" sz="1400" dirty="0"/>
              <a:t>96-</a:t>
            </a:r>
            <a:r>
              <a:rPr lang="en-US" sz="1400" dirty="0">
                <a:sym typeface="Symbol" panose="05050102010706020507" pitchFamily="18" charset="2"/>
              </a:rPr>
              <a:t>rad beam divergence compared to 100+/-10 rad designed 1/e2 uplink divergence </a:t>
            </a:r>
            <a:endParaRPr lang="en-US" sz="14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Earth-radiance background 2-3 x higher than estimated</a:t>
            </a:r>
          </a:p>
          <a:p>
            <a:pPr marL="569913" lvl="1" indent="-282575">
              <a:buFont typeface="Symbol" panose="05050102010706020507" pitchFamily="18" charset="2"/>
              <a:buChar char="-"/>
            </a:pPr>
            <a:r>
              <a:rPr lang="en-US" sz="1600" dirty="0"/>
              <a:t>Does not impact link acquisition  when beacon is present</a:t>
            </a:r>
            <a:endParaRPr lang="en-US" dirty="0"/>
          </a:p>
          <a:p>
            <a:pPr marL="287338" indent="-2873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Acquisition times were less than targeted 300 seconds as long as beacon is present at start </a:t>
            </a:r>
          </a:p>
          <a:p>
            <a:pPr marL="287338" indent="-2873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Uplink receiver working well </a:t>
            </a:r>
          </a:p>
          <a:p>
            <a:pPr marL="569913" lvl="1" indent="-282575">
              <a:buFont typeface="Symbol" panose="05050102010706020507" pitchFamily="18" charset="2"/>
              <a:buChar char="-"/>
            </a:pPr>
            <a:r>
              <a:rPr lang="en-US" sz="1400" dirty="0"/>
              <a:t>4.8 Mbytes of error free data volume delivered</a:t>
            </a:r>
            <a:r>
              <a:rPr lang="en-US" sz="1600" dirty="0"/>
              <a:t>, </a:t>
            </a:r>
            <a:endParaRPr lang="en-US" b="1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F3332BF-E03E-4AAC-ACE4-92F43ABE35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" t="2353" r="8303"/>
          <a:stretch/>
        </p:blipFill>
        <p:spPr>
          <a:xfrm>
            <a:off x="5602879" y="4068039"/>
            <a:ext cx="3084639" cy="25313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4C423A6-F781-416C-A650-4E0E8DE8C4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t="4930" r="7529"/>
          <a:stretch/>
        </p:blipFill>
        <p:spPr>
          <a:xfrm>
            <a:off x="2869446" y="4676807"/>
            <a:ext cx="2733433" cy="181456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297D608-EC0D-48E8-B35E-768AAB90DECA}"/>
              </a:ext>
            </a:extLst>
          </p:cNvPr>
          <p:cNvSpPr txBox="1"/>
          <p:nvPr/>
        </p:nvSpPr>
        <p:spPr>
          <a:xfrm>
            <a:off x="3500729" y="4747632"/>
            <a:ext cx="13548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Jan. 1 </a:t>
            </a:r>
            <a:r>
              <a:rPr lang="en-US" sz="1000" dirty="0"/>
              <a:t>and </a:t>
            </a:r>
            <a:r>
              <a:rPr lang="en-US" sz="1000" dirty="0">
                <a:solidFill>
                  <a:srgbClr val="0432FF"/>
                </a:solidFill>
              </a:rPr>
              <a:t>Jan. 9</a:t>
            </a:r>
            <a:r>
              <a:rPr lang="en-US" sz="1000" dirty="0"/>
              <a:t>,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529B8B-F777-4EF0-B0B7-F04B4CA4A36C}"/>
              </a:ext>
            </a:extLst>
          </p:cNvPr>
          <p:cNvSpPr txBox="1"/>
          <p:nvPr/>
        </p:nvSpPr>
        <p:spPr>
          <a:xfrm>
            <a:off x="-27049" y="4531748"/>
            <a:ext cx="27849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indent="-2873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“Snap-shot” of high-rate (15 kHz) slot counts recorded for measuring uplink scintillation</a:t>
            </a:r>
          </a:p>
          <a:p>
            <a:pPr marL="628650" lvl="1" indent="-342900">
              <a:buFont typeface="Symbol" panose="05050102010706020507" pitchFamily="18" charset="2"/>
              <a:buChar char="-"/>
            </a:pPr>
            <a:r>
              <a:rPr lang="en-US" sz="1400" dirty="0"/>
              <a:t>Initial estimates made</a:t>
            </a:r>
          </a:p>
          <a:p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625127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83204A-AF90-4207-A1B7-D3F5AE586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24</a:t>
            </a:fld>
            <a:endParaRPr 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F7A6C87-6F58-4F09-AE0B-0D51B054F16A}"/>
              </a:ext>
            </a:extLst>
          </p:cNvPr>
          <p:cNvSpPr txBox="1">
            <a:spLocks/>
          </p:cNvSpPr>
          <p:nvPr/>
        </p:nvSpPr>
        <p:spPr>
          <a:xfrm>
            <a:off x="2931321" y="127466"/>
            <a:ext cx="5868296" cy="469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Summary and 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89ECB8-96A5-4C86-A947-F2FF4C6AE948}"/>
              </a:ext>
            </a:extLst>
          </p:cNvPr>
          <p:cNvSpPr txBox="1"/>
          <p:nvPr/>
        </p:nvSpPr>
        <p:spPr>
          <a:xfrm>
            <a:off x="110442" y="946027"/>
            <a:ext cx="902566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DSOC technology demonstration is off to a great start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400" dirty="0"/>
              <a:t>Highest designed data-rate was demonstrated from 0.37 AU with 4.7 </a:t>
            </a:r>
            <a:r>
              <a:rPr lang="en-US" sz="1400" dirty="0" err="1"/>
              <a:t>Tbits</a:t>
            </a:r>
            <a:r>
              <a:rPr lang="en-US" sz="1400" dirty="0"/>
              <a:t> of downlink volume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400" dirty="0"/>
              <a:t>Enabled by good pointing control and ability to estimate and feedback pointing bias corrections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Key future objectives are: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400" dirty="0"/>
              <a:t>Operate with lower laser uplink irradiance</a:t>
            </a:r>
            <a:r>
              <a:rPr lang="en-US" dirty="0"/>
              <a:t> 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400" dirty="0"/>
              <a:t>Watch thermal health as temperature falls as spacecraft recedes from sun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400" dirty="0"/>
              <a:t>Continue to downlink DSOC telemetry and also Psyche or “customer”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Viability for robust deep space service looks promising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400" dirty="0"/>
              <a:t>Require development of daytime, near-sun pointing ground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Operating 3 ground stations concurrently deferred to future presentation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400" dirty="0"/>
              <a:t>Bonus for the technology demonstration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400" dirty="0"/>
              <a:t>Expect to address backend signal processing for ground array configurations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887D52-A00F-46F1-849E-2AD3B5D078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42" y="4171156"/>
            <a:ext cx="2132067" cy="1603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C328FC-E47C-424C-932A-36BCF81598CB}"/>
              </a:ext>
            </a:extLst>
          </p:cNvPr>
          <p:cNvSpPr txBox="1"/>
          <p:nvPr/>
        </p:nvSpPr>
        <p:spPr>
          <a:xfrm>
            <a:off x="179869" y="5543519"/>
            <a:ext cx="20179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bg1"/>
                </a:solidFill>
              </a:rPr>
              <a:t>Operated through clouds over Palomar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6E1803E-FEB7-46CB-993B-AD8A27353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8" t="16757" r="26233" b="12273"/>
          <a:stretch>
            <a:fillRect/>
          </a:stretch>
        </p:blipFill>
        <p:spPr bwMode="auto">
          <a:xfrm>
            <a:off x="2342285" y="4158882"/>
            <a:ext cx="2444573" cy="163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C3AE16-D6BA-43ED-85AD-5124DEED2C7C}"/>
              </a:ext>
            </a:extLst>
          </p:cNvPr>
          <p:cNvSpPr txBox="1"/>
          <p:nvPr/>
        </p:nvSpPr>
        <p:spPr>
          <a:xfrm>
            <a:off x="2342285" y="5573659"/>
            <a:ext cx="20179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bg1"/>
                </a:solidFill>
              </a:rPr>
              <a:t>Operated through clouds over OCTL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0B78D7-AB75-49CA-BD96-F8D97AF312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2675" y="2971328"/>
            <a:ext cx="2592092" cy="2205564"/>
          </a:xfrm>
          <a:prstGeom prst="rect">
            <a:avLst/>
          </a:prstGeom>
        </p:spPr>
      </p:pic>
      <p:pic>
        <p:nvPicPr>
          <p:cNvPr id="14" name="Picture 13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9F66DCF3-F8B1-4BFF-B71D-6984A090E0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2675" y="980393"/>
            <a:ext cx="2542424" cy="190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57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DC8AE0-0A51-4B7C-B374-6933BF5F3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25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F08E4D-D5CE-4533-B667-7FB4AE05339C}"/>
              </a:ext>
            </a:extLst>
          </p:cNvPr>
          <p:cNvSpPr txBox="1"/>
          <p:nvPr/>
        </p:nvSpPr>
        <p:spPr>
          <a:xfrm>
            <a:off x="457200" y="17242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err="1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DC2DAEB-0BEA-4EB2-BB69-C6F64C15A4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602370"/>
              </p:ext>
            </p:extLst>
          </p:nvPr>
        </p:nvGraphicFramePr>
        <p:xfrm>
          <a:off x="1045426" y="2424274"/>
          <a:ext cx="9711911" cy="2479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" r:id="rId3" imgW="6176102" imgH="1576772" progId="Word.Document.12">
                  <p:embed/>
                </p:oleObj>
              </mc:Choice>
              <mc:Fallback>
                <p:oleObj name="Document" r:id="rId3" imgW="6176102" imgH="157677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5426" y="2424274"/>
                        <a:ext cx="9711911" cy="2479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72517E3-4451-404A-A0F0-EA0298FD7D76}"/>
              </a:ext>
            </a:extLst>
          </p:cNvPr>
          <p:cNvSpPr/>
          <p:nvPr/>
        </p:nvSpPr>
        <p:spPr>
          <a:xfrm>
            <a:off x="136150" y="5550685"/>
            <a:ext cx="11734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a typeface="Times New Roman" panose="02020603050405020304" pitchFamily="18" charset="0"/>
              </a:rPr>
              <a:t>ACKNOWLEDGEMENT </a:t>
            </a:r>
            <a:endParaRPr lang="en-US" dirty="0">
              <a:ea typeface="Times New Roman" panose="02020603050405020304" pitchFamily="18" charset="0"/>
            </a:endParaRPr>
          </a:p>
          <a:p>
            <a:pPr algn="just"/>
            <a:r>
              <a:rPr lang="en-US" i="1" dirty="0">
                <a:ea typeface="Times New Roman" panose="02020603050405020304" pitchFamily="18" charset="0"/>
              </a:rPr>
              <a:t>The research was carried out at the Jet Propulsion Laboratory (JPL), California Institute of Technology under a contract with the National Aeronautics and Space Administration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5BD666-39C9-482B-908C-91E7256350AA}"/>
              </a:ext>
            </a:extLst>
          </p:cNvPr>
          <p:cNvSpPr txBox="1"/>
          <p:nvPr/>
        </p:nvSpPr>
        <p:spPr>
          <a:xfrm>
            <a:off x="4130094" y="4903432"/>
            <a:ext cx="3346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66FF"/>
                </a:solidFill>
                <a:latin typeface="Arial Black" panose="020B0A04020102020204" pitchFamily="34" charset="0"/>
              </a:rPr>
              <a:t>THANK YOU ! 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5AC3A36-39EB-4403-A240-F842440BEF9D}"/>
              </a:ext>
            </a:extLst>
          </p:cNvPr>
          <p:cNvSpPr txBox="1">
            <a:spLocks/>
          </p:cNvSpPr>
          <p:nvPr/>
        </p:nvSpPr>
        <p:spPr>
          <a:xfrm>
            <a:off x="3619943" y="232757"/>
            <a:ext cx="5868296" cy="469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ACKNOWLEDGEMENT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122016-B4A2-49F8-B413-36963BEE6456}"/>
              </a:ext>
            </a:extLst>
          </p:cNvPr>
          <p:cNvSpPr txBox="1"/>
          <p:nvPr/>
        </p:nvSpPr>
        <p:spPr>
          <a:xfrm>
            <a:off x="124258" y="2075727"/>
            <a:ext cx="1404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DSOC Team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68352C-AE3D-4BC7-8D33-6234FA1646CC}"/>
              </a:ext>
            </a:extLst>
          </p:cNvPr>
          <p:cNvSpPr txBox="1"/>
          <p:nvPr/>
        </p:nvSpPr>
        <p:spPr>
          <a:xfrm>
            <a:off x="1171903" y="1108841"/>
            <a:ext cx="10188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Psyche Mission leadership and team members </a:t>
            </a:r>
            <a:r>
              <a:rPr lang="en-US" dirty="0" err="1"/>
              <a:t>hve</a:t>
            </a:r>
            <a:r>
              <a:rPr lang="en-US" dirty="0"/>
              <a:t> provided invaluable and critical support to enable DSOC</a:t>
            </a:r>
          </a:p>
          <a:p>
            <a:r>
              <a:rPr lang="en-US" dirty="0"/>
              <a:t>Acknowledge support of Caltech Optical Observatory staff and directorate</a:t>
            </a:r>
          </a:p>
          <a:p>
            <a:r>
              <a:rPr lang="en-US" dirty="0"/>
              <a:t>All DSOC partners that delivered tested hardware and continue to support as SME’s  </a:t>
            </a:r>
          </a:p>
        </p:txBody>
      </p:sp>
    </p:spTree>
    <p:extLst>
      <p:ext uri="{BB962C8B-B14F-4D97-AF65-F5344CB8AC3E}">
        <p14:creationId xmlns:p14="http://schemas.microsoft.com/office/powerpoint/2010/main" val="1509552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E8A90A-455A-45AC-8C9C-810320042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3</a:t>
            </a:fld>
            <a:endParaRPr 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68F4FDB-ED66-4D3B-87E5-DA2D4FA35FB7}"/>
              </a:ext>
            </a:extLst>
          </p:cNvPr>
          <p:cNvSpPr txBox="1">
            <a:spLocks/>
          </p:cNvSpPr>
          <p:nvPr/>
        </p:nvSpPr>
        <p:spPr>
          <a:xfrm>
            <a:off x="4447335" y="250823"/>
            <a:ext cx="3511332" cy="469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rial Black" panose="020B0A04020102020204" pitchFamily="34" charset="0"/>
              </a:rPr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9DCD7B-B21B-4011-B8CC-F718958A7BBF}"/>
              </a:ext>
            </a:extLst>
          </p:cNvPr>
          <p:cNvSpPr txBox="1"/>
          <p:nvPr/>
        </p:nvSpPr>
        <p:spPr>
          <a:xfrm>
            <a:off x="169333" y="941945"/>
            <a:ext cx="9753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Communications data-rates increase with electromagnetic carrier frequency (decreasing wavelength)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F14FB2-2E87-43CB-8332-AF3293A22C24}"/>
              </a:ext>
            </a:extLst>
          </p:cNvPr>
          <p:cNvSpPr txBox="1"/>
          <p:nvPr/>
        </p:nvSpPr>
        <p:spPr>
          <a:xfrm>
            <a:off x="406845" y="1199461"/>
            <a:ext cx="7443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5425" indent="-225425">
              <a:buFont typeface="Symbol" panose="05050102010706020507" pitchFamily="18" charset="2"/>
              <a:buChar char="-"/>
            </a:pPr>
            <a:r>
              <a:rPr lang="en-US" dirty="0"/>
              <a:t>Beam-Width ~ </a:t>
            </a:r>
            <a:r>
              <a:rPr lang="en-US" dirty="0">
                <a:sym typeface="Symbol" panose="05050102010706020507" pitchFamily="18" charset="2"/>
              </a:rPr>
              <a:t>/D, where  is wavelength and D is the aperture diameter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B3B1C8-2652-41B9-AA77-32BA662E0A3D}"/>
              </a:ext>
            </a:extLst>
          </p:cNvPr>
          <p:cNvSpPr txBox="1"/>
          <p:nvPr/>
        </p:nvSpPr>
        <p:spPr>
          <a:xfrm>
            <a:off x="406845" y="1518204"/>
            <a:ext cx="871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5425" indent="-225425">
              <a:buFont typeface="Symbol" panose="05050102010706020507" pitchFamily="18" charset="2"/>
              <a:buChar char="-"/>
            </a:pPr>
            <a:r>
              <a:rPr lang="en-US" dirty="0"/>
              <a:t>Narrow laser beams deliver higher power density – translates to higher information 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3AC85C-E999-4B89-AF36-AC644076E456}"/>
              </a:ext>
            </a:extLst>
          </p:cNvPr>
          <p:cNvSpPr txBox="1"/>
          <p:nvPr/>
        </p:nvSpPr>
        <p:spPr>
          <a:xfrm>
            <a:off x="772771" y="1968106"/>
            <a:ext cx="7349128" cy="338554"/>
          </a:xfrm>
          <a:prstGeom prst="rect">
            <a:avLst/>
          </a:prstGeom>
          <a:solidFill>
            <a:srgbClr val="0432FF"/>
          </a:solidFill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FF00"/>
                </a:solidFill>
              </a:rPr>
              <a:t>Use</a:t>
            </a:r>
            <a:r>
              <a:rPr lang="en-US" sz="1600" b="1" i="1" dirty="0">
                <a:solidFill>
                  <a:srgbClr val="FFFF00"/>
                </a:solidFill>
              </a:rPr>
              <a:t> “optical communications,”</a:t>
            </a:r>
            <a:r>
              <a:rPr lang="en-US" sz="1600" i="1" dirty="0">
                <a:solidFill>
                  <a:srgbClr val="FFFF00"/>
                </a:solidFill>
              </a:rPr>
              <a:t> </a:t>
            </a:r>
            <a:r>
              <a:rPr lang="en-US" sz="1600" b="1" i="1" dirty="0">
                <a:solidFill>
                  <a:srgbClr val="FFFF00"/>
                </a:solidFill>
              </a:rPr>
              <a:t>“laser communications”</a:t>
            </a:r>
            <a:r>
              <a:rPr lang="en-US" sz="1600" i="1" dirty="0">
                <a:solidFill>
                  <a:srgbClr val="FFFF00"/>
                </a:solidFill>
              </a:rPr>
              <a:t> and </a:t>
            </a:r>
            <a:r>
              <a:rPr lang="en-US" sz="1600" b="1" i="1" dirty="0">
                <a:solidFill>
                  <a:srgbClr val="FFFF00"/>
                </a:solidFill>
              </a:rPr>
              <a:t>“</a:t>
            </a:r>
            <a:r>
              <a:rPr lang="en-US" sz="1600" b="1" i="1" dirty="0" err="1">
                <a:solidFill>
                  <a:srgbClr val="FFFF00"/>
                </a:solidFill>
              </a:rPr>
              <a:t>lasercom</a:t>
            </a:r>
            <a:r>
              <a:rPr lang="en-US" sz="1600" b="1" i="1" dirty="0">
                <a:solidFill>
                  <a:srgbClr val="FFFF00"/>
                </a:solidFill>
              </a:rPr>
              <a:t>”</a:t>
            </a:r>
            <a:r>
              <a:rPr lang="en-US" sz="1600" i="1" dirty="0">
                <a:solidFill>
                  <a:srgbClr val="FFFF00"/>
                </a:solidFill>
              </a:rPr>
              <a:t> in this talk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41C3EC-54C7-41F2-8778-C25F61B05299}"/>
              </a:ext>
            </a:extLst>
          </p:cNvPr>
          <p:cNvGrpSpPr/>
          <p:nvPr/>
        </p:nvGrpSpPr>
        <p:grpSpPr>
          <a:xfrm>
            <a:off x="7032016" y="2463163"/>
            <a:ext cx="5044273" cy="3195376"/>
            <a:chOff x="3949002" y="3356150"/>
            <a:chExt cx="5044273" cy="31953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84F931C-AD33-4097-8C15-DA4AB0EAC435}"/>
                </a:ext>
              </a:extLst>
            </p:cNvPr>
            <p:cNvSpPr/>
            <p:nvPr/>
          </p:nvSpPr>
          <p:spPr>
            <a:xfrm>
              <a:off x="3949002" y="3356150"/>
              <a:ext cx="5044273" cy="3195376"/>
            </a:xfrm>
            <a:prstGeom prst="rect">
              <a:avLst/>
            </a:prstGeom>
            <a:solidFill>
              <a:srgbClr val="043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E95A8F6-0AE3-4C2B-84B7-EE1B264AA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28388" y="3429000"/>
              <a:ext cx="4897060" cy="3071402"/>
            </a:xfrm>
            <a:prstGeom prst="rect">
              <a:avLst/>
            </a:prstGeom>
            <a:solidFill>
              <a:srgbClr val="FFFF99"/>
            </a:solidFill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510E51-2412-443D-8B6C-3768799C3ACF}"/>
              </a:ext>
            </a:extLst>
          </p:cNvPr>
          <p:cNvGrpSpPr/>
          <p:nvPr/>
        </p:nvGrpSpPr>
        <p:grpSpPr>
          <a:xfrm>
            <a:off x="1465439" y="2750076"/>
            <a:ext cx="3392505" cy="3165979"/>
            <a:chOff x="134467" y="3108133"/>
            <a:chExt cx="3392505" cy="3165979"/>
          </a:xfrm>
        </p:grpSpPr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98071521-59E0-47C6-95A4-429D26D025EF}"/>
                </a:ext>
              </a:extLst>
            </p:cNvPr>
            <p:cNvSpPr txBox="1">
              <a:spLocks/>
            </p:cNvSpPr>
            <p:nvPr/>
          </p:nvSpPr>
          <p:spPr>
            <a:xfrm>
              <a:off x="134467" y="3108133"/>
              <a:ext cx="2689120" cy="32086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>
                    <a:lumMod val="75000"/>
                  </a:schemeClr>
                </a:buClr>
                <a:buFont typeface="Calibri" panose="020F0502020204030204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056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>
                    <a:lumMod val="75000"/>
                  </a:schemeClr>
                </a:buClr>
                <a:buFont typeface="Calibri" panose="020F05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776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800" b="1" dirty="0"/>
                <a:t>Electromagnetic Spectrum</a:t>
              </a:r>
            </a:p>
          </p:txBody>
        </p:sp>
        <p:pic>
          <p:nvPicPr>
            <p:cNvPr id="15" name="Content Placeholder 3" descr="electromagnetic-spectrum.jpg">
              <a:extLst>
                <a:ext uri="{FF2B5EF4-FFF2-40B4-BE49-F238E27FC236}">
                  <a16:creationId xmlns:a16="http://schemas.microsoft.com/office/drawing/2014/main" id="{E568A2D9-35EA-43A3-BB70-8D217340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32"/>
            <a:stretch>
              <a:fillRect/>
            </a:stretch>
          </p:blipFill>
          <p:spPr>
            <a:xfrm>
              <a:off x="189977" y="3451888"/>
              <a:ext cx="3336995" cy="216467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191431A-517A-4D63-9CF2-2D6A8AD2EBF0}"/>
                </a:ext>
              </a:extLst>
            </p:cNvPr>
            <p:cNvGrpSpPr/>
            <p:nvPr/>
          </p:nvGrpSpPr>
          <p:grpSpPr>
            <a:xfrm>
              <a:off x="1066800" y="4368050"/>
              <a:ext cx="98808" cy="591178"/>
              <a:chOff x="1448638" y="2212312"/>
              <a:chExt cx="98808" cy="591178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5" name="Arrow: Down 34">
                <a:extLst>
                  <a:ext uri="{FF2B5EF4-FFF2-40B4-BE49-F238E27FC236}">
                    <a16:creationId xmlns:a16="http://schemas.microsoft.com/office/drawing/2014/main" id="{DA39D83B-7C1E-4732-8FD5-51EA4A3E715C}"/>
                  </a:ext>
                </a:extLst>
              </p:cNvPr>
              <p:cNvSpPr/>
              <p:nvPr/>
            </p:nvSpPr>
            <p:spPr>
              <a:xfrm>
                <a:off x="1457012" y="2622620"/>
                <a:ext cx="90434" cy="180870"/>
              </a:xfrm>
              <a:prstGeom prst="downArrow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row: Down 35">
                <a:extLst>
                  <a:ext uri="{FF2B5EF4-FFF2-40B4-BE49-F238E27FC236}">
                    <a16:creationId xmlns:a16="http://schemas.microsoft.com/office/drawing/2014/main" id="{304FE0C3-F97A-471B-B142-8AE3725D53F1}"/>
                  </a:ext>
                </a:extLst>
              </p:cNvPr>
              <p:cNvSpPr/>
              <p:nvPr/>
            </p:nvSpPr>
            <p:spPr>
              <a:xfrm flipV="1">
                <a:off x="1448638" y="2212312"/>
                <a:ext cx="90434" cy="180870"/>
              </a:xfrm>
              <a:prstGeom prst="downArrow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00DFE3E-B162-42D4-BA82-4BEFB7C9D5F5}"/>
                </a:ext>
              </a:extLst>
            </p:cNvPr>
            <p:cNvGrpSpPr/>
            <p:nvPr/>
          </p:nvGrpSpPr>
          <p:grpSpPr>
            <a:xfrm>
              <a:off x="967991" y="4369724"/>
              <a:ext cx="98808" cy="591178"/>
              <a:chOff x="1448638" y="2212312"/>
              <a:chExt cx="98808" cy="591178"/>
            </a:xfrm>
            <a:solidFill>
              <a:schemeClr val="tx1"/>
            </a:solidFill>
          </p:grpSpPr>
          <p:sp>
            <p:nvSpPr>
              <p:cNvPr id="33" name="Arrow: Down 32">
                <a:extLst>
                  <a:ext uri="{FF2B5EF4-FFF2-40B4-BE49-F238E27FC236}">
                    <a16:creationId xmlns:a16="http://schemas.microsoft.com/office/drawing/2014/main" id="{C46DC163-0BE3-437B-9ADE-D591EDED8C95}"/>
                  </a:ext>
                </a:extLst>
              </p:cNvPr>
              <p:cNvSpPr/>
              <p:nvPr/>
            </p:nvSpPr>
            <p:spPr>
              <a:xfrm>
                <a:off x="1457012" y="2622620"/>
                <a:ext cx="90434" cy="180870"/>
              </a:xfrm>
              <a:prstGeom prst="downArrow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row: Down 33">
                <a:extLst>
                  <a:ext uri="{FF2B5EF4-FFF2-40B4-BE49-F238E27FC236}">
                    <a16:creationId xmlns:a16="http://schemas.microsoft.com/office/drawing/2014/main" id="{109D8B0E-A29C-4EA0-AD99-E9C5FFCA4B85}"/>
                  </a:ext>
                </a:extLst>
              </p:cNvPr>
              <p:cNvSpPr/>
              <p:nvPr/>
            </p:nvSpPr>
            <p:spPr>
              <a:xfrm flipV="1">
                <a:off x="1448638" y="2212312"/>
                <a:ext cx="90434" cy="180870"/>
              </a:xfrm>
              <a:prstGeom prst="downArrow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CC305C8-88BD-4CD1-8865-D58CABC44A29}"/>
                </a:ext>
              </a:extLst>
            </p:cNvPr>
            <p:cNvGrpSpPr/>
            <p:nvPr/>
          </p:nvGrpSpPr>
          <p:grpSpPr>
            <a:xfrm>
              <a:off x="1580940" y="4379774"/>
              <a:ext cx="98808" cy="591178"/>
              <a:chOff x="1448638" y="2212312"/>
              <a:chExt cx="98808" cy="591178"/>
            </a:xfrm>
            <a:solidFill>
              <a:srgbClr val="C00000"/>
            </a:solidFill>
          </p:grpSpPr>
          <p:sp>
            <p:nvSpPr>
              <p:cNvPr id="31" name="Arrow: Down 30">
                <a:extLst>
                  <a:ext uri="{FF2B5EF4-FFF2-40B4-BE49-F238E27FC236}">
                    <a16:creationId xmlns:a16="http://schemas.microsoft.com/office/drawing/2014/main" id="{49519ACB-D61F-4B79-94AB-BBE40549166A}"/>
                  </a:ext>
                </a:extLst>
              </p:cNvPr>
              <p:cNvSpPr/>
              <p:nvPr/>
            </p:nvSpPr>
            <p:spPr>
              <a:xfrm>
                <a:off x="1457012" y="2622620"/>
                <a:ext cx="90434" cy="180870"/>
              </a:xfrm>
              <a:prstGeom prst="downArrow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row: Down 31">
                <a:extLst>
                  <a:ext uri="{FF2B5EF4-FFF2-40B4-BE49-F238E27FC236}">
                    <a16:creationId xmlns:a16="http://schemas.microsoft.com/office/drawing/2014/main" id="{7F968480-5A61-4F9A-A922-835B02D2C851}"/>
                  </a:ext>
                </a:extLst>
              </p:cNvPr>
              <p:cNvSpPr/>
              <p:nvPr/>
            </p:nvSpPr>
            <p:spPr>
              <a:xfrm flipV="1">
                <a:off x="1448638" y="2212312"/>
                <a:ext cx="90434" cy="180870"/>
              </a:xfrm>
              <a:prstGeom prst="downArrow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EDB8ECB-FFCB-4EF3-878D-B5D58972DCEC}"/>
                </a:ext>
              </a:extLst>
            </p:cNvPr>
            <p:cNvGrpSpPr/>
            <p:nvPr/>
          </p:nvGrpSpPr>
          <p:grpSpPr>
            <a:xfrm>
              <a:off x="740497" y="4672263"/>
              <a:ext cx="304530" cy="1401379"/>
              <a:chOff x="811830" y="5381853"/>
              <a:chExt cx="213101" cy="1014884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D6DB2170-F916-4A16-9D41-8F3DB9D7EB97}"/>
                  </a:ext>
                </a:extLst>
              </p:cNvPr>
              <p:cNvCxnSpPr/>
              <p:nvPr/>
            </p:nvCxnSpPr>
            <p:spPr>
              <a:xfrm>
                <a:off x="813916" y="5385917"/>
                <a:ext cx="211015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58FBABE6-6679-4ACA-B1ED-70076F1679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830" y="5381853"/>
                <a:ext cx="0" cy="101488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B50B32A-8D3F-4999-9FE6-9B3B9D85A618}"/>
                </a:ext>
              </a:extLst>
            </p:cNvPr>
            <p:cNvGrpSpPr/>
            <p:nvPr/>
          </p:nvGrpSpPr>
          <p:grpSpPr>
            <a:xfrm flipH="1">
              <a:off x="1651280" y="4675613"/>
              <a:ext cx="211015" cy="1014884"/>
              <a:chOff x="813916" y="5380306"/>
              <a:chExt cx="211015" cy="1014884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FDD3BDE5-EEE0-4F18-B70D-6021078B6FE1}"/>
                  </a:ext>
                </a:extLst>
              </p:cNvPr>
              <p:cNvCxnSpPr/>
              <p:nvPr/>
            </p:nvCxnSpPr>
            <p:spPr>
              <a:xfrm>
                <a:off x="813916" y="5385917"/>
                <a:ext cx="211015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60EB4CE-1873-4493-B702-3219D3F0B6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088" y="5380306"/>
                <a:ext cx="0" cy="101488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70D97A1-3FF8-466E-A40F-E40E23990BA9}"/>
                </a:ext>
              </a:extLst>
            </p:cNvPr>
            <p:cNvSpPr txBox="1"/>
            <p:nvPr/>
          </p:nvSpPr>
          <p:spPr>
            <a:xfrm>
              <a:off x="439784" y="5997113"/>
              <a:ext cx="6415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X-band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1A0D44-2DCD-4D59-ADBB-4A1B2BE124DC}"/>
                </a:ext>
              </a:extLst>
            </p:cNvPr>
            <p:cNvSpPr txBox="1"/>
            <p:nvPr/>
          </p:nvSpPr>
          <p:spPr>
            <a:xfrm>
              <a:off x="916322" y="5816157"/>
              <a:ext cx="7149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Ka-band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AAE2D1-51C4-41D9-8455-84FCACB535E0}"/>
                </a:ext>
              </a:extLst>
            </p:cNvPr>
            <p:cNvSpPr txBox="1"/>
            <p:nvPr/>
          </p:nvSpPr>
          <p:spPr>
            <a:xfrm>
              <a:off x="1520651" y="5630427"/>
              <a:ext cx="1553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Lasers (near-infrared)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B692D73-D231-4EB9-8C91-14308970F395}"/>
                </a:ext>
              </a:extLst>
            </p:cNvPr>
            <p:cNvGrpSpPr/>
            <p:nvPr/>
          </p:nvGrpSpPr>
          <p:grpSpPr>
            <a:xfrm flipH="1">
              <a:off x="1121539" y="4678808"/>
              <a:ext cx="236036" cy="1200279"/>
              <a:chOff x="811830" y="5381853"/>
              <a:chExt cx="213101" cy="1014884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AD31F34-794A-4A14-8F50-FB04A9B5B49A}"/>
                  </a:ext>
                </a:extLst>
              </p:cNvPr>
              <p:cNvCxnSpPr/>
              <p:nvPr/>
            </p:nvCxnSpPr>
            <p:spPr>
              <a:xfrm>
                <a:off x="813916" y="5385917"/>
                <a:ext cx="211015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D378B6D-AAC7-4652-B7DA-EF8826C59F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830" y="5381853"/>
                <a:ext cx="0" cy="101488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51730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6CEE2A-06FA-436C-AD8F-A2A330E3C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4</a:t>
            </a:fld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6F9BE94-5C49-4877-A951-D986B13FADF4}"/>
              </a:ext>
            </a:extLst>
          </p:cNvPr>
          <p:cNvSpPr txBox="1">
            <a:spLocks/>
          </p:cNvSpPr>
          <p:nvPr/>
        </p:nvSpPr>
        <p:spPr>
          <a:xfrm>
            <a:off x="4335886" y="142942"/>
            <a:ext cx="3191739" cy="469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Arial Black" panose="020B0A04020102020204" pitchFamily="34" charset="0"/>
              </a:rPr>
              <a:t>NASA’s Need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05EE484-0319-4BEF-B9D5-8A7CCEEA99DB}"/>
              </a:ext>
            </a:extLst>
          </p:cNvPr>
          <p:cNvSpPr txBox="1">
            <a:spLocks/>
          </p:cNvSpPr>
          <p:nvPr/>
        </p:nvSpPr>
        <p:spPr>
          <a:xfrm>
            <a:off x="8631064" y="6683721"/>
            <a:ext cx="361768" cy="14363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04-</a:t>
            </a:r>
            <a:fld id="{CF764FB1-74C5-44BB-97B9-0616BEE744F0}" type="slidenum">
              <a:rPr lang="en-US" smtClean="0"/>
              <a:pPr algn="l"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CAA5E-96F4-4A9D-9895-573B2D71DD85}"/>
              </a:ext>
            </a:extLst>
          </p:cNvPr>
          <p:cNvSpPr txBox="1"/>
          <p:nvPr/>
        </p:nvSpPr>
        <p:spPr>
          <a:xfrm>
            <a:off x="151188" y="871526"/>
            <a:ext cx="86804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b="1" dirty="0"/>
              <a:t>Since Explorer 1 and Pioneer data-rates have increased by many orders of magnitude</a:t>
            </a:r>
          </a:p>
          <a:p>
            <a:pPr>
              <a:spcBef>
                <a:spcPts val="1200"/>
              </a:spcBef>
            </a:pPr>
            <a:r>
              <a:rPr lang="en-US" dirty="0"/>
              <a:t>“…</a:t>
            </a:r>
            <a:r>
              <a:rPr lang="en-US" i="1" dirty="0"/>
              <a:t>Regardless of mission set scenario, average data rates will increase roughly two orders of magnitude over the next 20 years</a:t>
            </a:r>
            <a:r>
              <a:rPr lang="en-US" i="1" baseline="30000" dirty="0"/>
              <a:t>**</a:t>
            </a:r>
            <a:r>
              <a:rPr lang="en-US" dirty="0"/>
              <a:t>…”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Future human exploration and high resolution science missions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Higher data-rates will require increased bandwidth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Non-NASA demands for bandwidth mount pressure on available radio frequency spectrum allocations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425AE-D047-4F4E-B40D-5BCC03A4C2A4}"/>
              </a:ext>
            </a:extLst>
          </p:cNvPr>
          <p:cNvSpPr txBox="1"/>
          <p:nvPr/>
        </p:nvSpPr>
        <p:spPr>
          <a:xfrm>
            <a:off x="74407" y="6405466"/>
            <a:ext cx="88962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>
                <a:solidFill>
                  <a:srgbClr val="0432FF"/>
                </a:solidFill>
              </a:rPr>
              <a:t>** DSN Future : A User Perspective, Dr. Les Deutsch, Deputy Director, Interplanetary Network Directorate, JPL, DSN 50th Anniversary Celebration Symposium, https://descanso.jpl.nasa.gov/dsn50th/dsn50th.html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4C0C5-D1AF-4F8B-814A-B58C1163AE4A}"/>
              </a:ext>
            </a:extLst>
          </p:cNvPr>
          <p:cNvSpPr txBox="1"/>
          <p:nvPr/>
        </p:nvSpPr>
        <p:spPr>
          <a:xfrm>
            <a:off x="100120" y="2968445"/>
            <a:ext cx="384066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b="1" dirty="0"/>
              <a:t>Capabilities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US" b="1" dirty="0"/>
          </a:p>
          <a:p>
            <a:pPr marL="398463" lvl="1" indent="-223838">
              <a:buFont typeface="Symbol" panose="05050102010706020507" pitchFamily="18" charset="2"/>
              <a:buChar char="-"/>
            </a:pPr>
            <a:r>
              <a:rPr lang="en-US" b="1" dirty="0"/>
              <a:t>Streaming HD imagery </a:t>
            </a:r>
          </a:p>
          <a:p>
            <a:pPr marL="341313" lvl="1" indent="-166688">
              <a:buFont typeface="Symbol" panose="05050102010706020507" pitchFamily="18" charset="2"/>
              <a:buChar char="-"/>
            </a:pPr>
            <a:endParaRPr lang="en-US" b="1" dirty="0"/>
          </a:p>
          <a:p>
            <a:pPr marL="174625" lvl="1"/>
            <a:endParaRPr lang="en-US" b="1" dirty="0"/>
          </a:p>
          <a:p>
            <a:pPr marL="398463" lvl="1" indent="-223838">
              <a:buFont typeface="Symbol" panose="05050102010706020507" pitchFamily="18" charset="2"/>
              <a:buChar char="-"/>
            </a:pPr>
            <a:r>
              <a:rPr lang="en-US" b="1" dirty="0"/>
              <a:t>Light Science</a:t>
            </a:r>
          </a:p>
          <a:p>
            <a:pPr marL="174625" lvl="1"/>
            <a:endParaRPr lang="en-US" b="1" dirty="0"/>
          </a:p>
          <a:p>
            <a:pPr marL="174625" lvl="1"/>
            <a:endParaRPr lang="en-US" b="1" dirty="0"/>
          </a:p>
          <a:p>
            <a:pPr marL="174625" lvl="1"/>
            <a:endParaRPr lang="en-US" b="1" dirty="0"/>
          </a:p>
          <a:p>
            <a:pPr marL="174625" lvl="1"/>
            <a:endParaRPr lang="en-US" b="1" dirty="0"/>
          </a:p>
          <a:p>
            <a:pPr marL="398463" lvl="1" indent="-223838">
              <a:buFont typeface="Symbol" panose="05050102010706020507" pitchFamily="18" charset="2"/>
              <a:buChar char="-"/>
            </a:pPr>
            <a:r>
              <a:rPr lang="en-US" b="1" dirty="0"/>
              <a:t>Human Exploration of Deep Space</a:t>
            </a:r>
          </a:p>
        </p:txBody>
      </p:sp>
      <p:sp>
        <p:nvSpPr>
          <p:cNvPr id="8" name="Text Box 27">
            <a:extLst>
              <a:ext uri="{FF2B5EF4-FFF2-40B4-BE49-F238E27FC236}">
                <a16:creationId xmlns:a16="http://schemas.microsoft.com/office/drawing/2014/main" id="{04F3940B-03CC-4759-8D81-2EE0F15FC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425" y="3898063"/>
            <a:ext cx="1241426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EARTH-ORBITAL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DAF32E-BD0C-4F21-BF2B-5BE5A0C55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1" t="45990" r="20940" b="32143"/>
          <a:stretch/>
        </p:blipFill>
        <p:spPr bwMode="auto">
          <a:xfrm>
            <a:off x="9134707" y="5186606"/>
            <a:ext cx="1202117" cy="11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868D6A8-C136-40EE-A037-02D6E8B4E282}"/>
              </a:ext>
            </a:extLst>
          </p:cNvPr>
          <p:cNvGrpSpPr/>
          <p:nvPr/>
        </p:nvGrpSpPr>
        <p:grpSpPr>
          <a:xfrm>
            <a:off x="6933965" y="3888557"/>
            <a:ext cx="2021702" cy="1488329"/>
            <a:chOff x="3636656" y="4033947"/>
            <a:chExt cx="2021702" cy="148832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4DC7C2-9205-412A-A507-AAAB10745F51}"/>
                </a:ext>
              </a:extLst>
            </p:cNvPr>
            <p:cNvSpPr/>
            <p:nvPr/>
          </p:nvSpPr>
          <p:spPr>
            <a:xfrm>
              <a:off x="4858186" y="4390516"/>
              <a:ext cx="739896" cy="67009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1826BA1-34DC-43B1-A035-11E6ED445814}"/>
                </a:ext>
              </a:extLst>
            </p:cNvPr>
            <p:cNvSpPr/>
            <p:nvPr/>
          </p:nvSpPr>
          <p:spPr>
            <a:xfrm>
              <a:off x="4921008" y="4446358"/>
              <a:ext cx="607273" cy="558411"/>
            </a:xfrm>
            <a:prstGeom prst="ellipse">
              <a:avLst/>
            </a:prstGeom>
            <a:gradFill flip="none" rotWithShape="1">
              <a:gsLst>
                <a:gs pos="0">
                  <a:srgbClr val="0432FF">
                    <a:shade val="30000"/>
                    <a:satMod val="115000"/>
                  </a:srgbClr>
                </a:gs>
                <a:gs pos="50000">
                  <a:srgbClr val="0432FF">
                    <a:shade val="67500"/>
                    <a:satMod val="115000"/>
                  </a:srgbClr>
                </a:gs>
                <a:gs pos="100000">
                  <a:srgbClr val="0432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1F37DB9-78AF-4DFB-AC63-EA8303E7E7C8}"/>
                </a:ext>
              </a:extLst>
            </p:cNvPr>
            <p:cNvGrpSpPr/>
            <p:nvPr/>
          </p:nvGrpSpPr>
          <p:grpSpPr>
            <a:xfrm rot="3782079">
              <a:off x="5359592" y="4160172"/>
              <a:ext cx="350171" cy="97722"/>
              <a:chOff x="5010586" y="4397496"/>
              <a:chExt cx="350171" cy="9772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5DA34FD-3296-4E8D-ABAE-26CCBBE8A704}"/>
                  </a:ext>
                </a:extLst>
              </p:cNvPr>
              <p:cNvSpPr/>
              <p:nvPr/>
            </p:nvSpPr>
            <p:spPr>
              <a:xfrm>
                <a:off x="5151353" y="4397496"/>
                <a:ext cx="62821" cy="9772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AF1C48E-0CF8-46AB-987E-CFC34CEE2D54}"/>
                  </a:ext>
                </a:extLst>
              </p:cNvPr>
              <p:cNvSpPr/>
              <p:nvPr/>
            </p:nvSpPr>
            <p:spPr>
              <a:xfrm>
                <a:off x="5235114" y="4425417"/>
                <a:ext cx="125643" cy="48861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96480CE-6F60-4736-8381-5BEDB5E1E34B}"/>
                  </a:ext>
                </a:extLst>
              </p:cNvPr>
              <p:cNvSpPr/>
              <p:nvPr/>
            </p:nvSpPr>
            <p:spPr>
              <a:xfrm>
                <a:off x="5010586" y="4424254"/>
                <a:ext cx="125643" cy="48861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7A06357A-B2DF-465E-8361-2DCB2303574A}"/>
                </a:ext>
              </a:extLst>
            </p:cNvPr>
            <p:cNvSpPr/>
            <p:nvPr/>
          </p:nvSpPr>
          <p:spPr>
            <a:xfrm rot="3472192" flipH="1">
              <a:off x="4676655" y="3755136"/>
              <a:ext cx="106686" cy="185672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33C334B-C6B6-47E7-8BD4-46747473B82D}"/>
                </a:ext>
              </a:extLst>
            </p:cNvPr>
            <p:cNvGrpSpPr/>
            <p:nvPr/>
          </p:nvGrpSpPr>
          <p:grpSpPr>
            <a:xfrm rot="14483151">
              <a:off x="3630204" y="5215321"/>
              <a:ext cx="350171" cy="97722"/>
              <a:chOff x="5010586" y="4397496"/>
              <a:chExt cx="350171" cy="9772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FAF6D87-AAD0-416E-AEF4-A31005146712}"/>
                  </a:ext>
                </a:extLst>
              </p:cNvPr>
              <p:cNvSpPr/>
              <p:nvPr/>
            </p:nvSpPr>
            <p:spPr>
              <a:xfrm>
                <a:off x="5151353" y="4397496"/>
                <a:ext cx="62821" cy="9772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3BBA88B-E782-4BA8-A026-51F46571DC59}"/>
                  </a:ext>
                </a:extLst>
              </p:cNvPr>
              <p:cNvSpPr/>
              <p:nvPr/>
            </p:nvSpPr>
            <p:spPr>
              <a:xfrm>
                <a:off x="5235114" y="4425417"/>
                <a:ext cx="125643" cy="48861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47F9E81-F613-4CE5-9DE8-D52DEBFCBC02}"/>
                  </a:ext>
                </a:extLst>
              </p:cNvPr>
              <p:cNvSpPr/>
              <p:nvPr/>
            </p:nvSpPr>
            <p:spPr>
              <a:xfrm>
                <a:off x="5010586" y="4424254"/>
                <a:ext cx="125643" cy="48861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B11E5C3-D020-4D20-9389-1E8630BEAEAE}"/>
                </a:ext>
              </a:extLst>
            </p:cNvPr>
            <p:cNvSpPr txBox="1"/>
            <p:nvPr/>
          </p:nvSpPr>
          <p:spPr>
            <a:xfrm>
              <a:off x="4112579" y="5060611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sz="800" dirty="0"/>
                <a:t>Occultation</a:t>
              </a:r>
            </a:p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sz="800" dirty="0"/>
                <a:t>Ranging</a:t>
              </a:r>
            </a:p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sz="800" dirty="0"/>
                <a:t>Interferometry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A5115CF-20B9-4853-97BB-45D217D9F7C2}"/>
                </a:ext>
              </a:extLst>
            </p:cNvPr>
            <p:cNvSpPr/>
            <p:nvPr/>
          </p:nvSpPr>
          <p:spPr>
            <a:xfrm rot="14240261" flipH="1">
              <a:off x="4566468" y="3792700"/>
              <a:ext cx="85422" cy="1945045"/>
            </a:xfrm>
            <a:prstGeom prst="triangle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" descr="Mars helicopter Ingenuity: NASA's first aircraft to fly on Red Planet |  Space">
            <a:extLst>
              <a:ext uri="{FF2B5EF4-FFF2-40B4-BE49-F238E27FC236}">
                <a16:creationId xmlns:a16="http://schemas.microsoft.com/office/drawing/2014/main" id="{94079B1B-9171-4917-8F9D-FD842C74D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683" y="2706140"/>
            <a:ext cx="2573037" cy="144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9">
            <a:extLst>
              <a:ext uri="{FF2B5EF4-FFF2-40B4-BE49-F238E27FC236}">
                <a16:creationId xmlns:a16="http://schemas.microsoft.com/office/drawing/2014/main" id="{3DE20646-C98B-45F6-A605-CACFF420C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8469" y="2712051"/>
            <a:ext cx="22588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Streaming from MARS surface assets</a:t>
            </a:r>
          </a:p>
        </p:txBody>
      </p:sp>
    </p:spTree>
    <p:extLst>
      <p:ext uri="{BB962C8B-B14F-4D97-AF65-F5344CB8AC3E}">
        <p14:creationId xmlns:p14="http://schemas.microsoft.com/office/powerpoint/2010/main" val="3393720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BFF335-3EBB-4DD1-91FD-E472E90A0D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8E822-2551-4D04-AFBC-3FD5D6150FE7}"/>
              </a:ext>
            </a:extLst>
          </p:cNvPr>
          <p:cNvSpPr txBox="1"/>
          <p:nvPr/>
        </p:nvSpPr>
        <p:spPr>
          <a:xfrm>
            <a:off x="257528" y="834181"/>
            <a:ext cx="868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dirty="0"/>
              <a:t>Table of NASA’s past and planned optical communications demonstrations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5B1214F-A1E0-45E6-8BDB-EAE9761E5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150434"/>
              </p:ext>
            </p:extLst>
          </p:nvPr>
        </p:nvGraphicFramePr>
        <p:xfrm>
          <a:off x="893570" y="1419105"/>
          <a:ext cx="10404859" cy="435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60880">
                  <a:extLst>
                    <a:ext uri="{9D8B030D-6E8A-4147-A177-3AD203B41FA5}">
                      <a16:colId xmlns:a16="http://schemas.microsoft.com/office/drawing/2014/main" val="36049543"/>
                    </a:ext>
                  </a:extLst>
                </a:gridCol>
                <a:gridCol w="864142">
                  <a:extLst>
                    <a:ext uri="{9D8B030D-6E8A-4147-A177-3AD203B41FA5}">
                      <a16:colId xmlns:a16="http://schemas.microsoft.com/office/drawing/2014/main" val="4126374284"/>
                    </a:ext>
                  </a:extLst>
                </a:gridCol>
                <a:gridCol w="1046564">
                  <a:extLst>
                    <a:ext uri="{9D8B030D-6E8A-4147-A177-3AD203B41FA5}">
                      <a16:colId xmlns:a16="http://schemas.microsoft.com/office/drawing/2014/main" val="3065769430"/>
                    </a:ext>
                  </a:extLst>
                </a:gridCol>
                <a:gridCol w="1742260">
                  <a:extLst>
                    <a:ext uri="{9D8B030D-6E8A-4147-A177-3AD203B41FA5}">
                      <a16:colId xmlns:a16="http://schemas.microsoft.com/office/drawing/2014/main" val="1627545070"/>
                    </a:ext>
                  </a:extLst>
                </a:gridCol>
                <a:gridCol w="1891013">
                  <a:extLst>
                    <a:ext uri="{9D8B030D-6E8A-4147-A177-3AD203B41FA5}">
                      <a16:colId xmlns:a16="http://schemas.microsoft.com/office/drawing/2014/main" val="2366974172"/>
                    </a:ext>
                  </a:extLst>
                </a:gridCol>
              </a:tblGrid>
              <a:tr h="53892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Year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Distance (AU)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Data-Rate (Mb/s)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Mb/s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 AU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2</a:t>
                      </a:r>
                      <a:endParaRPr lang="en-US" sz="1800" b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483386"/>
                  </a:ext>
                </a:extLst>
              </a:tr>
              <a:tr h="515566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Lunar Laser Communications  Demonstration (LLCD) on board LADEE spacecraft orbiting Moon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2.7E-3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622 Down</a:t>
                      </a:r>
                    </a:p>
                    <a:p>
                      <a:pPr algn="ctr"/>
                      <a:r>
                        <a:rPr lang="en-US" sz="1600" b="1" dirty="0"/>
                        <a:t>20 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4.5E-3 Down</a:t>
                      </a:r>
                    </a:p>
                    <a:p>
                      <a:pPr algn="ctr"/>
                      <a:r>
                        <a:rPr lang="en-US" sz="1600" b="1" dirty="0"/>
                        <a:t>1.5E-4 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613335"/>
                  </a:ext>
                </a:extLst>
              </a:tr>
              <a:tr h="515566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Optical Payload for </a:t>
                      </a:r>
                      <a:r>
                        <a:rPr lang="en-US" sz="1600" b="1" dirty="0" err="1">
                          <a:solidFill>
                            <a:srgbClr val="0000FF"/>
                          </a:solidFill>
                        </a:rPr>
                        <a:t>Lasercom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 Science (OPALS)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2014-2016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1.3E-5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50 Down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8.5E-9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935007"/>
                  </a:ext>
                </a:extLst>
              </a:tr>
              <a:tr h="515566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Laser Communications Relay Demonstration (LCRD) </a:t>
                      </a:r>
                    </a:p>
                    <a:p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&amp; ILLUMA-T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2021-2023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2.7E-4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2440 Down/Up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1.8E-4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490695"/>
                  </a:ext>
                </a:extLst>
              </a:tr>
              <a:tr h="515566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Deep Space Optical Communications (DSOC)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2022-2023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432FF"/>
                          </a:solidFill>
                        </a:rPr>
                        <a:t>0.556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432FF"/>
                          </a:solidFill>
                        </a:rPr>
                        <a:t>200 Down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432FF"/>
                          </a:solidFill>
                        </a:rPr>
                        <a:t>0.0018 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432FF"/>
                          </a:solidFill>
                        </a:rPr>
                        <a:t>61.8 Down (demonstrated)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432FF"/>
                          </a:solidFill>
                        </a:rPr>
                        <a:t>5.5E-4 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291666"/>
                  </a:ext>
                </a:extLst>
              </a:tr>
              <a:tr h="515566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Terabyte Infrared Delivery (TBIRD), [not shown on previous slide]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1.3E-5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200000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3.4E-5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995674"/>
                  </a:ext>
                </a:extLst>
              </a:tr>
              <a:tr h="515566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Optical-to-Orion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   2.7E-3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80-260 Down</a:t>
                      </a:r>
                    </a:p>
                    <a:p>
                      <a:pPr algn="ctr"/>
                      <a:r>
                        <a:rPr lang="en-US" sz="1600" b="1" dirty="0"/>
                        <a:t>10-20 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1.8E-3 Down</a:t>
                      </a:r>
                    </a:p>
                    <a:p>
                      <a:pPr algn="ctr"/>
                      <a:r>
                        <a:rPr lang="en-US" sz="1600" b="1" dirty="0"/>
                        <a:t>1.5E-4 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4870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824E2C6-2B55-4AE4-8A14-3488BC2BA574}"/>
              </a:ext>
            </a:extLst>
          </p:cNvPr>
          <p:cNvSpPr txBox="1"/>
          <p:nvPr/>
        </p:nvSpPr>
        <p:spPr>
          <a:xfrm>
            <a:off x="234950" y="5993338"/>
            <a:ext cx="4186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      –    Astronomical Units (1.496E8 Km)</a:t>
            </a:r>
          </a:p>
          <a:p>
            <a:r>
              <a:rPr lang="en-US" dirty="0"/>
              <a:t>Mb/s  –    Megabits per second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41D6E93-CBFC-4F02-AE30-B2595E7D3193}"/>
              </a:ext>
            </a:extLst>
          </p:cNvPr>
          <p:cNvSpPr txBox="1">
            <a:spLocks/>
          </p:cNvSpPr>
          <p:nvPr/>
        </p:nvSpPr>
        <p:spPr>
          <a:xfrm>
            <a:off x="1229700" y="252991"/>
            <a:ext cx="8829489" cy="8858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Arial Black" panose="020B0A04020102020204" pitchFamily="34" charset="0"/>
              </a:rPr>
              <a:t>NASA’s </a:t>
            </a:r>
            <a:r>
              <a:rPr lang="en-US" dirty="0" err="1">
                <a:latin typeface="Arial Black" panose="020B0A04020102020204" pitchFamily="34" charset="0"/>
              </a:rPr>
              <a:t>Lasercom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A38F8A-F720-41A5-B13F-21D2DA04AA4D}"/>
              </a:ext>
            </a:extLst>
          </p:cNvPr>
          <p:cNvSpPr/>
          <p:nvPr/>
        </p:nvSpPr>
        <p:spPr>
          <a:xfrm>
            <a:off x="893569" y="3804356"/>
            <a:ext cx="10404859" cy="8240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02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EBDEAD-BF08-4899-BB2B-3116DA0FA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8D2CB1-A47D-45E6-B12F-6A0FC4AB7B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2" y="5125099"/>
            <a:ext cx="12176705" cy="1719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0FC4AB-AB1C-4F80-8757-173C3D4FE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" y="-15951"/>
            <a:ext cx="12176706" cy="5149676"/>
          </a:xfrm>
          <a:prstGeom prst="rect">
            <a:avLst/>
          </a:prstGeom>
        </p:spPr>
      </p:pic>
      <p:pic>
        <p:nvPicPr>
          <p:cNvPr id="7" name="Picture 9" descr="P7120005">
            <a:extLst>
              <a:ext uri="{FF2B5EF4-FFF2-40B4-BE49-F238E27FC236}">
                <a16:creationId xmlns:a16="http://schemas.microsoft.com/office/drawing/2014/main" id="{3227CA13-9C01-4637-B2DF-6B9A88A59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250" y="5075520"/>
            <a:ext cx="1134404" cy="9883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793620-4565-4022-B963-3069DBB13A4F}"/>
              </a:ext>
            </a:extLst>
          </p:cNvPr>
          <p:cNvSpPr txBox="1"/>
          <p:nvPr/>
        </p:nvSpPr>
        <p:spPr>
          <a:xfrm>
            <a:off x="68723" y="4278476"/>
            <a:ext cx="2557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Ground Laser  Receiver (GLR)</a:t>
            </a:r>
          </a:p>
          <a:p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Palomar Mtn., CA</a:t>
            </a:r>
          </a:p>
          <a:p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5m-dia. Hale Telescope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8F7C25EC-C42E-42BF-BD83-4B159376B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9537" y="4496095"/>
            <a:ext cx="821429" cy="6821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DB4968-B837-44DF-9087-CA376A51A639}"/>
              </a:ext>
            </a:extLst>
          </p:cNvPr>
          <p:cNvSpPr txBox="1"/>
          <p:nvPr/>
        </p:nvSpPr>
        <p:spPr>
          <a:xfrm>
            <a:off x="2300785" y="3190817"/>
            <a:ext cx="19818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Ground Laser Transmitter (GLT)</a:t>
            </a:r>
          </a:p>
          <a:p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Table Mtn., CA</a:t>
            </a:r>
          </a:p>
          <a:p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1m-OCTL Telescope       (5-7 kW Laser Power)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781F14-4670-41F9-9B8D-1C0B100234BD}"/>
              </a:ext>
            </a:extLst>
          </p:cNvPr>
          <p:cNvCxnSpPr>
            <a:cxnSpLocks/>
          </p:cNvCxnSpPr>
          <p:nvPr/>
        </p:nvCxnSpPr>
        <p:spPr>
          <a:xfrm flipH="1" flipV="1">
            <a:off x="1314749" y="5089235"/>
            <a:ext cx="1009780" cy="117469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E00555-5891-4224-933D-B9F358E7A096}"/>
              </a:ext>
            </a:extLst>
          </p:cNvPr>
          <p:cNvCxnSpPr>
            <a:cxnSpLocks/>
          </p:cNvCxnSpPr>
          <p:nvPr/>
        </p:nvCxnSpPr>
        <p:spPr>
          <a:xfrm flipH="1" flipV="1">
            <a:off x="173249" y="6074092"/>
            <a:ext cx="2171659" cy="189839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05031-3CBC-4099-8E9F-B8EB415A2735}"/>
              </a:ext>
            </a:extLst>
          </p:cNvPr>
          <p:cNvCxnSpPr>
            <a:cxnSpLocks/>
          </p:cNvCxnSpPr>
          <p:nvPr/>
        </p:nvCxnSpPr>
        <p:spPr>
          <a:xfrm flipH="1" flipV="1">
            <a:off x="1320779" y="6051074"/>
            <a:ext cx="980006" cy="20463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BD00DB-77B5-4A2D-A037-337D32C07ED6}"/>
              </a:ext>
            </a:extLst>
          </p:cNvPr>
          <p:cNvCxnSpPr>
            <a:cxnSpLocks/>
          </p:cNvCxnSpPr>
          <p:nvPr/>
        </p:nvCxnSpPr>
        <p:spPr>
          <a:xfrm flipV="1">
            <a:off x="2451329" y="5177204"/>
            <a:ext cx="106146" cy="116441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FFC399-56DA-4FFC-B9D9-4AA34CFAF805}"/>
              </a:ext>
            </a:extLst>
          </p:cNvPr>
          <p:cNvCxnSpPr>
            <a:cxnSpLocks/>
          </p:cNvCxnSpPr>
          <p:nvPr/>
        </p:nvCxnSpPr>
        <p:spPr>
          <a:xfrm flipV="1">
            <a:off x="2444154" y="5178222"/>
            <a:ext cx="876127" cy="116963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D6D7DE-3496-43E8-A5E7-9A508CFFA574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2482689" y="5178222"/>
            <a:ext cx="457563" cy="118374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FB95CA4-B710-408F-84FC-E295BC75C9C8}"/>
              </a:ext>
            </a:extLst>
          </p:cNvPr>
          <p:cNvSpPr txBox="1"/>
          <p:nvPr/>
        </p:nvSpPr>
        <p:spPr>
          <a:xfrm>
            <a:off x="4657002" y="3264897"/>
            <a:ext cx="1337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1064 nm uplink</a:t>
            </a:r>
          </a:p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41D895-8736-4E31-AE69-5EF82A44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1992" y="5202772"/>
            <a:ext cx="456724" cy="54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13B52D76-2639-4F59-9FBB-FF6C6DB36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0715" y="5332045"/>
            <a:ext cx="450040" cy="5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B1878E-533B-457E-9680-7DD51C50A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0346" y="5440722"/>
            <a:ext cx="431743" cy="51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3686AB-7289-4208-AEDE-55D0A01FCF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734" y="6301002"/>
            <a:ext cx="620398" cy="3777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DE9281E-4DE0-4660-A1ED-77FDBECCC031}"/>
              </a:ext>
            </a:extLst>
          </p:cNvPr>
          <p:cNvSpPr/>
          <p:nvPr/>
        </p:nvSpPr>
        <p:spPr>
          <a:xfrm>
            <a:off x="2712779" y="6282388"/>
            <a:ext cx="760424" cy="6058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cs typeface="Arial" panose="020B0604020202020204" pitchFamily="34" charset="0"/>
              </a:rPr>
              <a:t>Psyche</a:t>
            </a:r>
          </a:p>
          <a:p>
            <a:r>
              <a:rPr lang="en-US" sz="1400" b="1" dirty="0">
                <a:cs typeface="Arial" panose="020B0604020202020204" pitchFamily="34" charset="0"/>
              </a:rPr>
              <a:t>MOS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FD3B3C-CCF3-4D36-AA97-6BB1EE3E26E1}"/>
              </a:ext>
            </a:extLst>
          </p:cNvPr>
          <p:cNvSpPr txBox="1"/>
          <p:nvPr/>
        </p:nvSpPr>
        <p:spPr>
          <a:xfrm>
            <a:off x="1766942" y="6231594"/>
            <a:ext cx="98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DSOC </a:t>
            </a:r>
          </a:p>
          <a:p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MOS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1C8EB2-9F8B-4C70-9166-6FFE98FC37F1}"/>
              </a:ext>
            </a:extLst>
          </p:cNvPr>
          <p:cNvSpPr txBox="1"/>
          <p:nvPr/>
        </p:nvSpPr>
        <p:spPr>
          <a:xfrm>
            <a:off x="9006816" y="2161352"/>
            <a:ext cx="165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cs typeface="Arial" panose="020B0604020202020204" pitchFamily="34" charset="0"/>
              </a:rPr>
              <a:t>~1550 nm downlink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BD1D24-945D-4C97-A921-5BF2B31A5383}"/>
              </a:ext>
            </a:extLst>
          </p:cNvPr>
          <p:cNvSpPr txBox="1"/>
          <p:nvPr/>
        </p:nvSpPr>
        <p:spPr>
          <a:xfrm>
            <a:off x="5282910" y="4777704"/>
            <a:ext cx="1618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Deep Space Network (DSN)</a:t>
            </a:r>
          </a:p>
        </p:txBody>
      </p:sp>
      <p:cxnSp>
        <p:nvCxnSpPr>
          <p:cNvPr id="27" name="Elbow Connector 51">
            <a:extLst>
              <a:ext uri="{FF2B5EF4-FFF2-40B4-BE49-F238E27FC236}">
                <a16:creationId xmlns:a16="http://schemas.microsoft.com/office/drawing/2014/main" id="{23EBFD15-94E6-43B6-9786-3FD7FC2A645C}"/>
              </a:ext>
            </a:extLst>
          </p:cNvPr>
          <p:cNvCxnSpPr>
            <a:cxnSpLocks/>
            <a:stCxn id="21" idx="0"/>
          </p:cNvCxnSpPr>
          <p:nvPr/>
        </p:nvCxnSpPr>
        <p:spPr>
          <a:xfrm rot="5400000" flipH="1" flipV="1">
            <a:off x="1384799" y="5173274"/>
            <a:ext cx="1283862" cy="971594"/>
          </a:xfrm>
          <a:prstGeom prst="bentConnector3">
            <a:avLst>
              <a:gd name="adj1" fmla="val 97847"/>
            </a:avLst>
          </a:prstGeom>
          <a:ln w="28575"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B6E6322-9043-4F08-B8F5-DA17BC2C2371}"/>
              </a:ext>
            </a:extLst>
          </p:cNvPr>
          <p:cNvSpPr txBox="1"/>
          <p:nvPr/>
        </p:nvSpPr>
        <p:spPr>
          <a:xfrm>
            <a:off x="593806" y="1035485"/>
            <a:ext cx="5770889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1600" b="1" i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i="1" dirty="0">
                <a:solidFill>
                  <a:srgbClr val="FFFF00"/>
                </a:solidFill>
                <a:cs typeface="Arial" panose="020B0604020202020204" pitchFamily="34" charset="0"/>
              </a:rPr>
              <a:t>Advance NASA’s enhanced communication goals by: </a:t>
            </a:r>
          </a:p>
          <a:p>
            <a:pPr marL="169863" indent="-169863">
              <a:spcAft>
                <a:spcPts val="600"/>
              </a:spcAft>
              <a:buFont typeface="Helvetica" panose="020B0604020202020204" pitchFamily="34" charset="0"/>
              <a:buChar char="‒"/>
            </a:pPr>
            <a:r>
              <a:rPr lang="en-US" sz="1600" i="1" dirty="0">
                <a:solidFill>
                  <a:srgbClr val="FFFF00"/>
                </a:solidFill>
                <a:cs typeface="Arial" panose="020B0604020202020204" pitchFamily="34" charset="0"/>
              </a:rPr>
              <a:t>Demonstrate optical communications from &gt; 2 AU</a:t>
            </a:r>
          </a:p>
          <a:p>
            <a:pPr marL="169863" indent="-169863">
              <a:spcAft>
                <a:spcPts val="600"/>
              </a:spcAft>
              <a:buFont typeface="Helvetica" panose="020B0604020202020204" pitchFamily="34" charset="0"/>
              <a:buChar char="‒"/>
            </a:pPr>
            <a:r>
              <a:rPr lang="en-US" sz="1600" i="1" dirty="0">
                <a:solidFill>
                  <a:srgbClr val="FFFF00"/>
                </a:solidFill>
                <a:cs typeface="Arial" panose="020B0604020202020204" pitchFamily="34" charset="0"/>
              </a:rPr>
              <a:t>Downlink data-rates 10 </a:t>
            </a:r>
            <a:r>
              <a:rPr lang="en-US" sz="1600" i="1" dirty="0">
                <a:solidFill>
                  <a:srgbClr val="FFFF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  state-of-art telecommunications</a:t>
            </a:r>
            <a:endParaRPr lang="en-US" sz="1600" i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2FBF906-FDC2-4BBB-B57F-F0677303EA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293" y="6165962"/>
            <a:ext cx="600870" cy="365819"/>
          </a:xfrm>
          <a:prstGeom prst="rect">
            <a:avLst/>
          </a:prstGeom>
        </p:spPr>
      </p:pic>
      <p:cxnSp>
        <p:nvCxnSpPr>
          <p:cNvPr id="31" name="Elbow Connector 81">
            <a:extLst>
              <a:ext uri="{FF2B5EF4-FFF2-40B4-BE49-F238E27FC236}">
                <a16:creationId xmlns:a16="http://schemas.microsoft.com/office/drawing/2014/main" id="{D8F121E2-FA82-43F2-A279-8D8FBEB516C6}"/>
              </a:ext>
            </a:extLst>
          </p:cNvPr>
          <p:cNvCxnSpPr>
            <a:cxnSpLocks/>
          </p:cNvCxnSpPr>
          <p:nvPr/>
        </p:nvCxnSpPr>
        <p:spPr>
          <a:xfrm>
            <a:off x="731351" y="6113454"/>
            <a:ext cx="499383" cy="418327"/>
          </a:xfrm>
          <a:prstGeom prst="bentConnector3">
            <a:avLst>
              <a:gd name="adj1" fmla="val 1172"/>
            </a:avLst>
          </a:prstGeom>
          <a:ln w="28575">
            <a:solidFill>
              <a:srgbClr val="00F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8929B3-A994-49AA-982C-6F48A4590DE4}"/>
              </a:ext>
            </a:extLst>
          </p:cNvPr>
          <p:cNvGrpSpPr/>
          <p:nvPr/>
        </p:nvGrpSpPr>
        <p:grpSpPr>
          <a:xfrm rot="4759139">
            <a:off x="9961719" y="266004"/>
            <a:ext cx="1708784" cy="1403223"/>
            <a:chOff x="1344452" y="2731391"/>
            <a:chExt cx="1997339" cy="160946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9BC3526-8E44-4021-90C4-AE4CDCB18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4452" y="2731391"/>
              <a:ext cx="1988024" cy="160020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4EF4501-BE55-4996-AEDD-F639A1BBA28F}"/>
                </a:ext>
              </a:extLst>
            </p:cNvPr>
            <p:cNvSpPr/>
            <p:nvPr/>
          </p:nvSpPr>
          <p:spPr>
            <a:xfrm rot="16400">
              <a:off x="2504727" y="3714633"/>
              <a:ext cx="837064" cy="6262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234B26B9-FB8B-437E-A8C0-59F12E8E9488}"/>
              </a:ext>
            </a:extLst>
          </p:cNvPr>
          <p:cNvSpPr/>
          <p:nvPr/>
        </p:nvSpPr>
        <p:spPr>
          <a:xfrm rot="3318496">
            <a:off x="6310527" y="-1515241"/>
            <a:ext cx="581810" cy="10094220"/>
          </a:xfrm>
          <a:prstGeom prst="triangle">
            <a:avLst>
              <a:gd name="adj" fmla="val 93351"/>
            </a:avLst>
          </a:prstGeom>
          <a:solidFill>
            <a:srgbClr val="FFFF00">
              <a:alpha val="5098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B03EAE2E-DF17-4FCD-957D-1198F58BEC54}"/>
              </a:ext>
            </a:extLst>
          </p:cNvPr>
          <p:cNvSpPr/>
          <p:nvPr/>
        </p:nvSpPr>
        <p:spPr>
          <a:xfrm rot="14206801">
            <a:off x="6231146" y="-2792718"/>
            <a:ext cx="2285871" cy="11875970"/>
          </a:xfrm>
          <a:prstGeom prst="triangle">
            <a:avLst/>
          </a:prstGeom>
          <a:solidFill>
            <a:srgbClr val="FFFFFF">
              <a:alpha val="36863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8E8D89-34A7-4F38-A2C4-19362D728F48}"/>
              </a:ext>
            </a:extLst>
          </p:cNvPr>
          <p:cNvSpPr txBox="1"/>
          <p:nvPr/>
        </p:nvSpPr>
        <p:spPr>
          <a:xfrm>
            <a:off x="10967906" y="1741556"/>
            <a:ext cx="12298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Psyche</a:t>
            </a:r>
          </a:p>
          <a:p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Spacecraft </a:t>
            </a:r>
          </a:p>
          <a:p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(Launch 2023)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C1F461F-CFF2-4E3C-9EC7-92184C007F51}"/>
              </a:ext>
            </a:extLst>
          </p:cNvPr>
          <p:cNvCxnSpPr/>
          <p:nvPr/>
        </p:nvCxnSpPr>
        <p:spPr>
          <a:xfrm flipH="1">
            <a:off x="5980691" y="134834"/>
            <a:ext cx="111329" cy="14250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Date Placeholder 1">
            <a:extLst>
              <a:ext uri="{FF2B5EF4-FFF2-40B4-BE49-F238E27FC236}">
                <a16:creationId xmlns:a16="http://schemas.microsoft.com/office/drawing/2014/main" id="{09148BD3-9673-4748-92E3-5E142BD3EFD2}"/>
              </a:ext>
            </a:extLst>
          </p:cNvPr>
          <p:cNvSpPr txBox="1">
            <a:spLocks/>
          </p:cNvSpPr>
          <p:nvPr/>
        </p:nvSpPr>
        <p:spPr>
          <a:xfrm>
            <a:off x="0" y="6693863"/>
            <a:ext cx="1327998" cy="1657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6" name="Footer Placeholder 2">
            <a:extLst>
              <a:ext uri="{FF2B5EF4-FFF2-40B4-BE49-F238E27FC236}">
                <a16:creationId xmlns:a16="http://schemas.microsoft.com/office/drawing/2014/main" id="{4A188B83-7E38-4393-BE01-42C2733EB47E}"/>
              </a:ext>
            </a:extLst>
          </p:cNvPr>
          <p:cNvSpPr txBox="1">
            <a:spLocks/>
          </p:cNvSpPr>
          <p:nvPr/>
        </p:nvSpPr>
        <p:spPr>
          <a:xfrm>
            <a:off x="1411251" y="6642918"/>
            <a:ext cx="7059561" cy="2071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6EBF813-0749-4F38-847D-967344603A31}"/>
              </a:ext>
            </a:extLst>
          </p:cNvPr>
          <p:cNvSpPr txBox="1"/>
          <p:nvPr/>
        </p:nvSpPr>
        <p:spPr>
          <a:xfrm>
            <a:off x="27534" y="20717"/>
            <a:ext cx="580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Space Optical Communications (DSOC)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0131907-9235-452D-8639-D633DCA443F0}"/>
              </a:ext>
            </a:extLst>
          </p:cNvPr>
          <p:cNvSpPr txBox="1"/>
          <p:nvPr/>
        </p:nvSpPr>
        <p:spPr>
          <a:xfrm>
            <a:off x="5930360" y="353183"/>
            <a:ext cx="1425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Platform Assembly (OPA)</a:t>
            </a:r>
          </a:p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cm dia. </a:t>
            </a:r>
          </a:p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W Laser</a:t>
            </a:r>
            <a:endParaRPr lang="en-US" sz="9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B6F0220-B1B9-4667-8B25-8889CB6A48E2}"/>
              </a:ext>
            </a:extLst>
          </p:cNvPr>
          <p:cNvCxnSpPr>
            <a:cxnSpLocks/>
          </p:cNvCxnSpPr>
          <p:nvPr/>
        </p:nvCxnSpPr>
        <p:spPr>
          <a:xfrm flipH="1">
            <a:off x="7645747" y="981671"/>
            <a:ext cx="3035377" cy="284492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CF93D52-754C-4773-8BD0-AFBF627AA038}"/>
              </a:ext>
            </a:extLst>
          </p:cNvPr>
          <p:cNvCxnSpPr>
            <a:cxnSpLocks/>
          </p:cNvCxnSpPr>
          <p:nvPr/>
        </p:nvCxnSpPr>
        <p:spPr>
          <a:xfrm flipH="1">
            <a:off x="8320028" y="943219"/>
            <a:ext cx="2379275" cy="43483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4D450FF-0044-4279-ABDC-AD633D27F207}"/>
              </a:ext>
            </a:extLst>
          </p:cNvPr>
          <p:cNvCxnSpPr>
            <a:cxnSpLocks/>
          </p:cNvCxnSpPr>
          <p:nvPr/>
        </p:nvCxnSpPr>
        <p:spPr>
          <a:xfrm flipH="1" flipV="1">
            <a:off x="8314976" y="638394"/>
            <a:ext cx="2347743" cy="304825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EF09B32E-9748-488B-A31F-B082C82C416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39" b="63278"/>
          <a:stretch/>
        </p:blipFill>
        <p:spPr>
          <a:xfrm>
            <a:off x="7260185" y="60149"/>
            <a:ext cx="1472963" cy="1260628"/>
          </a:xfrm>
          <a:prstGeom prst="rect">
            <a:avLst/>
          </a:prstGeom>
        </p:spPr>
      </p:pic>
      <p:cxnSp>
        <p:nvCxnSpPr>
          <p:cNvPr id="23" name="Elbow Connector 42">
            <a:extLst>
              <a:ext uri="{FF2B5EF4-FFF2-40B4-BE49-F238E27FC236}">
                <a16:creationId xmlns:a16="http://schemas.microsoft.com/office/drawing/2014/main" id="{6EEDF632-1ED6-46F2-9FC4-F871C60B63A2}"/>
              </a:ext>
            </a:extLst>
          </p:cNvPr>
          <p:cNvCxnSpPr>
            <a:stCxn id="21" idx="3"/>
            <a:endCxn id="29" idx="1"/>
          </p:cNvCxnSpPr>
          <p:nvPr/>
        </p:nvCxnSpPr>
        <p:spPr>
          <a:xfrm flipV="1">
            <a:off x="1851132" y="6348872"/>
            <a:ext cx="1486161" cy="140984"/>
          </a:xfrm>
          <a:prstGeom prst="bentConnector3">
            <a:avLst/>
          </a:prstGeom>
          <a:ln w="28575">
            <a:solidFill>
              <a:srgbClr val="66FF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42">
            <a:extLst>
              <a:ext uri="{FF2B5EF4-FFF2-40B4-BE49-F238E27FC236}">
                <a16:creationId xmlns:a16="http://schemas.microsoft.com/office/drawing/2014/main" id="{39DA9996-2E8D-4153-A273-4A7D57792C02}"/>
              </a:ext>
            </a:extLst>
          </p:cNvPr>
          <p:cNvCxnSpPr>
            <a:cxnSpLocks/>
          </p:cNvCxnSpPr>
          <p:nvPr/>
        </p:nvCxnSpPr>
        <p:spPr>
          <a:xfrm flipV="1">
            <a:off x="3945433" y="5641563"/>
            <a:ext cx="747643" cy="732043"/>
          </a:xfrm>
          <a:prstGeom prst="bentConnector3">
            <a:avLst>
              <a:gd name="adj1" fmla="val 50000"/>
            </a:avLst>
          </a:prstGeom>
          <a:ln w="28575">
            <a:solidFill>
              <a:srgbClr val="66FF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773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8310D4-2277-48D0-BFD2-0CEC1A726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7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7F9721-FA6C-4CFE-8A90-0F5E135EDB39}"/>
              </a:ext>
            </a:extLst>
          </p:cNvPr>
          <p:cNvGrpSpPr/>
          <p:nvPr/>
        </p:nvGrpSpPr>
        <p:grpSpPr>
          <a:xfrm>
            <a:off x="9061934" y="878053"/>
            <a:ext cx="3130066" cy="2741895"/>
            <a:chOff x="4848027" y="1346420"/>
            <a:chExt cx="4496599" cy="399189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E1E9F53-C65A-4BBB-83E4-95F4116FBB6C}"/>
                </a:ext>
              </a:extLst>
            </p:cNvPr>
            <p:cNvGrpSpPr/>
            <p:nvPr/>
          </p:nvGrpSpPr>
          <p:grpSpPr>
            <a:xfrm>
              <a:off x="4848027" y="1346420"/>
              <a:ext cx="4295973" cy="3991898"/>
              <a:chOff x="1421462" y="396211"/>
              <a:chExt cx="5256081" cy="485548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F0BC7A4-1866-48C0-9E5F-F8901860D1D3}"/>
                  </a:ext>
                </a:extLst>
              </p:cNvPr>
              <p:cNvSpPr/>
              <p:nvPr/>
            </p:nvSpPr>
            <p:spPr>
              <a:xfrm>
                <a:off x="2898428" y="2113803"/>
                <a:ext cx="1773180" cy="1773141"/>
              </a:xfrm>
              <a:prstGeom prst="ellipse">
                <a:avLst/>
              </a:prstGeom>
              <a:noFill/>
              <a:ln w="28575" cmpd="sng">
                <a:solidFill>
                  <a:srgbClr val="7FCA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11" name="Freeform 1">
                <a:extLst>
                  <a:ext uri="{FF2B5EF4-FFF2-40B4-BE49-F238E27FC236}">
                    <a16:creationId xmlns:a16="http://schemas.microsoft.com/office/drawing/2014/main" id="{DC77D154-1D41-41B2-913D-13313FC9DC96}"/>
                  </a:ext>
                </a:extLst>
              </p:cNvPr>
              <p:cNvSpPr/>
              <p:nvPr/>
            </p:nvSpPr>
            <p:spPr>
              <a:xfrm rot="11428327">
                <a:off x="2803322" y="2648783"/>
                <a:ext cx="283556" cy="1253842"/>
              </a:xfrm>
              <a:custGeom>
                <a:avLst/>
                <a:gdLst>
                  <a:gd name="connsiteX0" fmla="*/ 1579962 w 1579962"/>
                  <a:gd name="connsiteY0" fmla="*/ 373285 h 373285"/>
                  <a:gd name="connsiteX1" fmla="*/ 362862 w 1579962"/>
                  <a:gd name="connsiteY1" fmla="*/ 2863 h 373285"/>
                  <a:gd name="connsiteX2" fmla="*/ 0 w 1579962"/>
                  <a:gd name="connsiteY2" fmla="*/ 191854 h 373285"/>
                  <a:gd name="connsiteX0" fmla="*/ 1217100 w 1217100"/>
                  <a:gd name="connsiteY0" fmla="*/ 370422 h 370422"/>
                  <a:gd name="connsiteX1" fmla="*/ 0 w 1217100"/>
                  <a:gd name="connsiteY1" fmla="*/ 0 h 370422"/>
                  <a:gd name="connsiteX0" fmla="*/ 1602641 w 1602641"/>
                  <a:gd name="connsiteY0" fmla="*/ 173871 h 173871"/>
                  <a:gd name="connsiteX1" fmla="*/ 0 w 1602641"/>
                  <a:gd name="connsiteY1" fmla="*/ 0 h 173871"/>
                  <a:gd name="connsiteX0" fmla="*/ 1602641 w 1602641"/>
                  <a:gd name="connsiteY0" fmla="*/ 261820 h 261820"/>
                  <a:gd name="connsiteX1" fmla="*/ 0 w 1602641"/>
                  <a:gd name="connsiteY1" fmla="*/ 87949 h 261820"/>
                  <a:gd name="connsiteX0" fmla="*/ 1602641 w 1602641"/>
                  <a:gd name="connsiteY0" fmla="*/ 347190 h 347190"/>
                  <a:gd name="connsiteX1" fmla="*/ 0 w 1602641"/>
                  <a:gd name="connsiteY1" fmla="*/ 173319 h 347190"/>
                  <a:gd name="connsiteX0" fmla="*/ 1602641 w 1602641"/>
                  <a:gd name="connsiteY0" fmla="*/ 399476 h 399476"/>
                  <a:gd name="connsiteX1" fmla="*/ 0 w 1602641"/>
                  <a:gd name="connsiteY1" fmla="*/ 225605 h 399476"/>
                  <a:gd name="connsiteX0" fmla="*/ 1602641 w 1602641"/>
                  <a:gd name="connsiteY0" fmla="*/ 397053 h 397053"/>
                  <a:gd name="connsiteX1" fmla="*/ 0 w 1602641"/>
                  <a:gd name="connsiteY1" fmla="*/ 223182 h 397053"/>
                  <a:gd name="connsiteX0" fmla="*/ 1602641 w 1602641"/>
                  <a:gd name="connsiteY0" fmla="*/ 392549 h 392549"/>
                  <a:gd name="connsiteX1" fmla="*/ 0 w 1602641"/>
                  <a:gd name="connsiteY1" fmla="*/ 226238 h 392549"/>
                  <a:gd name="connsiteX0" fmla="*/ 1602641 w 1602641"/>
                  <a:gd name="connsiteY0" fmla="*/ 408311 h 408311"/>
                  <a:gd name="connsiteX1" fmla="*/ 0 w 1602641"/>
                  <a:gd name="connsiteY1" fmla="*/ 242000 h 408311"/>
                  <a:gd name="connsiteX0" fmla="*/ 1602641 w 1602641"/>
                  <a:gd name="connsiteY0" fmla="*/ 414656 h 414656"/>
                  <a:gd name="connsiteX1" fmla="*/ 0 w 1602641"/>
                  <a:gd name="connsiteY1" fmla="*/ 248345 h 414656"/>
                  <a:gd name="connsiteX0" fmla="*/ 1588530 w 1588530"/>
                  <a:gd name="connsiteY0" fmla="*/ 1385659 h 1385659"/>
                  <a:gd name="connsiteX1" fmla="*/ 0 w 1588530"/>
                  <a:gd name="connsiteY1" fmla="*/ 76324 h 1385659"/>
                  <a:gd name="connsiteX0" fmla="*/ 1588530 w 1603709"/>
                  <a:gd name="connsiteY0" fmla="*/ 1387691 h 1387691"/>
                  <a:gd name="connsiteX1" fmla="*/ 0 w 1603709"/>
                  <a:gd name="connsiteY1" fmla="*/ 78356 h 1387691"/>
                  <a:gd name="connsiteX0" fmla="*/ 145669 w 330634"/>
                  <a:gd name="connsiteY0" fmla="*/ 1381003 h 1381003"/>
                  <a:gd name="connsiteX1" fmla="*/ 0 w 330634"/>
                  <a:gd name="connsiteY1" fmla="*/ 78724 h 1381003"/>
                  <a:gd name="connsiteX0" fmla="*/ 145669 w 271024"/>
                  <a:gd name="connsiteY0" fmla="*/ 1302279 h 1302279"/>
                  <a:gd name="connsiteX1" fmla="*/ 0 w 271024"/>
                  <a:gd name="connsiteY1" fmla="*/ 0 h 1302279"/>
                  <a:gd name="connsiteX0" fmla="*/ 124502 w 259238"/>
                  <a:gd name="connsiteY0" fmla="*/ 1288167 h 1288167"/>
                  <a:gd name="connsiteX1" fmla="*/ 0 w 259238"/>
                  <a:gd name="connsiteY1" fmla="*/ 0 h 1288167"/>
                  <a:gd name="connsiteX0" fmla="*/ 124502 w 280470"/>
                  <a:gd name="connsiteY0" fmla="*/ 1288167 h 1288167"/>
                  <a:gd name="connsiteX1" fmla="*/ 0 w 280470"/>
                  <a:gd name="connsiteY1" fmla="*/ 0 h 1288167"/>
                  <a:gd name="connsiteX0" fmla="*/ 138614 w 288673"/>
                  <a:gd name="connsiteY0" fmla="*/ 1284639 h 1284639"/>
                  <a:gd name="connsiteX1" fmla="*/ 0 w 288673"/>
                  <a:gd name="connsiteY1" fmla="*/ 0 h 1284639"/>
                  <a:gd name="connsiteX0" fmla="*/ 138614 w 281393"/>
                  <a:gd name="connsiteY0" fmla="*/ 1284639 h 1284639"/>
                  <a:gd name="connsiteX1" fmla="*/ 0 w 281393"/>
                  <a:gd name="connsiteY1" fmla="*/ 0 h 1284639"/>
                  <a:gd name="connsiteX0" fmla="*/ 0 w 230325"/>
                  <a:gd name="connsiteY0" fmla="*/ 1039911 h 1039911"/>
                  <a:gd name="connsiteX1" fmla="*/ 27169 w 230325"/>
                  <a:gd name="connsiteY1" fmla="*/ 0 h 1039911"/>
                  <a:gd name="connsiteX0" fmla="*/ 0 w 146260"/>
                  <a:gd name="connsiteY0" fmla="*/ 1039911 h 1039911"/>
                  <a:gd name="connsiteX1" fmla="*/ 27169 w 146260"/>
                  <a:gd name="connsiteY1" fmla="*/ 0 h 1039911"/>
                  <a:gd name="connsiteX0" fmla="*/ 0 w 155353"/>
                  <a:gd name="connsiteY0" fmla="*/ 1039911 h 1039911"/>
                  <a:gd name="connsiteX1" fmla="*/ 27169 w 155353"/>
                  <a:gd name="connsiteY1" fmla="*/ 0 h 1039911"/>
                  <a:gd name="connsiteX0" fmla="*/ 0 w 140340"/>
                  <a:gd name="connsiteY0" fmla="*/ 1039911 h 1039911"/>
                  <a:gd name="connsiteX1" fmla="*/ 27169 w 140340"/>
                  <a:gd name="connsiteY1" fmla="*/ 0 h 1039911"/>
                  <a:gd name="connsiteX0" fmla="*/ 163055 w 242577"/>
                  <a:gd name="connsiteY0" fmla="*/ 1331192 h 1331192"/>
                  <a:gd name="connsiteX1" fmla="*/ 0 w 242577"/>
                  <a:gd name="connsiteY1" fmla="*/ 0 h 1331192"/>
                  <a:gd name="connsiteX0" fmla="*/ 198722 w 271799"/>
                  <a:gd name="connsiteY0" fmla="*/ 1349026 h 1349026"/>
                  <a:gd name="connsiteX1" fmla="*/ 0 w 271799"/>
                  <a:gd name="connsiteY1" fmla="*/ 0 h 1349026"/>
                  <a:gd name="connsiteX0" fmla="*/ 198722 w 337853"/>
                  <a:gd name="connsiteY0" fmla="*/ 1349026 h 1349026"/>
                  <a:gd name="connsiteX1" fmla="*/ 0 w 337853"/>
                  <a:gd name="connsiteY1" fmla="*/ 0 h 1349026"/>
                  <a:gd name="connsiteX0" fmla="*/ 264111 w 380212"/>
                  <a:gd name="connsiteY0" fmla="*/ 1158801 h 1158801"/>
                  <a:gd name="connsiteX1" fmla="*/ 0 w 380212"/>
                  <a:gd name="connsiteY1" fmla="*/ 0 h 1158801"/>
                  <a:gd name="connsiteX0" fmla="*/ 264111 w 335975"/>
                  <a:gd name="connsiteY0" fmla="*/ 1158801 h 1158801"/>
                  <a:gd name="connsiteX1" fmla="*/ 0 w 335975"/>
                  <a:gd name="connsiteY1" fmla="*/ 0 h 1158801"/>
                  <a:gd name="connsiteX0" fmla="*/ 394890 w 434746"/>
                  <a:gd name="connsiteY0" fmla="*/ 1271747 h 1271747"/>
                  <a:gd name="connsiteX1" fmla="*/ 0 w 434746"/>
                  <a:gd name="connsiteY1" fmla="*/ 0 h 1271747"/>
                  <a:gd name="connsiteX0" fmla="*/ 394890 w 450657"/>
                  <a:gd name="connsiteY0" fmla="*/ 1271747 h 1271747"/>
                  <a:gd name="connsiteX1" fmla="*/ 0 w 450657"/>
                  <a:gd name="connsiteY1" fmla="*/ 0 h 1271747"/>
                  <a:gd name="connsiteX0" fmla="*/ 391773 w 448309"/>
                  <a:gd name="connsiteY0" fmla="*/ 1256163 h 1256163"/>
                  <a:gd name="connsiteX1" fmla="*/ 0 w 448309"/>
                  <a:gd name="connsiteY1" fmla="*/ 0 h 1256163"/>
                  <a:gd name="connsiteX0" fmla="*/ 401123 w 455389"/>
                  <a:gd name="connsiteY0" fmla="*/ 1262396 h 1262396"/>
                  <a:gd name="connsiteX1" fmla="*/ 0 w 455389"/>
                  <a:gd name="connsiteY1" fmla="*/ 0 h 1262396"/>
                  <a:gd name="connsiteX0" fmla="*/ 401123 w 460041"/>
                  <a:gd name="connsiteY0" fmla="*/ 1262396 h 1262396"/>
                  <a:gd name="connsiteX1" fmla="*/ 0 w 460041"/>
                  <a:gd name="connsiteY1" fmla="*/ 0 h 1262396"/>
                  <a:gd name="connsiteX0" fmla="*/ 289913 w 385740"/>
                  <a:gd name="connsiteY0" fmla="*/ 1171045 h 1171045"/>
                  <a:gd name="connsiteX1" fmla="*/ 0 w 385740"/>
                  <a:gd name="connsiteY1" fmla="*/ 0 h 1171045"/>
                  <a:gd name="connsiteX0" fmla="*/ 301828 w 392898"/>
                  <a:gd name="connsiteY0" fmla="*/ 1182960 h 1182960"/>
                  <a:gd name="connsiteX1" fmla="*/ 0 w 392898"/>
                  <a:gd name="connsiteY1" fmla="*/ 0 h 1182960"/>
                  <a:gd name="connsiteX0" fmla="*/ 301828 w 360067"/>
                  <a:gd name="connsiteY0" fmla="*/ 1182960 h 1182960"/>
                  <a:gd name="connsiteX1" fmla="*/ 0 w 360067"/>
                  <a:gd name="connsiteY1" fmla="*/ 0 h 1182960"/>
                  <a:gd name="connsiteX0" fmla="*/ 301828 w 353010"/>
                  <a:gd name="connsiteY0" fmla="*/ 1182960 h 1182960"/>
                  <a:gd name="connsiteX1" fmla="*/ 0 w 353010"/>
                  <a:gd name="connsiteY1" fmla="*/ 0 h 1182960"/>
                  <a:gd name="connsiteX0" fmla="*/ 566291 w 583159"/>
                  <a:gd name="connsiteY0" fmla="*/ 1533441 h 1533441"/>
                  <a:gd name="connsiteX1" fmla="*/ 0 w 583159"/>
                  <a:gd name="connsiteY1" fmla="*/ 0 h 1533441"/>
                  <a:gd name="connsiteX0" fmla="*/ 566291 w 595149"/>
                  <a:gd name="connsiteY0" fmla="*/ 1533441 h 1533441"/>
                  <a:gd name="connsiteX1" fmla="*/ 0 w 595149"/>
                  <a:gd name="connsiteY1" fmla="*/ 0 h 1533441"/>
                  <a:gd name="connsiteX0" fmla="*/ 566291 w 605560"/>
                  <a:gd name="connsiteY0" fmla="*/ 1533441 h 1533441"/>
                  <a:gd name="connsiteX1" fmla="*/ 0 w 605560"/>
                  <a:gd name="connsiteY1" fmla="*/ 0 h 1533441"/>
                  <a:gd name="connsiteX0" fmla="*/ 566291 w 603328"/>
                  <a:gd name="connsiteY0" fmla="*/ 1533441 h 1533441"/>
                  <a:gd name="connsiteX1" fmla="*/ 0 w 603328"/>
                  <a:gd name="connsiteY1" fmla="*/ 0 h 1533441"/>
                  <a:gd name="connsiteX0" fmla="*/ 561062 w 598747"/>
                  <a:gd name="connsiteY0" fmla="*/ 1556594 h 1556594"/>
                  <a:gd name="connsiteX1" fmla="*/ 0 w 598747"/>
                  <a:gd name="connsiteY1" fmla="*/ 0 h 1556594"/>
                  <a:gd name="connsiteX0" fmla="*/ 561062 w 609241"/>
                  <a:gd name="connsiteY0" fmla="*/ 1556594 h 1556594"/>
                  <a:gd name="connsiteX1" fmla="*/ 0 w 609241"/>
                  <a:gd name="connsiteY1" fmla="*/ 0 h 1556594"/>
                  <a:gd name="connsiteX0" fmla="*/ 561062 w 607186"/>
                  <a:gd name="connsiteY0" fmla="*/ 1556594 h 1556594"/>
                  <a:gd name="connsiteX1" fmla="*/ 0 w 607186"/>
                  <a:gd name="connsiteY1" fmla="*/ 0 h 1556594"/>
                  <a:gd name="connsiteX0" fmla="*/ 231439 w 369608"/>
                  <a:gd name="connsiteY0" fmla="*/ 1230837 h 1230837"/>
                  <a:gd name="connsiteX1" fmla="*/ 0 w 369608"/>
                  <a:gd name="connsiteY1" fmla="*/ 0 h 1230837"/>
                  <a:gd name="connsiteX0" fmla="*/ 231439 w 281089"/>
                  <a:gd name="connsiteY0" fmla="*/ 1230837 h 1230837"/>
                  <a:gd name="connsiteX1" fmla="*/ 0 w 281089"/>
                  <a:gd name="connsiteY1" fmla="*/ 0 h 1230837"/>
                  <a:gd name="connsiteX0" fmla="*/ 231439 w 269222"/>
                  <a:gd name="connsiteY0" fmla="*/ 1230837 h 1230837"/>
                  <a:gd name="connsiteX1" fmla="*/ 0 w 269222"/>
                  <a:gd name="connsiteY1" fmla="*/ 0 h 1230837"/>
                  <a:gd name="connsiteX0" fmla="*/ 231439 w 278354"/>
                  <a:gd name="connsiteY0" fmla="*/ 1230837 h 1230837"/>
                  <a:gd name="connsiteX1" fmla="*/ 0 w 278354"/>
                  <a:gd name="connsiteY1" fmla="*/ 0 h 123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8354" h="1230837">
                    <a:moveTo>
                      <a:pt x="231439" y="1230837"/>
                    </a:moveTo>
                    <a:cubicBezTo>
                      <a:pt x="338861" y="759202"/>
                      <a:pt x="261850" y="355711"/>
                      <a:pt x="0" y="0"/>
                    </a:cubicBezTo>
                  </a:path>
                </a:pathLst>
              </a:custGeom>
              <a:ln w="127000" cmpd="sng">
                <a:solidFill>
                  <a:srgbClr val="BD202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12" name="Freeform 53">
                <a:extLst>
                  <a:ext uri="{FF2B5EF4-FFF2-40B4-BE49-F238E27FC236}">
                    <a16:creationId xmlns:a16="http://schemas.microsoft.com/office/drawing/2014/main" id="{1EFDD199-AADB-4AB3-95C5-EF3F1A53044D}"/>
                  </a:ext>
                </a:extLst>
              </p:cNvPr>
              <p:cNvSpPr/>
              <p:nvPr/>
            </p:nvSpPr>
            <p:spPr>
              <a:xfrm>
                <a:off x="4179865" y="2386806"/>
                <a:ext cx="1874317" cy="2473808"/>
              </a:xfrm>
              <a:custGeom>
                <a:avLst/>
                <a:gdLst>
                  <a:gd name="connsiteX0" fmla="*/ 1579962 w 1579962"/>
                  <a:gd name="connsiteY0" fmla="*/ 373285 h 373285"/>
                  <a:gd name="connsiteX1" fmla="*/ 362862 w 1579962"/>
                  <a:gd name="connsiteY1" fmla="*/ 2863 h 373285"/>
                  <a:gd name="connsiteX2" fmla="*/ 0 w 1579962"/>
                  <a:gd name="connsiteY2" fmla="*/ 191854 h 373285"/>
                  <a:gd name="connsiteX0" fmla="*/ 1217100 w 1217100"/>
                  <a:gd name="connsiteY0" fmla="*/ 370422 h 370422"/>
                  <a:gd name="connsiteX1" fmla="*/ 0 w 1217100"/>
                  <a:gd name="connsiteY1" fmla="*/ 0 h 370422"/>
                  <a:gd name="connsiteX0" fmla="*/ 1602641 w 1602641"/>
                  <a:gd name="connsiteY0" fmla="*/ 173871 h 173871"/>
                  <a:gd name="connsiteX1" fmla="*/ 0 w 1602641"/>
                  <a:gd name="connsiteY1" fmla="*/ 0 h 173871"/>
                  <a:gd name="connsiteX0" fmla="*/ 1602641 w 1602641"/>
                  <a:gd name="connsiteY0" fmla="*/ 261820 h 261820"/>
                  <a:gd name="connsiteX1" fmla="*/ 0 w 1602641"/>
                  <a:gd name="connsiteY1" fmla="*/ 87949 h 261820"/>
                  <a:gd name="connsiteX0" fmla="*/ 1602641 w 1602641"/>
                  <a:gd name="connsiteY0" fmla="*/ 347190 h 347190"/>
                  <a:gd name="connsiteX1" fmla="*/ 0 w 1602641"/>
                  <a:gd name="connsiteY1" fmla="*/ 173319 h 347190"/>
                  <a:gd name="connsiteX0" fmla="*/ 1602641 w 1602641"/>
                  <a:gd name="connsiteY0" fmla="*/ 399476 h 399476"/>
                  <a:gd name="connsiteX1" fmla="*/ 0 w 1602641"/>
                  <a:gd name="connsiteY1" fmla="*/ 225605 h 399476"/>
                  <a:gd name="connsiteX0" fmla="*/ 1602641 w 1602641"/>
                  <a:gd name="connsiteY0" fmla="*/ 397053 h 397053"/>
                  <a:gd name="connsiteX1" fmla="*/ 0 w 1602641"/>
                  <a:gd name="connsiteY1" fmla="*/ 223182 h 397053"/>
                  <a:gd name="connsiteX0" fmla="*/ 1602641 w 1602641"/>
                  <a:gd name="connsiteY0" fmla="*/ 392549 h 392549"/>
                  <a:gd name="connsiteX1" fmla="*/ 0 w 1602641"/>
                  <a:gd name="connsiteY1" fmla="*/ 226238 h 392549"/>
                  <a:gd name="connsiteX0" fmla="*/ 1602641 w 1602641"/>
                  <a:gd name="connsiteY0" fmla="*/ 408311 h 408311"/>
                  <a:gd name="connsiteX1" fmla="*/ 0 w 1602641"/>
                  <a:gd name="connsiteY1" fmla="*/ 242000 h 408311"/>
                  <a:gd name="connsiteX0" fmla="*/ 1602641 w 1602641"/>
                  <a:gd name="connsiteY0" fmla="*/ 414656 h 414656"/>
                  <a:gd name="connsiteX1" fmla="*/ 0 w 1602641"/>
                  <a:gd name="connsiteY1" fmla="*/ 248345 h 414656"/>
                  <a:gd name="connsiteX0" fmla="*/ 1771974 w 1771974"/>
                  <a:gd name="connsiteY0" fmla="*/ 581343 h 581343"/>
                  <a:gd name="connsiteX1" fmla="*/ 0 w 1771974"/>
                  <a:gd name="connsiteY1" fmla="*/ 175143 h 581343"/>
                  <a:gd name="connsiteX0" fmla="*/ 1771974 w 1771974"/>
                  <a:gd name="connsiteY0" fmla="*/ 652834 h 652834"/>
                  <a:gd name="connsiteX1" fmla="*/ 0 w 1771974"/>
                  <a:gd name="connsiteY1" fmla="*/ 246634 h 652834"/>
                  <a:gd name="connsiteX0" fmla="*/ 1676862 w 1676862"/>
                  <a:gd name="connsiteY0" fmla="*/ 742390 h 742390"/>
                  <a:gd name="connsiteX1" fmla="*/ 0 w 1676862"/>
                  <a:gd name="connsiteY1" fmla="*/ 205411 h 742390"/>
                  <a:gd name="connsiteX0" fmla="*/ 1676862 w 1676862"/>
                  <a:gd name="connsiteY0" fmla="*/ 668544 h 668544"/>
                  <a:gd name="connsiteX1" fmla="*/ 0 w 1676862"/>
                  <a:gd name="connsiteY1" fmla="*/ 131565 h 668544"/>
                  <a:gd name="connsiteX0" fmla="*/ 1676862 w 1676862"/>
                  <a:gd name="connsiteY0" fmla="*/ 667117 h 667117"/>
                  <a:gd name="connsiteX1" fmla="*/ 0 w 1676862"/>
                  <a:gd name="connsiteY1" fmla="*/ 130138 h 667117"/>
                  <a:gd name="connsiteX0" fmla="*/ 1456915 w 1456915"/>
                  <a:gd name="connsiteY0" fmla="*/ 738630 h 738630"/>
                  <a:gd name="connsiteX1" fmla="*/ 0 w 1456915"/>
                  <a:gd name="connsiteY1" fmla="*/ 106538 h 738630"/>
                  <a:gd name="connsiteX0" fmla="*/ 1248857 w 1248857"/>
                  <a:gd name="connsiteY0" fmla="*/ 544928 h 544929"/>
                  <a:gd name="connsiteX1" fmla="*/ 0 w 1248857"/>
                  <a:gd name="connsiteY1" fmla="*/ 198174 h 544929"/>
                  <a:gd name="connsiteX0" fmla="*/ 1141856 w 1141856"/>
                  <a:gd name="connsiteY0" fmla="*/ 491948 h 491948"/>
                  <a:gd name="connsiteX1" fmla="*/ 0 w 1141856"/>
                  <a:gd name="connsiteY1" fmla="*/ 246250 h 491948"/>
                  <a:gd name="connsiteX0" fmla="*/ 1141856 w 1141856"/>
                  <a:gd name="connsiteY0" fmla="*/ 370111 h 370111"/>
                  <a:gd name="connsiteX1" fmla="*/ 0 w 1141856"/>
                  <a:gd name="connsiteY1" fmla="*/ 124413 h 370111"/>
                  <a:gd name="connsiteX0" fmla="*/ 1141856 w 1141856"/>
                  <a:gd name="connsiteY0" fmla="*/ 281811 h 281811"/>
                  <a:gd name="connsiteX1" fmla="*/ 0 w 1141856"/>
                  <a:gd name="connsiteY1" fmla="*/ 36113 h 281811"/>
                  <a:gd name="connsiteX0" fmla="*/ 1141856 w 1141856"/>
                  <a:gd name="connsiteY0" fmla="*/ 270312 h 270312"/>
                  <a:gd name="connsiteX1" fmla="*/ 0 w 1141856"/>
                  <a:gd name="connsiteY1" fmla="*/ 24614 h 270312"/>
                  <a:gd name="connsiteX0" fmla="*/ 1141856 w 1141856"/>
                  <a:gd name="connsiteY0" fmla="*/ 283464 h 283464"/>
                  <a:gd name="connsiteX1" fmla="*/ 0 w 1141856"/>
                  <a:gd name="connsiteY1" fmla="*/ 37766 h 283464"/>
                  <a:gd name="connsiteX0" fmla="*/ 1141856 w 1141856"/>
                  <a:gd name="connsiteY0" fmla="*/ 277966 h 277966"/>
                  <a:gd name="connsiteX1" fmla="*/ 0 w 1141856"/>
                  <a:gd name="connsiteY1" fmla="*/ 32268 h 277966"/>
                  <a:gd name="connsiteX0" fmla="*/ 1141856 w 1141856"/>
                  <a:gd name="connsiteY0" fmla="*/ 273164 h 273164"/>
                  <a:gd name="connsiteX1" fmla="*/ 0 w 1141856"/>
                  <a:gd name="connsiteY1" fmla="*/ 27466 h 273164"/>
                  <a:gd name="connsiteX0" fmla="*/ 1138739 w 1138739"/>
                  <a:gd name="connsiteY0" fmla="*/ 268301 h 268301"/>
                  <a:gd name="connsiteX1" fmla="*/ 0 w 1138739"/>
                  <a:gd name="connsiteY1" fmla="*/ 28836 h 268301"/>
                  <a:gd name="connsiteX0" fmla="*/ 1138739 w 1138739"/>
                  <a:gd name="connsiteY0" fmla="*/ 276579 h 276579"/>
                  <a:gd name="connsiteX1" fmla="*/ 0 w 1138739"/>
                  <a:gd name="connsiteY1" fmla="*/ 37114 h 276579"/>
                  <a:gd name="connsiteX0" fmla="*/ 1098221 w 1098221"/>
                  <a:gd name="connsiteY0" fmla="*/ 255763 h 255763"/>
                  <a:gd name="connsiteX1" fmla="*/ 0 w 1098221"/>
                  <a:gd name="connsiteY1" fmla="*/ 44349 h 255763"/>
                  <a:gd name="connsiteX0" fmla="*/ 1098221 w 1098221"/>
                  <a:gd name="connsiteY0" fmla="*/ 243988 h 243988"/>
                  <a:gd name="connsiteX1" fmla="*/ 0 w 1098221"/>
                  <a:gd name="connsiteY1" fmla="*/ 32574 h 243988"/>
                  <a:gd name="connsiteX0" fmla="*/ 1098221 w 1098221"/>
                  <a:gd name="connsiteY0" fmla="*/ 249003 h 249003"/>
                  <a:gd name="connsiteX1" fmla="*/ 0 w 1098221"/>
                  <a:gd name="connsiteY1" fmla="*/ 31356 h 249003"/>
                  <a:gd name="connsiteX0" fmla="*/ 1098221 w 1098221"/>
                  <a:gd name="connsiteY0" fmla="*/ 250625 h 250625"/>
                  <a:gd name="connsiteX1" fmla="*/ 0 w 1098221"/>
                  <a:gd name="connsiteY1" fmla="*/ 32978 h 250625"/>
                  <a:gd name="connsiteX0" fmla="*/ 1245177 w 1245177"/>
                  <a:gd name="connsiteY0" fmla="*/ 362110 h 362110"/>
                  <a:gd name="connsiteX1" fmla="*/ 0 w 1245177"/>
                  <a:gd name="connsiteY1" fmla="*/ 17367 h 362110"/>
                  <a:gd name="connsiteX0" fmla="*/ 1189571 w 1189571"/>
                  <a:gd name="connsiteY0" fmla="*/ 311359 h 311360"/>
                  <a:gd name="connsiteX1" fmla="*/ 0 w 1189571"/>
                  <a:gd name="connsiteY1" fmla="*/ 22221 h 311360"/>
                  <a:gd name="connsiteX0" fmla="*/ 1189571 w 1189571"/>
                  <a:gd name="connsiteY0" fmla="*/ 318700 h 318700"/>
                  <a:gd name="connsiteX1" fmla="*/ 0 w 1189571"/>
                  <a:gd name="connsiteY1" fmla="*/ 29562 h 318700"/>
                  <a:gd name="connsiteX0" fmla="*/ 1189571 w 1189571"/>
                  <a:gd name="connsiteY0" fmla="*/ 324037 h 324037"/>
                  <a:gd name="connsiteX1" fmla="*/ 0 w 1189571"/>
                  <a:gd name="connsiteY1" fmla="*/ 34899 h 324037"/>
                  <a:gd name="connsiteX0" fmla="*/ 1202038 w 1202038"/>
                  <a:gd name="connsiteY0" fmla="*/ 318911 h 318911"/>
                  <a:gd name="connsiteX1" fmla="*/ 0 w 1202038"/>
                  <a:gd name="connsiteY1" fmla="*/ 36006 h 318911"/>
                  <a:gd name="connsiteX0" fmla="*/ 1202038 w 1202038"/>
                  <a:gd name="connsiteY0" fmla="*/ 328377 h 328377"/>
                  <a:gd name="connsiteX1" fmla="*/ 0 w 1202038"/>
                  <a:gd name="connsiteY1" fmla="*/ 45472 h 328377"/>
                  <a:gd name="connsiteX0" fmla="*/ 1202038 w 1202038"/>
                  <a:gd name="connsiteY0" fmla="*/ 325361 h 325361"/>
                  <a:gd name="connsiteX1" fmla="*/ 0 w 1202038"/>
                  <a:gd name="connsiteY1" fmla="*/ 42456 h 325361"/>
                  <a:gd name="connsiteX0" fmla="*/ 1202038 w 1202038"/>
                  <a:gd name="connsiteY0" fmla="*/ 326336 h 326336"/>
                  <a:gd name="connsiteX1" fmla="*/ 0 w 1202038"/>
                  <a:gd name="connsiteY1" fmla="*/ 43431 h 326336"/>
                  <a:gd name="connsiteX0" fmla="*/ 1202038 w 1202038"/>
                  <a:gd name="connsiteY0" fmla="*/ 326336 h 326336"/>
                  <a:gd name="connsiteX1" fmla="*/ 0 w 1202038"/>
                  <a:gd name="connsiteY1" fmla="*/ 43431 h 326336"/>
                  <a:gd name="connsiteX0" fmla="*/ 1202038 w 1202038"/>
                  <a:gd name="connsiteY0" fmla="*/ 323049 h 323049"/>
                  <a:gd name="connsiteX1" fmla="*/ 0 w 1202038"/>
                  <a:gd name="connsiteY1" fmla="*/ 40144 h 323049"/>
                  <a:gd name="connsiteX0" fmla="*/ 1202038 w 1202038"/>
                  <a:gd name="connsiteY0" fmla="*/ 323049 h 323049"/>
                  <a:gd name="connsiteX1" fmla="*/ 0 w 1202038"/>
                  <a:gd name="connsiteY1" fmla="*/ 40144 h 323049"/>
                  <a:gd name="connsiteX0" fmla="*/ 1202038 w 1202038"/>
                  <a:gd name="connsiteY0" fmla="*/ 327014 h 327014"/>
                  <a:gd name="connsiteX1" fmla="*/ 0 w 1202038"/>
                  <a:gd name="connsiteY1" fmla="*/ 44109 h 327014"/>
                  <a:gd name="connsiteX0" fmla="*/ 1202038 w 1202038"/>
                  <a:gd name="connsiteY0" fmla="*/ 330997 h 330997"/>
                  <a:gd name="connsiteX1" fmla="*/ 0 w 1202038"/>
                  <a:gd name="connsiteY1" fmla="*/ 48092 h 330997"/>
                  <a:gd name="connsiteX0" fmla="*/ 1202038 w 1202038"/>
                  <a:gd name="connsiteY0" fmla="*/ 334504 h 334504"/>
                  <a:gd name="connsiteX1" fmla="*/ 954760 w 1202038"/>
                  <a:gd name="connsiteY1" fmla="*/ 165023 h 334504"/>
                  <a:gd name="connsiteX2" fmla="*/ 0 w 1202038"/>
                  <a:gd name="connsiteY2" fmla="*/ 51599 h 334504"/>
                  <a:gd name="connsiteX0" fmla="*/ 1554920 w 1554920"/>
                  <a:gd name="connsiteY0" fmla="*/ 1184160 h 1184160"/>
                  <a:gd name="connsiteX1" fmla="*/ 954760 w 1554920"/>
                  <a:gd name="connsiteY1" fmla="*/ 165023 h 1184160"/>
                  <a:gd name="connsiteX2" fmla="*/ 0 w 1554920"/>
                  <a:gd name="connsiteY2" fmla="*/ 51599 h 1184160"/>
                  <a:gd name="connsiteX0" fmla="*/ 1554920 w 1558775"/>
                  <a:gd name="connsiteY0" fmla="*/ 1184160 h 1184160"/>
                  <a:gd name="connsiteX1" fmla="*/ 954760 w 1558775"/>
                  <a:gd name="connsiteY1" fmla="*/ 165023 h 1184160"/>
                  <a:gd name="connsiteX2" fmla="*/ 0 w 1558775"/>
                  <a:gd name="connsiteY2" fmla="*/ 51599 h 1184160"/>
                  <a:gd name="connsiteX0" fmla="*/ 1554920 w 1560516"/>
                  <a:gd name="connsiteY0" fmla="*/ 1184160 h 1184160"/>
                  <a:gd name="connsiteX1" fmla="*/ 954760 w 1560516"/>
                  <a:gd name="connsiteY1" fmla="*/ 165023 h 1184160"/>
                  <a:gd name="connsiteX2" fmla="*/ 0 w 1560516"/>
                  <a:gd name="connsiteY2" fmla="*/ 51599 h 1184160"/>
                  <a:gd name="connsiteX0" fmla="*/ 1554920 w 1560516"/>
                  <a:gd name="connsiteY0" fmla="*/ 1176980 h 1176980"/>
                  <a:gd name="connsiteX1" fmla="*/ 954760 w 1560516"/>
                  <a:gd name="connsiteY1" fmla="*/ 157843 h 1176980"/>
                  <a:gd name="connsiteX2" fmla="*/ 0 w 1560516"/>
                  <a:gd name="connsiteY2" fmla="*/ 44419 h 1176980"/>
                  <a:gd name="connsiteX0" fmla="*/ 1554920 w 1554920"/>
                  <a:gd name="connsiteY0" fmla="*/ 1176980 h 1176980"/>
                  <a:gd name="connsiteX1" fmla="*/ 954760 w 1554920"/>
                  <a:gd name="connsiteY1" fmla="*/ 157843 h 1176980"/>
                  <a:gd name="connsiteX2" fmla="*/ 0 w 1554920"/>
                  <a:gd name="connsiteY2" fmla="*/ 44419 h 1176980"/>
                  <a:gd name="connsiteX0" fmla="*/ 1554920 w 1554920"/>
                  <a:gd name="connsiteY0" fmla="*/ 1176980 h 1176980"/>
                  <a:gd name="connsiteX1" fmla="*/ 954760 w 1554920"/>
                  <a:gd name="connsiteY1" fmla="*/ 157843 h 1176980"/>
                  <a:gd name="connsiteX2" fmla="*/ 0 w 1554920"/>
                  <a:gd name="connsiteY2" fmla="*/ 44419 h 1176980"/>
                  <a:gd name="connsiteX0" fmla="*/ 1554920 w 1554935"/>
                  <a:gd name="connsiteY0" fmla="*/ 1176980 h 1176980"/>
                  <a:gd name="connsiteX1" fmla="*/ 954760 w 1554935"/>
                  <a:gd name="connsiteY1" fmla="*/ 157843 h 1176980"/>
                  <a:gd name="connsiteX2" fmla="*/ 0 w 1554935"/>
                  <a:gd name="connsiteY2" fmla="*/ 44419 h 1176980"/>
                  <a:gd name="connsiteX0" fmla="*/ 1554920 w 2827668"/>
                  <a:gd name="connsiteY0" fmla="*/ 1174712 h 1174712"/>
                  <a:gd name="connsiteX1" fmla="*/ 2764966 w 2827668"/>
                  <a:gd name="connsiteY1" fmla="*/ 170536 h 1174712"/>
                  <a:gd name="connsiteX2" fmla="*/ 0 w 2827668"/>
                  <a:gd name="connsiteY2" fmla="*/ 42151 h 1174712"/>
                  <a:gd name="connsiteX0" fmla="*/ 0 w 1272748"/>
                  <a:gd name="connsiteY0" fmla="*/ 2672572 h 2672572"/>
                  <a:gd name="connsiteX1" fmla="*/ 1210046 w 1272748"/>
                  <a:gd name="connsiteY1" fmla="*/ 1668396 h 2672572"/>
                  <a:gd name="connsiteX2" fmla="*/ 704097 w 1272748"/>
                  <a:gd name="connsiteY2" fmla="*/ 6577 h 2672572"/>
                  <a:gd name="connsiteX0" fmla="*/ 0 w 1272748"/>
                  <a:gd name="connsiteY0" fmla="*/ 2665995 h 2665995"/>
                  <a:gd name="connsiteX1" fmla="*/ 1210046 w 1272748"/>
                  <a:gd name="connsiteY1" fmla="*/ 1661819 h 2665995"/>
                  <a:gd name="connsiteX2" fmla="*/ 704097 w 1272748"/>
                  <a:gd name="connsiteY2" fmla="*/ 0 h 2665995"/>
                  <a:gd name="connsiteX0" fmla="*/ 0 w 1289763"/>
                  <a:gd name="connsiteY0" fmla="*/ 2665995 h 2665995"/>
                  <a:gd name="connsiteX1" fmla="*/ 1210046 w 1289763"/>
                  <a:gd name="connsiteY1" fmla="*/ 1661819 h 2665995"/>
                  <a:gd name="connsiteX2" fmla="*/ 704097 w 1289763"/>
                  <a:gd name="connsiteY2" fmla="*/ 0 h 2665995"/>
                  <a:gd name="connsiteX0" fmla="*/ 0 w 1289763"/>
                  <a:gd name="connsiteY0" fmla="*/ 2665995 h 2665995"/>
                  <a:gd name="connsiteX1" fmla="*/ 1210046 w 1289763"/>
                  <a:gd name="connsiteY1" fmla="*/ 1661819 h 2665995"/>
                  <a:gd name="connsiteX2" fmla="*/ 704097 w 1289763"/>
                  <a:gd name="connsiteY2" fmla="*/ 0 h 2665995"/>
                  <a:gd name="connsiteX0" fmla="*/ 0 w 1289763"/>
                  <a:gd name="connsiteY0" fmla="*/ 2665995 h 2665995"/>
                  <a:gd name="connsiteX1" fmla="*/ 1210046 w 1289763"/>
                  <a:gd name="connsiteY1" fmla="*/ 1661819 h 2665995"/>
                  <a:gd name="connsiteX2" fmla="*/ 704097 w 1289763"/>
                  <a:gd name="connsiteY2" fmla="*/ 0 h 2665995"/>
                  <a:gd name="connsiteX0" fmla="*/ 0 w 1288769"/>
                  <a:gd name="connsiteY0" fmla="*/ 2718356 h 2718356"/>
                  <a:gd name="connsiteX1" fmla="*/ 1210046 w 1288769"/>
                  <a:gd name="connsiteY1" fmla="*/ 1714180 h 2718356"/>
                  <a:gd name="connsiteX2" fmla="*/ 696617 w 1288769"/>
                  <a:gd name="connsiteY2" fmla="*/ 0 h 2718356"/>
                  <a:gd name="connsiteX0" fmla="*/ 0 w 1318690"/>
                  <a:gd name="connsiteY0" fmla="*/ 2718356 h 2718356"/>
                  <a:gd name="connsiteX1" fmla="*/ 1239967 w 1318690"/>
                  <a:gd name="connsiteY1" fmla="*/ 1714180 h 2718356"/>
                  <a:gd name="connsiteX2" fmla="*/ 726538 w 1318690"/>
                  <a:gd name="connsiteY2" fmla="*/ 0 h 2718356"/>
                  <a:gd name="connsiteX0" fmla="*/ 0 w 1318690"/>
                  <a:gd name="connsiteY0" fmla="*/ 2718356 h 2718356"/>
                  <a:gd name="connsiteX1" fmla="*/ 1239967 w 1318690"/>
                  <a:gd name="connsiteY1" fmla="*/ 1714180 h 2718356"/>
                  <a:gd name="connsiteX2" fmla="*/ 726538 w 1318690"/>
                  <a:gd name="connsiteY2" fmla="*/ 0 h 2718356"/>
                  <a:gd name="connsiteX0" fmla="*/ 0 w 1318690"/>
                  <a:gd name="connsiteY0" fmla="*/ 2718356 h 2718356"/>
                  <a:gd name="connsiteX1" fmla="*/ 1239967 w 1318690"/>
                  <a:gd name="connsiteY1" fmla="*/ 1714180 h 2718356"/>
                  <a:gd name="connsiteX2" fmla="*/ 726538 w 1318690"/>
                  <a:gd name="connsiteY2" fmla="*/ 0 h 2718356"/>
                  <a:gd name="connsiteX0" fmla="*/ 0 w 1318690"/>
                  <a:gd name="connsiteY0" fmla="*/ 2718356 h 2718356"/>
                  <a:gd name="connsiteX1" fmla="*/ 1239967 w 1318690"/>
                  <a:gd name="connsiteY1" fmla="*/ 1714180 h 2718356"/>
                  <a:gd name="connsiteX2" fmla="*/ 726538 w 1318690"/>
                  <a:gd name="connsiteY2" fmla="*/ 0 h 2718356"/>
                  <a:gd name="connsiteX0" fmla="*/ 0 w 1300645"/>
                  <a:gd name="connsiteY0" fmla="*/ 2718356 h 2718356"/>
                  <a:gd name="connsiteX1" fmla="*/ 1239967 w 1300645"/>
                  <a:gd name="connsiteY1" fmla="*/ 1714180 h 2718356"/>
                  <a:gd name="connsiteX2" fmla="*/ 726538 w 1300645"/>
                  <a:gd name="connsiteY2" fmla="*/ 0 h 2718356"/>
                  <a:gd name="connsiteX0" fmla="*/ 0 w 1831738"/>
                  <a:gd name="connsiteY0" fmla="*/ 2680955 h 2680955"/>
                  <a:gd name="connsiteX1" fmla="*/ 1771060 w 1831738"/>
                  <a:gd name="connsiteY1" fmla="*/ 1714180 h 2680955"/>
                  <a:gd name="connsiteX2" fmla="*/ 1257631 w 1831738"/>
                  <a:gd name="connsiteY2" fmla="*/ 0 h 2680955"/>
                  <a:gd name="connsiteX0" fmla="*/ 0 w 1831738"/>
                  <a:gd name="connsiteY0" fmla="*/ 2680955 h 2717331"/>
                  <a:gd name="connsiteX1" fmla="*/ 1771060 w 1831738"/>
                  <a:gd name="connsiteY1" fmla="*/ 1714180 h 2717331"/>
                  <a:gd name="connsiteX2" fmla="*/ 1257631 w 1831738"/>
                  <a:gd name="connsiteY2" fmla="*/ 0 h 2717331"/>
                  <a:gd name="connsiteX0" fmla="*/ 0 w 1877152"/>
                  <a:gd name="connsiteY0" fmla="*/ 2419149 h 2455525"/>
                  <a:gd name="connsiteX1" fmla="*/ 1771060 w 1877152"/>
                  <a:gd name="connsiteY1" fmla="*/ 1452374 h 2455525"/>
                  <a:gd name="connsiteX2" fmla="*/ 1496997 w 1877152"/>
                  <a:gd name="connsiteY2" fmla="*/ 0 h 2455525"/>
                  <a:gd name="connsiteX0" fmla="*/ 0 w 1877152"/>
                  <a:gd name="connsiteY0" fmla="*/ 2409701 h 2446479"/>
                  <a:gd name="connsiteX1" fmla="*/ 1771060 w 1877152"/>
                  <a:gd name="connsiteY1" fmla="*/ 1452374 h 2446479"/>
                  <a:gd name="connsiteX2" fmla="*/ 1496997 w 1877152"/>
                  <a:gd name="connsiteY2" fmla="*/ 0 h 2446479"/>
                  <a:gd name="connsiteX0" fmla="*/ 0 w 1876244"/>
                  <a:gd name="connsiteY0" fmla="*/ 2400253 h 2437031"/>
                  <a:gd name="connsiteX1" fmla="*/ 1771060 w 1876244"/>
                  <a:gd name="connsiteY1" fmla="*/ 1442926 h 2437031"/>
                  <a:gd name="connsiteX2" fmla="*/ 1493847 w 1876244"/>
                  <a:gd name="connsiteY2" fmla="*/ 0 h 2437031"/>
                  <a:gd name="connsiteX0" fmla="*/ 0 w 1875347"/>
                  <a:gd name="connsiteY0" fmla="*/ 2403403 h 2440181"/>
                  <a:gd name="connsiteX1" fmla="*/ 1771060 w 1875347"/>
                  <a:gd name="connsiteY1" fmla="*/ 1446076 h 2440181"/>
                  <a:gd name="connsiteX2" fmla="*/ 1490697 w 1875347"/>
                  <a:gd name="connsiteY2" fmla="*/ 0 h 2440181"/>
                  <a:gd name="connsiteX0" fmla="*/ 0 w 1877152"/>
                  <a:gd name="connsiteY0" fmla="*/ 2393955 h 2430733"/>
                  <a:gd name="connsiteX1" fmla="*/ 1771060 w 1877152"/>
                  <a:gd name="connsiteY1" fmla="*/ 1436628 h 2430733"/>
                  <a:gd name="connsiteX2" fmla="*/ 1496997 w 1877152"/>
                  <a:gd name="connsiteY2" fmla="*/ 0 h 2430733"/>
                  <a:gd name="connsiteX0" fmla="*/ 0 w 1874461"/>
                  <a:gd name="connsiteY0" fmla="*/ 2406553 h 2443331"/>
                  <a:gd name="connsiteX1" fmla="*/ 1771060 w 1874461"/>
                  <a:gd name="connsiteY1" fmla="*/ 1449226 h 2443331"/>
                  <a:gd name="connsiteX2" fmla="*/ 1487549 w 1874461"/>
                  <a:gd name="connsiteY2" fmla="*/ 0 h 2443331"/>
                  <a:gd name="connsiteX0" fmla="*/ 0 w 1878071"/>
                  <a:gd name="connsiteY0" fmla="*/ 2393955 h 2430733"/>
                  <a:gd name="connsiteX1" fmla="*/ 1771060 w 1878071"/>
                  <a:gd name="connsiteY1" fmla="*/ 1436628 h 2430733"/>
                  <a:gd name="connsiteX2" fmla="*/ 1500147 w 1878071"/>
                  <a:gd name="connsiteY2" fmla="*/ 0 h 2430733"/>
                  <a:gd name="connsiteX0" fmla="*/ 0 w 1854905"/>
                  <a:gd name="connsiteY0" fmla="*/ 2393955 h 2430733"/>
                  <a:gd name="connsiteX1" fmla="*/ 1771060 w 1854905"/>
                  <a:gd name="connsiteY1" fmla="*/ 1436628 h 2430733"/>
                  <a:gd name="connsiteX2" fmla="*/ 1500147 w 1854905"/>
                  <a:gd name="connsiteY2" fmla="*/ 0 h 2430733"/>
                  <a:gd name="connsiteX0" fmla="*/ 0 w 1841056"/>
                  <a:gd name="connsiteY0" fmla="*/ 2393955 h 2430733"/>
                  <a:gd name="connsiteX1" fmla="*/ 1771060 w 1841056"/>
                  <a:gd name="connsiteY1" fmla="*/ 1436628 h 2430733"/>
                  <a:gd name="connsiteX2" fmla="*/ 1500147 w 1841056"/>
                  <a:gd name="connsiteY2" fmla="*/ 0 h 2430733"/>
                  <a:gd name="connsiteX0" fmla="*/ 0 w 1839927"/>
                  <a:gd name="connsiteY0" fmla="*/ 2393955 h 2430733"/>
                  <a:gd name="connsiteX1" fmla="*/ 1771060 w 1839927"/>
                  <a:gd name="connsiteY1" fmla="*/ 1436628 h 2430733"/>
                  <a:gd name="connsiteX2" fmla="*/ 1500147 w 1839927"/>
                  <a:gd name="connsiteY2" fmla="*/ 0 h 2430733"/>
                  <a:gd name="connsiteX0" fmla="*/ 0 w 1839927"/>
                  <a:gd name="connsiteY0" fmla="*/ 2393955 h 2434389"/>
                  <a:gd name="connsiteX1" fmla="*/ 1771060 w 1839927"/>
                  <a:gd name="connsiteY1" fmla="*/ 1436628 h 2434389"/>
                  <a:gd name="connsiteX2" fmla="*/ 1500147 w 1839927"/>
                  <a:gd name="connsiteY2" fmla="*/ 0 h 2434389"/>
                  <a:gd name="connsiteX0" fmla="*/ 0 w 1839927"/>
                  <a:gd name="connsiteY0" fmla="*/ 2393955 h 2429640"/>
                  <a:gd name="connsiteX1" fmla="*/ 1771060 w 1839927"/>
                  <a:gd name="connsiteY1" fmla="*/ 1436628 h 2429640"/>
                  <a:gd name="connsiteX2" fmla="*/ 1500147 w 1839927"/>
                  <a:gd name="connsiteY2" fmla="*/ 0 h 2429640"/>
                  <a:gd name="connsiteX0" fmla="*/ 0 w 1839927"/>
                  <a:gd name="connsiteY0" fmla="*/ 2393955 h 2429500"/>
                  <a:gd name="connsiteX1" fmla="*/ 1771060 w 1839927"/>
                  <a:gd name="connsiteY1" fmla="*/ 1436628 h 2429500"/>
                  <a:gd name="connsiteX2" fmla="*/ 1500147 w 1839927"/>
                  <a:gd name="connsiteY2" fmla="*/ 0 h 2429500"/>
                  <a:gd name="connsiteX0" fmla="*/ 0 w 1839927"/>
                  <a:gd name="connsiteY0" fmla="*/ 2393955 h 2428412"/>
                  <a:gd name="connsiteX1" fmla="*/ 1771060 w 1839927"/>
                  <a:gd name="connsiteY1" fmla="*/ 1436628 h 2428412"/>
                  <a:gd name="connsiteX2" fmla="*/ 1500147 w 1839927"/>
                  <a:gd name="connsiteY2" fmla="*/ 0 h 2428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9927" h="2428412">
                    <a:moveTo>
                      <a:pt x="0" y="2393955"/>
                    </a:moveTo>
                    <a:cubicBezTo>
                      <a:pt x="1047342" y="2579977"/>
                      <a:pt x="1566014" y="1977372"/>
                      <a:pt x="1771060" y="1436628"/>
                    </a:cubicBezTo>
                    <a:cubicBezTo>
                      <a:pt x="1934893" y="868290"/>
                      <a:pt x="1791270" y="407506"/>
                      <a:pt x="1500147" y="0"/>
                    </a:cubicBezTo>
                  </a:path>
                </a:pathLst>
              </a:custGeom>
              <a:ln w="12700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099DFE-031F-4A02-965D-2C3ED115FD70}"/>
                  </a:ext>
                </a:extLst>
              </p:cNvPr>
              <p:cNvSpPr txBox="1"/>
              <p:nvPr/>
            </p:nvSpPr>
            <p:spPr>
              <a:xfrm>
                <a:off x="3183854" y="2239901"/>
                <a:ext cx="1082488" cy="381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rgbClr val="660066"/>
                    </a:solidFill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  <a:latin typeface="Helvetica Neue Condensed Bold"/>
                    <a:cs typeface="Arial Narrow"/>
                  </a:rPr>
                  <a:t>LAUNCH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841D67-52C1-4EAA-BA7C-46F62BA52094}"/>
                  </a:ext>
                </a:extLst>
              </p:cNvPr>
              <p:cNvSpPr txBox="1"/>
              <p:nvPr/>
            </p:nvSpPr>
            <p:spPr>
              <a:xfrm>
                <a:off x="3276299" y="2364234"/>
                <a:ext cx="1372691" cy="44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463"/>
                  </a:lnSpc>
                </a:pPr>
                <a:r>
                  <a:rPr lang="en-US" sz="600" dirty="0">
                    <a:solidFill>
                      <a:srgbClr val="660066"/>
                    </a:solidFill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  <a:latin typeface="Helvetica Neue Condensed Bold"/>
                    <a:cs typeface="Arial Narrow"/>
                  </a:rPr>
                  <a:t>October 13, 2023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82A7B00-9754-4B9B-B062-F0D5800577CB}"/>
                  </a:ext>
                </a:extLst>
              </p:cNvPr>
              <p:cNvSpPr txBox="1"/>
              <p:nvPr/>
            </p:nvSpPr>
            <p:spPr>
              <a:xfrm>
                <a:off x="3526873" y="3525151"/>
                <a:ext cx="935978" cy="381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0070C0"/>
                    </a:solidFill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  <a:latin typeface="Helvetica Neue Condensed Bold"/>
                    <a:cs typeface="Arial Narrow"/>
                  </a:rPr>
                  <a:t>EARTH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FBB164C-2360-4370-840C-F4DFCCA98BA9}"/>
                  </a:ext>
                </a:extLst>
              </p:cNvPr>
              <p:cNvSpPr txBox="1"/>
              <p:nvPr/>
            </p:nvSpPr>
            <p:spPr>
              <a:xfrm>
                <a:off x="4655622" y="981246"/>
                <a:ext cx="1102210" cy="381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>
                        <a:lumMod val="50000"/>
                      </a:schemeClr>
                    </a:solidFill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  <a:latin typeface="Helvetica Neue Condensed Bold"/>
                    <a:cs typeface="Arial Narrow"/>
                  </a:rPr>
                  <a:t>Approach</a:t>
                </a:r>
              </a:p>
            </p:txBody>
          </p:sp>
          <p:pic>
            <p:nvPicPr>
              <p:cNvPr id="17" name="Picture 16" descr="psyc.png">
                <a:extLst>
                  <a:ext uri="{FF2B5EF4-FFF2-40B4-BE49-F238E27FC236}">
                    <a16:creationId xmlns:a16="http://schemas.microsoft.com/office/drawing/2014/main" id="{F114C82E-B4A1-4179-BE10-AC40BB00E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67539" y="469041"/>
                <a:ext cx="425171" cy="37373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6CCAE38-4B22-453F-89F6-875A368278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54370" y="2756637"/>
                <a:ext cx="566333" cy="494597"/>
              </a:xfrm>
              <a:prstGeom prst="rect">
                <a:avLst/>
              </a:prstGeom>
            </p:spPr>
          </p:pic>
          <p:sp>
            <p:nvSpPr>
              <p:cNvPr id="19" name="Freeform 110">
                <a:extLst>
                  <a:ext uri="{FF2B5EF4-FFF2-40B4-BE49-F238E27FC236}">
                    <a16:creationId xmlns:a16="http://schemas.microsoft.com/office/drawing/2014/main" id="{8A926A6D-10E4-49D8-88BD-245C38B6030D}"/>
                  </a:ext>
                </a:extLst>
              </p:cNvPr>
              <p:cNvSpPr/>
              <p:nvPr/>
            </p:nvSpPr>
            <p:spPr>
              <a:xfrm>
                <a:off x="2423524" y="702102"/>
                <a:ext cx="4254019" cy="4549589"/>
              </a:xfrm>
              <a:custGeom>
                <a:avLst/>
                <a:gdLst>
                  <a:gd name="connsiteX0" fmla="*/ 3488764 w 4815447"/>
                  <a:gd name="connsiteY0" fmla="*/ 2818801 h 4089253"/>
                  <a:gd name="connsiteX1" fmla="*/ 3824941 w 4815447"/>
                  <a:gd name="connsiteY1" fmla="*/ 2340694 h 4089253"/>
                  <a:gd name="connsiteX2" fmla="*/ 2435412 w 4815447"/>
                  <a:gd name="connsiteY2" fmla="*/ 1078193 h 4089253"/>
                  <a:gd name="connsiteX3" fmla="*/ 1255059 w 4815447"/>
                  <a:gd name="connsiteY3" fmla="*/ 2228638 h 4089253"/>
                  <a:gd name="connsiteX4" fmla="*/ 2308412 w 4815447"/>
                  <a:gd name="connsiteY4" fmla="*/ 4051420 h 4089253"/>
                  <a:gd name="connsiteX5" fmla="*/ 4631764 w 4815447"/>
                  <a:gd name="connsiteY5" fmla="*/ 3267026 h 4089253"/>
                  <a:gd name="connsiteX6" fmla="*/ 4482353 w 4815447"/>
                  <a:gd name="connsiteY6" fmla="*/ 996019 h 4089253"/>
                  <a:gd name="connsiteX7" fmla="*/ 3003176 w 4815447"/>
                  <a:gd name="connsiteY7" fmla="*/ 9923 h 4089253"/>
                  <a:gd name="connsiteX8" fmla="*/ 0 w 4815447"/>
                  <a:gd name="connsiteY8" fmla="*/ 1533889 h 4089253"/>
                  <a:gd name="connsiteX0" fmla="*/ 3518647 w 4845330"/>
                  <a:gd name="connsiteY0" fmla="*/ 2821813 h 4092265"/>
                  <a:gd name="connsiteX1" fmla="*/ 3854824 w 4845330"/>
                  <a:gd name="connsiteY1" fmla="*/ 2343706 h 4092265"/>
                  <a:gd name="connsiteX2" fmla="*/ 2465295 w 4845330"/>
                  <a:gd name="connsiteY2" fmla="*/ 1081205 h 4092265"/>
                  <a:gd name="connsiteX3" fmla="*/ 1284942 w 4845330"/>
                  <a:gd name="connsiteY3" fmla="*/ 2231650 h 4092265"/>
                  <a:gd name="connsiteX4" fmla="*/ 2338295 w 4845330"/>
                  <a:gd name="connsiteY4" fmla="*/ 4054432 h 4092265"/>
                  <a:gd name="connsiteX5" fmla="*/ 4661647 w 4845330"/>
                  <a:gd name="connsiteY5" fmla="*/ 3270038 h 4092265"/>
                  <a:gd name="connsiteX6" fmla="*/ 4512236 w 4845330"/>
                  <a:gd name="connsiteY6" fmla="*/ 999031 h 4092265"/>
                  <a:gd name="connsiteX7" fmla="*/ 3033059 w 4845330"/>
                  <a:gd name="connsiteY7" fmla="*/ 12935 h 4092265"/>
                  <a:gd name="connsiteX8" fmla="*/ 0 w 4845330"/>
                  <a:gd name="connsiteY8" fmla="*/ 1626546 h 4092265"/>
                  <a:gd name="connsiteX0" fmla="*/ 3518647 w 4845330"/>
                  <a:gd name="connsiteY0" fmla="*/ 2825595 h 4096047"/>
                  <a:gd name="connsiteX1" fmla="*/ 3854824 w 4845330"/>
                  <a:gd name="connsiteY1" fmla="*/ 2347488 h 4096047"/>
                  <a:gd name="connsiteX2" fmla="*/ 2465295 w 4845330"/>
                  <a:gd name="connsiteY2" fmla="*/ 1084987 h 4096047"/>
                  <a:gd name="connsiteX3" fmla="*/ 1284942 w 4845330"/>
                  <a:gd name="connsiteY3" fmla="*/ 2235432 h 4096047"/>
                  <a:gd name="connsiteX4" fmla="*/ 2338295 w 4845330"/>
                  <a:gd name="connsiteY4" fmla="*/ 4058214 h 4096047"/>
                  <a:gd name="connsiteX5" fmla="*/ 4661647 w 4845330"/>
                  <a:gd name="connsiteY5" fmla="*/ 3273820 h 4096047"/>
                  <a:gd name="connsiteX6" fmla="*/ 4512236 w 4845330"/>
                  <a:gd name="connsiteY6" fmla="*/ 1002813 h 4096047"/>
                  <a:gd name="connsiteX7" fmla="*/ 3033059 w 4845330"/>
                  <a:gd name="connsiteY7" fmla="*/ 16717 h 4096047"/>
                  <a:gd name="connsiteX8" fmla="*/ 0 w 4845330"/>
                  <a:gd name="connsiteY8" fmla="*/ 1630328 h 4096047"/>
                  <a:gd name="connsiteX0" fmla="*/ 3670138 w 4996821"/>
                  <a:gd name="connsiteY0" fmla="*/ 2812197 h 4082649"/>
                  <a:gd name="connsiteX1" fmla="*/ 4006315 w 4996821"/>
                  <a:gd name="connsiteY1" fmla="*/ 2334090 h 4082649"/>
                  <a:gd name="connsiteX2" fmla="*/ 2616786 w 4996821"/>
                  <a:gd name="connsiteY2" fmla="*/ 1071589 h 4082649"/>
                  <a:gd name="connsiteX3" fmla="*/ 1436433 w 4996821"/>
                  <a:gd name="connsiteY3" fmla="*/ 2222034 h 4082649"/>
                  <a:gd name="connsiteX4" fmla="*/ 2489786 w 4996821"/>
                  <a:gd name="connsiteY4" fmla="*/ 4044816 h 4082649"/>
                  <a:gd name="connsiteX5" fmla="*/ 4813138 w 4996821"/>
                  <a:gd name="connsiteY5" fmla="*/ 3260422 h 4082649"/>
                  <a:gd name="connsiteX6" fmla="*/ 4663727 w 4996821"/>
                  <a:gd name="connsiteY6" fmla="*/ 989415 h 4082649"/>
                  <a:gd name="connsiteX7" fmla="*/ 3184550 w 4996821"/>
                  <a:gd name="connsiteY7" fmla="*/ 3319 h 4082649"/>
                  <a:gd name="connsiteX8" fmla="*/ 248609 w 4996821"/>
                  <a:gd name="connsiteY8" fmla="*/ 1280761 h 4082649"/>
                  <a:gd name="connsiteX9" fmla="*/ 151491 w 4996821"/>
                  <a:gd name="connsiteY9" fmla="*/ 1616930 h 4082649"/>
                  <a:gd name="connsiteX0" fmla="*/ 3518647 w 4845330"/>
                  <a:gd name="connsiteY0" fmla="*/ 2815612 h 4086064"/>
                  <a:gd name="connsiteX1" fmla="*/ 3854824 w 4845330"/>
                  <a:gd name="connsiteY1" fmla="*/ 2337505 h 4086064"/>
                  <a:gd name="connsiteX2" fmla="*/ 2465295 w 4845330"/>
                  <a:gd name="connsiteY2" fmla="*/ 1075004 h 4086064"/>
                  <a:gd name="connsiteX3" fmla="*/ 1284942 w 4845330"/>
                  <a:gd name="connsiteY3" fmla="*/ 2225449 h 4086064"/>
                  <a:gd name="connsiteX4" fmla="*/ 2338295 w 4845330"/>
                  <a:gd name="connsiteY4" fmla="*/ 4048231 h 4086064"/>
                  <a:gd name="connsiteX5" fmla="*/ 4661647 w 4845330"/>
                  <a:gd name="connsiteY5" fmla="*/ 3263837 h 4086064"/>
                  <a:gd name="connsiteX6" fmla="*/ 4512236 w 4845330"/>
                  <a:gd name="connsiteY6" fmla="*/ 992830 h 4086064"/>
                  <a:gd name="connsiteX7" fmla="*/ 3033059 w 4845330"/>
                  <a:gd name="connsiteY7" fmla="*/ 6734 h 4086064"/>
                  <a:gd name="connsiteX8" fmla="*/ 709706 w 4845330"/>
                  <a:gd name="connsiteY8" fmla="*/ 611839 h 4086064"/>
                  <a:gd name="connsiteX9" fmla="*/ 0 w 4845330"/>
                  <a:gd name="connsiteY9" fmla="*/ 1620345 h 4086064"/>
                  <a:gd name="connsiteX0" fmla="*/ 3518647 w 4845330"/>
                  <a:gd name="connsiteY0" fmla="*/ 2815612 h 4086064"/>
                  <a:gd name="connsiteX1" fmla="*/ 3854824 w 4845330"/>
                  <a:gd name="connsiteY1" fmla="*/ 2337505 h 4086064"/>
                  <a:gd name="connsiteX2" fmla="*/ 2465295 w 4845330"/>
                  <a:gd name="connsiteY2" fmla="*/ 1075004 h 4086064"/>
                  <a:gd name="connsiteX3" fmla="*/ 1284942 w 4845330"/>
                  <a:gd name="connsiteY3" fmla="*/ 2225449 h 4086064"/>
                  <a:gd name="connsiteX4" fmla="*/ 2338295 w 4845330"/>
                  <a:gd name="connsiteY4" fmla="*/ 4048231 h 4086064"/>
                  <a:gd name="connsiteX5" fmla="*/ 4661647 w 4845330"/>
                  <a:gd name="connsiteY5" fmla="*/ 3263837 h 4086064"/>
                  <a:gd name="connsiteX6" fmla="*/ 4512236 w 4845330"/>
                  <a:gd name="connsiteY6" fmla="*/ 992830 h 4086064"/>
                  <a:gd name="connsiteX7" fmla="*/ 3033059 w 4845330"/>
                  <a:gd name="connsiteY7" fmla="*/ 6734 h 4086064"/>
                  <a:gd name="connsiteX8" fmla="*/ 709706 w 4845330"/>
                  <a:gd name="connsiteY8" fmla="*/ 611839 h 4086064"/>
                  <a:gd name="connsiteX9" fmla="*/ 0 w 4845330"/>
                  <a:gd name="connsiteY9" fmla="*/ 1620345 h 4086064"/>
                  <a:gd name="connsiteX0" fmla="*/ 3518647 w 4845330"/>
                  <a:gd name="connsiteY0" fmla="*/ 2819361 h 4089813"/>
                  <a:gd name="connsiteX1" fmla="*/ 3854824 w 4845330"/>
                  <a:gd name="connsiteY1" fmla="*/ 2341254 h 4089813"/>
                  <a:gd name="connsiteX2" fmla="*/ 2465295 w 4845330"/>
                  <a:gd name="connsiteY2" fmla="*/ 1078753 h 4089813"/>
                  <a:gd name="connsiteX3" fmla="*/ 1284942 w 4845330"/>
                  <a:gd name="connsiteY3" fmla="*/ 2229198 h 4089813"/>
                  <a:gd name="connsiteX4" fmla="*/ 2338295 w 4845330"/>
                  <a:gd name="connsiteY4" fmla="*/ 4051980 h 4089813"/>
                  <a:gd name="connsiteX5" fmla="*/ 4661647 w 4845330"/>
                  <a:gd name="connsiteY5" fmla="*/ 3267586 h 4089813"/>
                  <a:gd name="connsiteX6" fmla="*/ 4512236 w 4845330"/>
                  <a:gd name="connsiteY6" fmla="*/ 996579 h 4089813"/>
                  <a:gd name="connsiteX7" fmla="*/ 3033059 w 4845330"/>
                  <a:gd name="connsiteY7" fmla="*/ 10483 h 4089813"/>
                  <a:gd name="connsiteX8" fmla="*/ 709706 w 4845330"/>
                  <a:gd name="connsiteY8" fmla="*/ 615588 h 4089813"/>
                  <a:gd name="connsiteX9" fmla="*/ 0 w 4845330"/>
                  <a:gd name="connsiteY9" fmla="*/ 1624094 h 4089813"/>
                  <a:gd name="connsiteX0" fmla="*/ 3518647 w 4845330"/>
                  <a:gd name="connsiteY0" fmla="*/ 2818250 h 4088702"/>
                  <a:gd name="connsiteX1" fmla="*/ 3854824 w 4845330"/>
                  <a:gd name="connsiteY1" fmla="*/ 2340143 h 4088702"/>
                  <a:gd name="connsiteX2" fmla="*/ 2465295 w 4845330"/>
                  <a:gd name="connsiteY2" fmla="*/ 1077642 h 4088702"/>
                  <a:gd name="connsiteX3" fmla="*/ 1284942 w 4845330"/>
                  <a:gd name="connsiteY3" fmla="*/ 2228087 h 4088702"/>
                  <a:gd name="connsiteX4" fmla="*/ 2338295 w 4845330"/>
                  <a:gd name="connsiteY4" fmla="*/ 4050869 h 4088702"/>
                  <a:gd name="connsiteX5" fmla="*/ 4661647 w 4845330"/>
                  <a:gd name="connsiteY5" fmla="*/ 3266475 h 4088702"/>
                  <a:gd name="connsiteX6" fmla="*/ 4512236 w 4845330"/>
                  <a:gd name="connsiteY6" fmla="*/ 995468 h 4088702"/>
                  <a:gd name="connsiteX7" fmla="*/ 3033059 w 4845330"/>
                  <a:gd name="connsiteY7" fmla="*/ 9372 h 4088702"/>
                  <a:gd name="connsiteX8" fmla="*/ 672353 w 4845330"/>
                  <a:gd name="connsiteY8" fmla="*/ 629418 h 4088702"/>
                  <a:gd name="connsiteX9" fmla="*/ 0 w 4845330"/>
                  <a:gd name="connsiteY9" fmla="*/ 1622983 h 4088702"/>
                  <a:gd name="connsiteX0" fmla="*/ 2846294 w 4172977"/>
                  <a:gd name="connsiteY0" fmla="*/ 2818250 h 4088702"/>
                  <a:gd name="connsiteX1" fmla="*/ 3182471 w 4172977"/>
                  <a:gd name="connsiteY1" fmla="*/ 2340143 h 4088702"/>
                  <a:gd name="connsiteX2" fmla="*/ 1792942 w 4172977"/>
                  <a:gd name="connsiteY2" fmla="*/ 1077642 h 4088702"/>
                  <a:gd name="connsiteX3" fmla="*/ 612589 w 4172977"/>
                  <a:gd name="connsiteY3" fmla="*/ 2228087 h 4088702"/>
                  <a:gd name="connsiteX4" fmla="*/ 1665942 w 4172977"/>
                  <a:gd name="connsiteY4" fmla="*/ 4050869 h 4088702"/>
                  <a:gd name="connsiteX5" fmla="*/ 3989294 w 4172977"/>
                  <a:gd name="connsiteY5" fmla="*/ 3266475 h 4088702"/>
                  <a:gd name="connsiteX6" fmla="*/ 3839883 w 4172977"/>
                  <a:gd name="connsiteY6" fmla="*/ 995468 h 4088702"/>
                  <a:gd name="connsiteX7" fmla="*/ 2360706 w 4172977"/>
                  <a:gd name="connsiteY7" fmla="*/ 9372 h 4088702"/>
                  <a:gd name="connsiteX8" fmla="*/ 0 w 4172977"/>
                  <a:gd name="connsiteY8" fmla="*/ 629418 h 4088702"/>
                  <a:gd name="connsiteX0" fmla="*/ 2234340 w 3561023"/>
                  <a:gd name="connsiteY0" fmla="*/ 2808878 h 4079330"/>
                  <a:gd name="connsiteX1" fmla="*/ 2570517 w 3561023"/>
                  <a:gd name="connsiteY1" fmla="*/ 2330771 h 4079330"/>
                  <a:gd name="connsiteX2" fmla="*/ 1180988 w 3561023"/>
                  <a:gd name="connsiteY2" fmla="*/ 1068270 h 4079330"/>
                  <a:gd name="connsiteX3" fmla="*/ 635 w 3561023"/>
                  <a:gd name="connsiteY3" fmla="*/ 2218715 h 4079330"/>
                  <a:gd name="connsiteX4" fmla="*/ 1053988 w 3561023"/>
                  <a:gd name="connsiteY4" fmla="*/ 4041497 h 4079330"/>
                  <a:gd name="connsiteX5" fmla="*/ 3377340 w 3561023"/>
                  <a:gd name="connsiteY5" fmla="*/ 3257103 h 4079330"/>
                  <a:gd name="connsiteX6" fmla="*/ 3227929 w 3561023"/>
                  <a:gd name="connsiteY6" fmla="*/ 986096 h 4079330"/>
                  <a:gd name="connsiteX7" fmla="*/ 1748752 w 3561023"/>
                  <a:gd name="connsiteY7" fmla="*/ 0 h 4079330"/>
                  <a:gd name="connsiteX0" fmla="*/ 2234340 w 3561023"/>
                  <a:gd name="connsiteY0" fmla="*/ 2808878 h 4079330"/>
                  <a:gd name="connsiteX1" fmla="*/ 2570517 w 3561023"/>
                  <a:gd name="connsiteY1" fmla="*/ 2330771 h 4079330"/>
                  <a:gd name="connsiteX2" fmla="*/ 1180988 w 3561023"/>
                  <a:gd name="connsiteY2" fmla="*/ 1068270 h 4079330"/>
                  <a:gd name="connsiteX3" fmla="*/ 635 w 3561023"/>
                  <a:gd name="connsiteY3" fmla="*/ 2218715 h 4079330"/>
                  <a:gd name="connsiteX4" fmla="*/ 1053988 w 3561023"/>
                  <a:gd name="connsiteY4" fmla="*/ 4041497 h 4079330"/>
                  <a:gd name="connsiteX5" fmla="*/ 3377340 w 3561023"/>
                  <a:gd name="connsiteY5" fmla="*/ 3257103 h 4079330"/>
                  <a:gd name="connsiteX6" fmla="*/ 3227929 w 3561023"/>
                  <a:gd name="connsiteY6" fmla="*/ 986096 h 4079330"/>
                  <a:gd name="connsiteX7" fmla="*/ 1748752 w 3561023"/>
                  <a:gd name="connsiteY7" fmla="*/ 0 h 4079330"/>
                  <a:gd name="connsiteX0" fmla="*/ 2234340 w 3583118"/>
                  <a:gd name="connsiteY0" fmla="*/ 2808878 h 4079330"/>
                  <a:gd name="connsiteX1" fmla="*/ 2570517 w 3583118"/>
                  <a:gd name="connsiteY1" fmla="*/ 2330771 h 4079330"/>
                  <a:gd name="connsiteX2" fmla="*/ 1180988 w 3583118"/>
                  <a:gd name="connsiteY2" fmla="*/ 1068270 h 4079330"/>
                  <a:gd name="connsiteX3" fmla="*/ 635 w 3583118"/>
                  <a:gd name="connsiteY3" fmla="*/ 2218715 h 4079330"/>
                  <a:gd name="connsiteX4" fmla="*/ 1053988 w 3583118"/>
                  <a:gd name="connsiteY4" fmla="*/ 4041497 h 4079330"/>
                  <a:gd name="connsiteX5" fmla="*/ 3377340 w 3583118"/>
                  <a:gd name="connsiteY5" fmla="*/ 3257103 h 4079330"/>
                  <a:gd name="connsiteX6" fmla="*/ 3227929 w 3583118"/>
                  <a:gd name="connsiteY6" fmla="*/ 986096 h 4079330"/>
                  <a:gd name="connsiteX7" fmla="*/ 1748752 w 3583118"/>
                  <a:gd name="connsiteY7" fmla="*/ 0 h 4079330"/>
                  <a:gd name="connsiteX0" fmla="*/ 2234340 w 3576655"/>
                  <a:gd name="connsiteY0" fmla="*/ 2808878 h 4082524"/>
                  <a:gd name="connsiteX1" fmla="*/ 2570517 w 3576655"/>
                  <a:gd name="connsiteY1" fmla="*/ 2330771 h 4082524"/>
                  <a:gd name="connsiteX2" fmla="*/ 1180988 w 3576655"/>
                  <a:gd name="connsiteY2" fmla="*/ 1068270 h 4082524"/>
                  <a:gd name="connsiteX3" fmla="*/ 635 w 3576655"/>
                  <a:gd name="connsiteY3" fmla="*/ 2218715 h 4082524"/>
                  <a:gd name="connsiteX4" fmla="*/ 1053988 w 3576655"/>
                  <a:gd name="connsiteY4" fmla="*/ 4041497 h 4082524"/>
                  <a:gd name="connsiteX5" fmla="*/ 3377340 w 3576655"/>
                  <a:gd name="connsiteY5" fmla="*/ 3257103 h 4082524"/>
                  <a:gd name="connsiteX6" fmla="*/ 3227929 w 3576655"/>
                  <a:gd name="connsiteY6" fmla="*/ 986096 h 4082524"/>
                  <a:gd name="connsiteX7" fmla="*/ 1748752 w 3576655"/>
                  <a:gd name="connsiteY7" fmla="*/ 0 h 4082524"/>
                  <a:gd name="connsiteX0" fmla="*/ 2234340 w 3635157"/>
                  <a:gd name="connsiteY0" fmla="*/ 2808878 h 4104773"/>
                  <a:gd name="connsiteX1" fmla="*/ 2570517 w 3635157"/>
                  <a:gd name="connsiteY1" fmla="*/ 2330771 h 4104773"/>
                  <a:gd name="connsiteX2" fmla="*/ 1180988 w 3635157"/>
                  <a:gd name="connsiteY2" fmla="*/ 1068270 h 4104773"/>
                  <a:gd name="connsiteX3" fmla="*/ 635 w 3635157"/>
                  <a:gd name="connsiteY3" fmla="*/ 2218715 h 4104773"/>
                  <a:gd name="connsiteX4" fmla="*/ 1053988 w 3635157"/>
                  <a:gd name="connsiteY4" fmla="*/ 4041497 h 4104773"/>
                  <a:gd name="connsiteX5" fmla="*/ 3377340 w 3635157"/>
                  <a:gd name="connsiteY5" fmla="*/ 3257103 h 4104773"/>
                  <a:gd name="connsiteX6" fmla="*/ 3227929 w 3635157"/>
                  <a:gd name="connsiteY6" fmla="*/ 986096 h 4104773"/>
                  <a:gd name="connsiteX7" fmla="*/ 1748752 w 3635157"/>
                  <a:gd name="connsiteY7" fmla="*/ 0 h 4104773"/>
                  <a:gd name="connsiteX0" fmla="*/ 2234340 w 3656346"/>
                  <a:gd name="connsiteY0" fmla="*/ 2808878 h 4104773"/>
                  <a:gd name="connsiteX1" fmla="*/ 2570517 w 3656346"/>
                  <a:gd name="connsiteY1" fmla="*/ 2330771 h 4104773"/>
                  <a:gd name="connsiteX2" fmla="*/ 1180988 w 3656346"/>
                  <a:gd name="connsiteY2" fmla="*/ 1068270 h 4104773"/>
                  <a:gd name="connsiteX3" fmla="*/ 635 w 3656346"/>
                  <a:gd name="connsiteY3" fmla="*/ 2218715 h 4104773"/>
                  <a:gd name="connsiteX4" fmla="*/ 1053988 w 3656346"/>
                  <a:gd name="connsiteY4" fmla="*/ 4041497 h 4104773"/>
                  <a:gd name="connsiteX5" fmla="*/ 3377340 w 3656346"/>
                  <a:gd name="connsiteY5" fmla="*/ 3257103 h 4104773"/>
                  <a:gd name="connsiteX6" fmla="*/ 3227929 w 3656346"/>
                  <a:gd name="connsiteY6" fmla="*/ 986096 h 4104773"/>
                  <a:gd name="connsiteX7" fmla="*/ 1748752 w 3656346"/>
                  <a:gd name="connsiteY7" fmla="*/ 0 h 4104773"/>
                  <a:gd name="connsiteX0" fmla="*/ 2234340 w 3614959"/>
                  <a:gd name="connsiteY0" fmla="*/ 2808878 h 4093912"/>
                  <a:gd name="connsiteX1" fmla="*/ 2570517 w 3614959"/>
                  <a:gd name="connsiteY1" fmla="*/ 2330771 h 4093912"/>
                  <a:gd name="connsiteX2" fmla="*/ 1180988 w 3614959"/>
                  <a:gd name="connsiteY2" fmla="*/ 1068270 h 4093912"/>
                  <a:gd name="connsiteX3" fmla="*/ 635 w 3614959"/>
                  <a:gd name="connsiteY3" fmla="*/ 2218715 h 4093912"/>
                  <a:gd name="connsiteX4" fmla="*/ 1053988 w 3614959"/>
                  <a:gd name="connsiteY4" fmla="*/ 4041497 h 4093912"/>
                  <a:gd name="connsiteX5" fmla="*/ 3377340 w 3614959"/>
                  <a:gd name="connsiteY5" fmla="*/ 3257103 h 4093912"/>
                  <a:gd name="connsiteX6" fmla="*/ 3227929 w 3614959"/>
                  <a:gd name="connsiteY6" fmla="*/ 986096 h 4093912"/>
                  <a:gd name="connsiteX7" fmla="*/ 1748752 w 3614959"/>
                  <a:gd name="connsiteY7" fmla="*/ 0 h 4093912"/>
                  <a:gd name="connsiteX0" fmla="*/ 2235903 w 3616522"/>
                  <a:gd name="connsiteY0" fmla="*/ 2808878 h 4157239"/>
                  <a:gd name="connsiteX1" fmla="*/ 2572080 w 3616522"/>
                  <a:gd name="connsiteY1" fmla="*/ 2330771 h 4157239"/>
                  <a:gd name="connsiteX2" fmla="*/ 1182551 w 3616522"/>
                  <a:gd name="connsiteY2" fmla="*/ 1068270 h 4157239"/>
                  <a:gd name="connsiteX3" fmla="*/ 2198 w 3616522"/>
                  <a:gd name="connsiteY3" fmla="*/ 2218715 h 4157239"/>
                  <a:gd name="connsiteX4" fmla="*/ 1055551 w 3616522"/>
                  <a:gd name="connsiteY4" fmla="*/ 4041497 h 4157239"/>
                  <a:gd name="connsiteX5" fmla="*/ 3378903 w 3616522"/>
                  <a:gd name="connsiteY5" fmla="*/ 3257103 h 4157239"/>
                  <a:gd name="connsiteX6" fmla="*/ 3229492 w 3616522"/>
                  <a:gd name="connsiteY6" fmla="*/ 986096 h 4157239"/>
                  <a:gd name="connsiteX7" fmla="*/ 1750315 w 3616522"/>
                  <a:gd name="connsiteY7" fmla="*/ 0 h 4157239"/>
                  <a:gd name="connsiteX0" fmla="*/ 2235733 w 3616352"/>
                  <a:gd name="connsiteY0" fmla="*/ 2808878 h 4188573"/>
                  <a:gd name="connsiteX1" fmla="*/ 2571910 w 3616352"/>
                  <a:gd name="connsiteY1" fmla="*/ 2330771 h 4188573"/>
                  <a:gd name="connsiteX2" fmla="*/ 1182381 w 3616352"/>
                  <a:gd name="connsiteY2" fmla="*/ 1068270 h 4188573"/>
                  <a:gd name="connsiteX3" fmla="*/ 2028 w 3616352"/>
                  <a:gd name="connsiteY3" fmla="*/ 2218715 h 4188573"/>
                  <a:gd name="connsiteX4" fmla="*/ 1055381 w 3616352"/>
                  <a:gd name="connsiteY4" fmla="*/ 4041497 h 4188573"/>
                  <a:gd name="connsiteX5" fmla="*/ 3378733 w 3616352"/>
                  <a:gd name="connsiteY5" fmla="*/ 3257103 h 4188573"/>
                  <a:gd name="connsiteX6" fmla="*/ 3229322 w 3616352"/>
                  <a:gd name="connsiteY6" fmla="*/ 986096 h 4188573"/>
                  <a:gd name="connsiteX7" fmla="*/ 1750145 w 3616352"/>
                  <a:gd name="connsiteY7" fmla="*/ 0 h 4188573"/>
                  <a:gd name="connsiteX0" fmla="*/ 2237063 w 3617682"/>
                  <a:gd name="connsiteY0" fmla="*/ 2808878 h 4188573"/>
                  <a:gd name="connsiteX1" fmla="*/ 2573240 w 3617682"/>
                  <a:gd name="connsiteY1" fmla="*/ 2330771 h 4188573"/>
                  <a:gd name="connsiteX2" fmla="*/ 1183711 w 3617682"/>
                  <a:gd name="connsiteY2" fmla="*/ 1068270 h 4188573"/>
                  <a:gd name="connsiteX3" fmla="*/ 3358 w 3617682"/>
                  <a:gd name="connsiteY3" fmla="*/ 2218715 h 4188573"/>
                  <a:gd name="connsiteX4" fmla="*/ 1056711 w 3617682"/>
                  <a:gd name="connsiteY4" fmla="*/ 4041497 h 4188573"/>
                  <a:gd name="connsiteX5" fmla="*/ 3380063 w 3617682"/>
                  <a:gd name="connsiteY5" fmla="*/ 3257103 h 4188573"/>
                  <a:gd name="connsiteX6" fmla="*/ 3230652 w 3617682"/>
                  <a:gd name="connsiteY6" fmla="*/ 986096 h 4188573"/>
                  <a:gd name="connsiteX7" fmla="*/ 1751475 w 3617682"/>
                  <a:gd name="connsiteY7" fmla="*/ 0 h 4188573"/>
                  <a:gd name="connsiteX0" fmla="*/ 2237063 w 3617682"/>
                  <a:gd name="connsiteY0" fmla="*/ 2808878 h 4188573"/>
                  <a:gd name="connsiteX1" fmla="*/ 2573240 w 3617682"/>
                  <a:gd name="connsiteY1" fmla="*/ 2330771 h 4188573"/>
                  <a:gd name="connsiteX2" fmla="*/ 1183711 w 3617682"/>
                  <a:gd name="connsiteY2" fmla="*/ 1068270 h 4188573"/>
                  <a:gd name="connsiteX3" fmla="*/ 3358 w 3617682"/>
                  <a:gd name="connsiteY3" fmla="*/ 2218715 h 4188573"/>
                  <a:gd name="connsiteX4" fmla="*/ 1056711 w 3617682"/>
                  <a:gd name="connsiteY4" fmla="*/ 4041497 h 4188573"/>
                  <a:gd name="connsiteX5" fmla="*/ 3380063 w 3617682"/>
                  <a:gd name="connsiteY5" fmla="*/ 3257103 h 4188573"/>
                  <a:gd name="connsiteX6" fmla="*/ 3230652 w 3617682"/>
                  <a:gd name="connsiteY6" fmla="*/ 986096 h 4188573"/>
                  <a:gd name="connsiteX7" fmla="*/ 1751475 w 3617682"/>
                  <a:gd name="connsiteY7" fmla="*/ 0 h 4188573"/>
                  <a:gd name="connsiteX0" fmla="*/ 2237063 w 3617682"/>
                  <a:gd name="connsiteY0" fmla="*/ 2808878 h 4188573"/>
                  <a:gd name="connsiteX1" fmla="*/ 2274416 w 3617682"/>
                  <a:gd name="connsiteY1" fmla="*/ 1606140 h 4188573"/>
                  <a:gd name="connsiteX2" fmla="*/ 1183711 w 3617682"/>
                  <a:gd name="connsiteY2" fmla="*/ 1068270 h 4188573"/>
                  <a:gd name="connsiteX3" fmla="*/ 3358 w 3617682"/>
                  <a:gd name="connsiteY3" fmla="*/ 2218715 h 4188573"/>
                  <a:gd name="connsiteX4" fmla="*/ 1056711 w 3617682"/>
                  <a:gd name="connsiteY4" fmla="*/ 4041497 h 4188573"/>
                  <a:gd name="connsiteX5" fmla="*/ 3380063 w 3617682"/>
                  <a:gd name="connsiteY5" fmla="*/ 3257103 h 4188573"/>
                  <a:gd name="connsiteX6" fmla="*/ 3230652 w 3617682"/>
                  <a:gd name="connsiteY6" fmla="*/ 986096 h 4188573"/>
                  <a:gd name="connsiteX7" fmla="*/ 1751475 w 3617682"/>
                  <a:gd name="connsiteY7" fmla="*/ 0 h 4188573"/>
                  <a:gd name="connsiteX0" fmla="*/ 2237063 w 3617682"/>
                  <a:gd name="connsiteY0" fmla="*/ 2808878 h 4188573"/>
                  <a:gd name="connsiteX1" fmla="*/ 2274416 w 3617682"/>
                  <a:gd name="connsiteY1" fmla="*/ 1606140 h 4188573"/>
                  <a:gd name="connsiteX2" fmla="*/ 1183711 w 3617682"/>
                  <a:gd name="connsiteY2" fmla="*/ 1068270 h 4188573"/>
                  <a:gd name="connsiteX3" fmla="*/ 3358 w 3617682"/>
                  <a:gd name="connsiteY3" fmla="*/ 2218715 h 4188573"/>
                  <a:gd name="connsiteX4" fmla="*/ 1056711 w 3617682"/>
                  <a:gd name="connsiteY4" fmla="*/ 4041497 h 4188573"/>
                  <a:gd name="connsiteX5" fmla="*/ 3380063 w 3617682"/>
                  <a:gd name="connsiteY5" fmla="*/ 3257103 h 4188573"/>
                  <a:gd name="connsiteX6" fmla="*/ 3230652 w 3617682"/>
                  <a:gd name="connsiteY6" fmla="*/ 986096 h 4188573"/>
                  <a:gd name="connsiteX7" fmla="*/ 1751475 w 3617682"/>
                  <a:gd name="connsiteY7" fmla="*/ 0 h 4188573"/>
                  <a:gd name="connsiteX0" fmla="*/ 2237063 w 3617682"/>
                  <a:gd name="connsiteY0" fmla="*/ 2808878 h 4188573"/>
                  <a:gd name="connsiteX1" fmla="*/ 2274416 w 3617682"/>
                  <a:gd name="connsiteY1" fmla="*/ 1606140 h 4188573"/>
                  <a:gd name="connsiteX2" fmla="*/ 1183711 w 3617682"/>
                  <a:gd name="connsiteY2" fmla="*/ 1068270 h 4188573"/>
                  <a:gd name="connsiteX3" fmla="*/ 3358 w 3617682"/>
                  <a:gd name="connsiteY3" fmla="*/ 2218715 h 4188573"/>
                  <a:gd name="connsiteX4" fmla="*/ 1056711 w 3617682"/>
                  <a:gd name="connsiteY4" fmla="*/ 4041497 h 4188573"/>
                  <a:gd name="connsiteX5" fmla="*/ 3380063 w 3617682"/>
                  <a:gd name="connsiteY5" fmla="*/ 3257103 h 4188573"/>
                  <a:gd name="connsiteX6" fmla="*/ 3230652 w 3617682"/>
                  <a:gd name="connsiteY6" fmla="*/ 986096 h 4188573"/>
                  <a:gd name="connsiteX7" fmla="*/ 1751475 w 3617682"/>
                  <a:gd name="connsiteY7" fmla="*/ 0 h 4188573"/>
                  <a:gd name="connsiteX0" fmla="*/ 2237063 w 3617682"/>
                  <a:gd name="connsiteY0" fmla="*/ 2808878 h 4188573"/>
                  <a:gd name="connsiteX1" fmla="*/ 2274416 w 3617682"/>
                  <a:gd name="connsiteY1" fmla="*/ 1606140 h 4188573"/>
                  <a:gd name="connsiteX2" fmla="*/ 1183711 w 3617682"/>
                  <a:gd name="connsiteY2" fmla="*/ 1068270 h 4188573"/>
                  <a:gd name="connsiteX3" fmla="*/ 3358 w 3617682"/>
                  <a:gd name="connsiteY3" fmla="*/ 2218715 h 4188573"/>
                  <a:gd name="connsiteX4" fmla="*/ 1056711 w 3617682"/>
                  <a:gd name="connsiteY4" fmla="*/ 4041497 h 4188573"/>
                  <a:gd name="connsiteX5" fmla="*/ 3380063 w 3617682"/>
                  <a:gd name="connsiteY5" fmla="*/ 3257103 h 4188573"/>
                  <a:gd name="connsiteX6" fmla="*/ 3230652 w 3617682"/>
                  <a:gd name="connsiteY6" fmla="*/ 986096 h 4188573"/>
                  <a:gd name="connsiteX7" fmla="*/ 1751475 w 3617682"/>
                  <a:gd name="connsiteY7" fmla="*/ 0 h 4188573"/>
                  <a:gd name="connsiteX0" fmla="*/ 2237063 w 3617682"/>
                  <a:gd name="connsiteY0" fmla="*/ 2808878 h 4188573"/>
                  <a:gd name="connsiteX1" fmla="*/ 2274416 w 3617682"/>
                  <a:gd name="connsiteY1" fmla="*/ 1606140 h 4188573"/>
                  <a:gd name="connsiteX2" fmla="*/ 1183711 w 3617682"/>
                  <a:gd name="connsiteY2" fmla="*/ 1068270 h 4188573"/>
                  <a:gd name="connsiteX3" fmla="*/ 3358 w 3617682"/>
                  <a:gd name="connsiteY3" fmla="*/ 2218715 h 4188573"/>
                  <a:gd name="connsiteX4" fmla="*/ 1056711 w 3617682"/>
                  <a:gd name="connsiteY4" fmla="*/ 4041497 h 4188573"/>
                  <a:gd name="connsiteX5" fmla="*/ 3380063 w 3617682"/>
                  <a:gd name="connsiteY5" fmla="*/ 3257103 h 4188573"/>
                  <a:gd name="connsiteX6" fmla="*/ 3230652 w 3617682"/>
                  <a:gd name="connsiteY6" fmla="*/ 986096 h 4188573"/>
                  <a:gd name="connsiteX7" fmla="*/ 1751475 w 3617682"/>
                  <a:gd name="connsiteY7" fmla="*/ 0 h 4188573"/>
                  <a:gd name="connsiteX0" fmla="*/ 2237063 w 3617682"/>
                  <a:gd name="connsiteY0" fmla="*/ 2808878 h 4188573"/>
                  <a:gd name="connsiteX1" fmla="*/ 2274416 w 3617682"/>
                  <a:gd name="connsiteY1" fmla="*/ 1606140 h 4188573"/>
                  <a:gd name="connsiteX2" fmla="*/ 1183711 w 3617682"/>
                  <a:gd name="connsiteY2" fmla="*/ 1068270 h 4188573"/>
                  <a:gd name="connsiteX3" fmla="*/ 3358 w 3617682"/>
                  <a:gd name="connsiteY3" fmla="*/ 2218715 h 4188573"/>
                  <a:gd name="connsiteX4" fmla="*/ 1056711 w 3617682"/>
                  <a:gd name="connsiteY4" fmla="*/ 4041497 h 4188573"/>
                  <a:gd name="connsiteX5" fmla="*/ 3380063 w 3617682"/>
                  <a:gd name="connsiteY5" fmla="*/ 3257103 h 4188573"/>
                  <a:gd name="connsiteX6" fmla="*/ 3230652 w 3617682"/>
                  <a:gd name="connsiteY6" fmla="*/ 986096 h 4188573"/>
                  <a:gd name="connsiteX7" fmla="*/ 1751475 w 3617682"/>
                  <a:gd name="connsiteY7" fmla="*/ 0 h 4188573"/>
                  <a:gd name="connsiteX0" fmla="*/ 2244070 w 3624689"/>
                  <a:gd name="connsiteY0" fmla="*/ 2808878 h 4188573"/>
                  <a:gd name="connsiteX1" fmla="*/ 2281423 w 3624689"/>
                  <a:gd name="connsiteY1" fmla="*/ 1606140 h 4188573"/>
                  <a:gd name="connsiteX2" fmla="*/ 1190718 w 3624689"/>
                  <a:gd name="connsiteY2" fmla="*/ 1068270 h 4188573"/>
                  <a:gd name="connsiteX3" fmla="*/ 10365 w 3624689"/>
                  <a:gd name="connsiteY3" fmla="*/ 2218715 h 4188573"/>
                  <a:gd name="connsiteX4" fmla="*/ 1063718 w 3624689"/>
                  <a:gd name="connsiteY4" fmla="*/ 4041497 h 4188573"/>
                  <a:gd name="connsiteX5" fmla="*/ 3387070 w 3624689"/>
                  <a:gd name="connsiteY5" fmla="*/ 3257103 h 4188573"/>
                  <a:gd name="connsiteX6" fmla="*/ 3237659 w 3624689"/>
                  <a:gd name="connsiteY6" fmla="*/ 986096 h 4188573"/>
                  <a:gd name="connsiteX7" fmla="*/ 1758482 w 3624689"/>
                  <a:gd name="connsiteY7" fmla="*/ 0 h 4188573"/>
                  <a:gd name="connsiteX0" fmla="*/ 2244070 w 3624689"/>
                  <a:gd name="connsiteY0" fmla="*/ 2808878 h 4188573"/>
                  <a:gd name="connsiteX1" fmla="*/ 2281423 w 3624689"/>
                  <a:gd name="connsiteY1" fmla="*/ 1606140 h 4188573"/>
                  <a:gd name="connsiteX2" fmla="*/ 1190718 w 3624689"/>
                  <a:gd name="connsiteY2" fmla="*/ 1068270 h 4188573"/>
                  <a:gd name="connsiteX3" fmla="*/ 10365 w 3624689"/>
                  <a:gd name="connsiteY3" fmla="*/ 2218715 h 4188573"/>
                  <a:gd name="connsiteX4" fmla="*/ 1063718 w 3624689"/>
                  <a:gd name="connsiteY4" fmla="*/ 4041497 h 4188573"/>
                  <a:gd name="connsiteX5" fmla="*/ 3387070 w 3624689"/>
                  <a:gd name="connsiteY5" fmla="*/ 3257103 h 4188573"/>
                  <a:gd name="connsiteX6" fmla="*/ 3237659 w 3624689"/>
                  <a:gd name="connsiteY6" fmla="*/ 986096 h 4188573"/>
                  <a:gd name="connsiteX7" fmla="*/ 1758482 w 3624689"/>
                  <a:gd name="connsiteY7" fmla="*/ 0 h 4188573"/>
                  <a:gd name="connsiteX0" fmla="*/ 2233745 w 3614364"/>
                  <a:gd name="connsiteY0" fmla="*/ 2808878 h 4188573"/>
                  <a:gd name="connsiteX1" fmla="*/ 2271098 w 3614364"/>
                  <a:gd name="connsiteY1" fmla="*/ 1606140 h 4188573"/>
                  <a:gd name="connsiteX2" fmla="*/ 1068334 w 3614364"/>
                  <a:gd name="connsiteY2" fmla="*/ 1075741 h 4188573"/>
                  <a:gd name="connsiteX3" fmla="*/ 40 w 3614364"/>
                  <a:gd name="connsiteY3" fmla="*/ 2218715 h 4188573"/>
                  <a:gd name="connsiteX4" fmla="*/ 1053393 w 3614364"/>
                  <a:gd name="connsiteY4" fmla="*/ 4041497 h 4188573"/>
                  <a:gd name="connsiteX5" fmla="*/ 3376745 w 3614364"/>
                  <a:gd name="connsiteY5" fmla="*/ 3257103 h 4188573"/>
                  <a:gd name="connsiteX6" fmla="*/ 3227334 w 3614364"/>
                  <a:gd name="connsiteY6" fmla="*/ 986096 h 4188573"/>
                  <a:gd name="connsiteX7" fmla="*/ 1748157 w 3614364"/>
                  <a:gd name="connsiteY7" fmla="*/ 0 h 4188573"/>
                  <a:gd name="connsiteX0" fmla="*/ 2233745 w 3614364"/>
                  <a:gd name="connsiteY0" fmla="*/ 2808878 h 4188573"/>
                  <a:gd name="connsiteX1" fmla="*/ 2271098 w 3614364"/>
                  <a:gd name="connsiteY1" fmla="*/ 1606140 h 4188573"/>
                  <a:gd name="connsiteX2" fmla="*/ 1068334 w 3614364"/>
                  <a:gd name="connsiteY2" fmla="*/ 1075741 h 4188573"/>
                  <a:gd name="connsiteX3" fmla="*/ 40 w 3614364"/>
                  <a:gd name="connsiteY3" fmla="*/ 2218715 h 4188573"/>
                  <a:gd name="connsiteX4" fmla="*/ 1053393 w 3614364"/>
                  <a:gd name="connsiteY4" fmla="*/ 4041497 h 4188573"/>
                  <a:gd name="connsiteX5" fmla="*/ 3376745 w 3614364"/>
                  <a:gd name="connsiteY5" fmla="*/ 3257103 h 4188573"/>
                  <a:gd name="connsiteX6" fmla="*/ 3227334 w 3614364"/>
                  <a:gd name="connsiteY6" fmla="*/ 986096 h 4188573"/>
                  <a:gd name="connsiteX7" fmla="*/ 1748157 w 3614364"/>
                  <a:gd name="connsiteY7" fmla="*/ 0 h 4188573"/>
                  <a:gd name="connsiteX0" fmla="*/ 2234817 w 3615436"/>
                  <a:gd name="connsiteY0" fmla="*/ 2808878 h 4188573"/>
                  <a:gd name="connsiteX1" fmla="*/ 2272170 w 3615436"/>
                  <a:gd name="connsiteY1" fmla="*/ 1606140 h 4188573"/>
                  <a:gd name="connsiteX2" fmla="*/ 1144112 w 3615436"/>
                  <a:gd name="connsiteY2" fmla="*/ 1060800 h 4188573"/>
                  <a:gd name="connsiteX3" fmla="*/ 1112 w 3615436"/>
                  <a:gd name="connsiteY3" fmla="*/ 2218715 h 4188573"/>
                  <a:gd name="connsiteX4" fmla="*/ 1054465 w 3615436"/>
                  <a:gd name="connsiteY4" fmla="*/ 4041497 h 4188573"/>
                  <a:gd name="connsiteX5" fmla="*/ 3377817 w 3615436"/>
                  <a:gd name="connsiteY5" fmla="*/ 3257103 h 4188573"/>
                  <a:gd name="connsiteX6" fmla="*/ 3228406 w 3615436"/>
                  <a:gd name="connsiteY6" fmla="*/ 986096 h 4188573"/>
                  <a:gd name="connsiteX7" fmla="*/ 1749229 w 3615436"/>
                  <a:gd name="connsiteY7" fmla="*/ 0 h 4188573"/>
                  <a:gd name="connsiteX0" fmla="*/ 2234817 w 3615436"/>
                  <a:gd name="connsiteY0" fmla="*/ 2808878 h 4188573"/>
                  <a:gd name="connsiteX1" fmla="*/ 2272170 w 3615436"/>
                  <a:gd name="connsiteY1" fmla="*/ 1606140 h 4188573"/>
                  <a:gd name="connsiteX2" fmla="*/ 1144112 w 3615436"/>
                  <a:gd name="connsiteY2" fmla="*/ 1060800 h 4188573"/>
                  <a:gd name="connsiteX3" fmla="*/ 1112 w 3615436"/>
                  <a:gd name="connsiteY3" fmla="*/ 2218715 h 4188573"/>
                  <a:gd name="connsiteX4" fmla="*/ 1054465 w 3615436"/>
                  <a:gd name="connsiteY4" fmla="*/ 4041497 h 4188573"/>
                  <a:gd name="connsiteX5" fmla="*/ 3377817 w 3615436"/>
                  <a:gd name="connsiteY5" fmla="*/ 3257103 h 4188573"/>
                  <a:gd name="connsiteX6" fmla="*/ 3228406 w 3615436"/>
                  <a:gd name="connsiteY6" fmla="*/ 986096 h 4188573"/>
                  <a:gd name="connsiteX7" fmla="*/ 1749229 w 3615436"/>
                  <a:gd name="connsiteY7" fmla="*/ 0 h 4188573"/>
                  <a:gd name="connsiteX0" fmla="*/ 2256428 w 3637047"/>
                  <a:gd name="connsiteY0" fmla="*/ 2808878 h 4088667"/>
                  <a:gd name="connsiteX1" fmla="*/ 2293781 w 3637047"/>
                  <a:gd name="connsiteY1" fmla="*/ 1606140 h 4088667"/>
                  <a:gd name="connsiteX2" fmla="*/ 1165723 w 3637047"/>
                  <a:gd name="connsiteY2" fmla="*/ 1060800 h 4088667"/>
                  <a:gd name="connsiteX3" fmla="*/ 311 w 3637047"/>
                  <a:gd name="connsiteY3" fmla="*/ 2300890 h 4088667"/>
                  <a:gd name="connsiteX4" fmla="*/ 1076076 w 3637047"/>
                  <a:gd name="connsiteY4" fmla="*/ 4041497 h 4088667"/>
                  <a:gd name="connsiteX5" fmla="*/ 3399428 w 3637047"/>
                  <a:gd name="connsiteY5" fmla="*/ 3257103 h 4088667"/>
                  <a:gd name="connsiteX6" fmla="*/ 3250017 w 3637047"/>
                  <a:gd name="connsiteY6" fmla="*/ 986096 h 4088667"/>
                  <a:gd name="connsiteX7" fmla="*/ 1770840 w 3637047"/>
                  <a:gd name="connsiteY7" fmla="*/ 0 h 4088667"/>
                  <a:gd name="connsiteX0" fmla="*/ 2257303 w 3637922"/>
                  <a:gd name="connsiteY0" fmla="*/ 2808878 h 4088667"/>
                  <a:gd name="connsiteX1" fmla="*/ 2294656 w 3637922"/>
                  <a:gd name="connsiteY1" fmla="*/ 1606140 h 4088667"/>
                  <a:gd name="connsiteX2" fmla="*/ 1166598 w 3637922"/>
                  <a:gd name="connsiteY2" fmla="*/ 1060800 h 4088667"/>
                  <a:gd name="connsiteX3" fmla="*/ 1186 w 3637922"/>
                  <a:gd name="connsiteY3" fmla="*/ 2300890 h 4088667"/>
                  <a:gd name="connsiteX4" fmla="*/ 1076951 w 3637922"/>
                  <a:gd name="connsiteY4" fmla="*/ 4041497 h 4088667"/>
                  <a:gd name="connsiteX5" fmla="*/ 3400303 w 3637922"/>
                  <a:gd name="connsiteY5" fmla="*/ 3257103 h 4088667"/>
                  <a:gd name="connsiteX6" fmla="*/ 3250892 w 3637922"/>
                  <a:gd name="connsiteY6" fmla="*/ 986096 h 4088667"/>
                  <a:gd name="connsiteX7" fmla="*/ 1771715 w 3637922"/>
                  <a:gd name="connsiteY7" fmla="*/ 0 h 4088667"/>
                  <a:gd name="connsiteX0" fmla="*/ 2257303 w 3637922"/>
                  <a:gd name="connsiteY0" fmla="*/ 2808878 h 4088667"/>
                  <a:gd name="connsiteX1" fmla="*/ 2294656 w 3637922"/>
                  <a:gd name="connsiteY1" fmla="*/ 1606140 h 4088667"/>
                  <a:gd name="connsiteX2" fmla="*/ 1166598 w 3637922"/>
                  <a:gd name="connsiteY2" fmla="*/ 1060800 h 4088667"/>
                  <a:gd name="connsiteX3" fmla="*/ 1186 w 3637922"/>
                  <a:gd name="connsiteY3" fmla="*/ 2300890 h 4088667"/>
                  <a:gd name="connsiteX4" fmla="*/ 1076951 w 3637922"/>
                  <a:gd name="connsiteY4" fmla="*/ 4041497 h 4088667"/>
                  <a:gd name="connsiteX5" fmla="*/ 3400303 w 3637922"/>
                  <a:gd name="connsiteY5" fmla="*/ 3257103 h 4088667"/>
                  <a:gd name="connsiteX6" fmla="*/ 3250892 w 3637922"/>
                  <a:gd name="connsiteY6" fmla="*/ 986096 h 4088667"/>
                  <a:gd name="connsiteX7" fmla="*/ 1771715 w 3637922"/>
                  <a:gd name="connsiteY7" fmla="*/ 0 h 4088667"/>
                  <a:gd name="connsiteX0" fmla="*/ 2257303 w 3637922"/>
                  <a:gd name="connsiteY0" fmla="*/ 2808878 h 4088667"/>
                  <a:gd name="connsiteX1" fmla="*/ 2294656 w 3637922"/>
                  <a:gd name="connsiteY1" fmla="*/ 1606140 h 4088667"/>
                  <a:gd name="connsiteX2" fmla="*/ 1166598 w 3637922"/>
                  <a:gd name="connsiteY2" fmla="*/ 1060800 h 4088667"/>
                  <a:gd name="connsiteX3" fmla="*/ 1186 w 3637922"/>
                  <a:gd name="connsiteY3" fmla="*/ 2300890 h 4088667"/>
                  <a:gd name="connsiteX4" fmla="*/ 1076951 w 3637922"/>
                  <a:gd name="connsiteY4" fmla="*/ 4041497 h 4088667"/>
                  <a:gd name="connsiteX5" fmla="*/ 3400303 w 3637922"/>
                  <a:gd name="connsiteY5" fmla="*/ 3257103 h 4088667"/>
                  <a:gd name="connsiteX6" fmla="*/ 3250892 w 3637922"/>
                  <a:gd name="connsiteY6" fmla="*/ 986096 h 4088667"/>
                  <a:gd name="connsiteX7" fmla="*/ 1771715 w 3637922"/>
                  <a:gd name="connsiteY7" fmla="*/ 0 h 4088667"/>
                  <a:gd name="connsiteX0" fmla="*/ 2257613 w 3638232"/>
                  <a:gd name="connsiteY0" fmla="*/ 2808878 h 4163985"/>
                  <a:gd name="connsiteX1" fmla="*/ 2294966 w 3638232"/>
                  <a:gd name="connsiteY1" fmla="*/ 1606140 h 4163985"/>
                  <a:gd name="connsiteX2" fmla="*/ 1166908 w 3638232"/>
                  <a:gd name="connsiteY2" fmla="*/ 1060800 h 4163985"/>
                  <a:gd name="connsiteX3" fmla="*/ 1496 w 3638232"/>
                  <a:gd name="connsiteY3" fmla="*/ 2300890 h 4163985"/>
                  <a:gd name="connsiteX4" fmla="*/ 1077261 w 3638232"/>
                  <a:gd name="connsiteY4" fmla="*/ 4041497 h 4163985"/>
                  <a:gd name="connsiteX5" fmla="*/ 3400613 w 3638232"/>
                  <a:gd name="connsiteY5" fmla="*/ 3257103 h 4163985"/>
                  <a:gd name="connsiteX6" fmla="*/ 3251202 w 3638232"/>
                  <a:gd name="connsiteY6" fmla="*/ 986096 h 4163985"/>
                  <a:gd name="connsiteX7" fmla="*/ 1772025 w 3638232"/>
                  <a:gd name="connsiteY7" fmla="*/ 0 h 4163985"/>
                  <a:gd name="connsiteX0" fmla="*/ 2257299 w 3582839"/>
                  <a:gd name="connsiteY0" fmla="*/ 2808878 h 4085117"/>
                  <a:gd name="connsiteX1" fmla="*/ 2294652 w 3582839"/>
                  <a:gd name="connsiteY1" fmla="*/ 1606140 h 4085117"/>
                  <a:gd name="connsiteX2" fmla="*/ 1166594 w 3582839"/>
                  <a:gd name="connsiteY2" fmla="*/ 1060800 h 4085117"/>
                  <a:gd name="connsiteX3" fmla="*/ 1182 w 3582839"/>
                  <a:gd name="connsiteY3" fmla="*/ 2300890 h 4085117"/>
                  <a:gd name="connsiteX4" fmla="*/ 1076947 w 3582839"/>
                  <a:gd name="connsiteY4" fmla="*/ 4041497 h 4085117"/>
                  <a:gd name="connsiteX5" fmla="*/ 3385358 w 3582839"/>
                  <a:gd name="connsiteY5" fmla="*/ 3234692 h 4085117"/>
                  <a:gd name="connsiteX6" fmla="*/ 3250888 w 3582839"/>
                  <a:gd name="connsiteY6" fmla="*/ 986096 h 4085117"/>
                  <a:gd name="connsiteX7" fmla="*/ 1771711 w 3582839"/>
                  <a:gd name="connsiteY7" fmla="*/ 0 h 4085117"/>
                  <a:gd name="connsiteX0" fmla="*/ 2257299 w 3645529"/>
                  <a:gd name="connsiteY0" fmla="*/ 2808878 h 4128229"/>
                  <a:gd name="connsiteX1" fmla="*/ 2294652 w 3645529"/>
                  <a:gd name="connsiteY1" fmla="*/ 1606140 h 4128229"/>
                  <a:gd name="connsiteX2" fmla="*/ 1166594 w 3645529"/>
                  <a:gd name="connsiteY2" fmla="*/ 1060800 h 4128229"/>
                  <a:gd name="connsiteX3" fmla="*/ 1182 w 3645529"/>
                  <a:gd name="connsiteY3" fmla="*/ 2300890 h 4128229"/>
                  <a:gd name="connsiteX4" fmla="*/ 1076947 w 3645529"/>
                  <a:gd name="connsiteY4" fmla="*/ 4041497 h 4128229"/>
                  <a:gd name="connsiteX5" fmla="*/ 3385358 w 3645529"/>
                  <a:gd name="connsiteY5" fmla="*/ 3234692 h 4128229"/>
                  <a:gd name="connsiteX6" fmla="*/ 3250888 w 3645529"/>
                  <a:gd name="connsiteY6" fmla="*/ 986096 h 4128229"/>
                  <a:gd name="connsiteX7" fmla="*/ 1771711 w 3645529"/>
                  <a:gd name="connsiteY7" fmla="*/ 0 h 4128229"/>
                  <a:gd name="connsiteX0" fmla="*/ 2257435 w 3645665"/>
                  <a:gd name="connsiteY0" fmla="*/ 2808878 h 4167947"/>
                  <a:gd name="connsiteX1" fmla="*/ 2294788 w 3645665"/>
                  <a:gd name="connsiteY1" fmla="*/ 1606140 h 4167947"/>
                  <a:gd name="connsiteX2" fmla="*/ 1166730 w 3645665"/>
                  <a:gd name="connsiteY2" fmla="*/ 1060800 h 4167947"/>
                  <a:gd name="connsiteX3" fmla="*/ 1318 w 3645665"/>
                  <a:gd name="connsiteY3" fmla="*/ 2300890 h 4167947"/>
                  <a:gd name="connsiteX4" fmla="*/ 1077083 w 3645665"/>
                  <a:gd name="connsiteY4" fmla="*/ 4041497 h 4167947"/>
                  <a:gd name="connsiteX5" fmla="*/ 3385494 w 3645665"/>
                  <a:gd name="connsiteY5" fmla="*/ 3234692 h 4167947"/>
                  <a:gd name="connsiteX6" fmla="*/ 3251024 w 3645665"/>
                  <a:gd name="connsiteY6" fmla="*/ 986096 h 4167947"/>
                  <a:gd name="connsiteX7" fmla="*/ 1771847 w 3645665"/>
                  <a:gd name="connsiteY7" fmla="*/ 0 h 4167947"/>
                  <a:gd name="connsiteX0" fmla="*/ 2257435 w 3675460"/>
                  <a:gd name="connsiteY0" fmla="*/ 2808878 h 4167947"/>
                  <a:gd name="connsiteX1" fmla="*/ 2294788 w 3675460"/>
                  <a:gd name="connsiteY1" fmla="*/ 1606140 h 4167947"/>
                  <a:gd name="connsiteX2" fmla="*/ 1166730 w 3675460"/>
                  <a:gd name="connsiteY2" fmla="*/ 1060800 h 4167947"/>
                  <a:gd name="connsiteX3" fmla="*/ 1318 w 3675460"/>
                  <a:gd name="connsiteY3" fmla="*/ 2300890 h 4167947"/>
                  <a:gd name="connsiteX4" fmla="*/ 1077083 w 3675460"/>
                  <a:gd name="connsiteY4" fmla="*/ 4041497 h 4167947"/>
                  <a:gd name="connsiteX5" fmla="*/ 3385494 w 3675460"/>
                  <a:gd name="connsiteY5" fmla="*/ 3234692 h 4167947"/>
                  <a:gd name="connsiteX6" fmla="*/ 3251024 w 3675460"/>
                  <a:gd name="connsiteY6" fmla="*/ 986096 h 4167947"/>
                  <a:gd name="connsiteX7" fmla="*/ 1771847 w 3675460"/>
                  <a:gd name="connsiteY7" fmla="*/ 0 h 4167947"/>
                  <a:gd name="connsiteX0" fmla="*/ 2257435 w 3657128"/>
                  <a:gd name="connsiteY0" fmla="*/ 2808878 h 4167947"/>
                  <a:gd name="connsiteX1" fmla="*/ 2294788 w 3657128"/>
                  <a:gd name="connsiteY1" fmla="*/ 1606140 h 4167947"/>
                  <a:gd name="connsiteX2" fmla="*/ 1166730 w 3657128"/>
                  <a:gd name="connsiteY2" fmla="*/ 1060800 h 4167947"/>
                  <a:gd name="connsiteX3" fmla="*/ 1318 w 3657128"/>
                  <a:gd name="connsiteY3" fmla="*/ 2300890 h 4167947"/>
                  <a:gd name="connsiteX4" fmla="*/ 1077083 w 3657128"/>
                  <a:gd name="connsiteY4" fmla="*/ 4041497 h 4167947"/>
                  <a:gd name="connsiteX5" fmla="*/ 3385494 w 3657128"/>
                  <a:gd name="connsiteY5" fmla="*/ 3234692 h 4167947"/>
                  <a:gd name="connsiteX6" fmla="*/ 3251024 w 3657128"/>
                  <a:gd name="connsiteY6" fmla="*/ 986096 h 4167947"/>
                  <a:gd name="connsiteX7" fmla="*/ 1771847 w 3657128"/>
                  <a:gd name="connsiteY7" fmla="*/ 0 h 4167947"/>
                  <a:gd name="connsiteX0" fmla="*/ 2257435 w 3637437"/>
                  <a:gd name="connsiteY0" fmla="*/ 2808878 h 4153702"/>
                  <a:gd name="connsiteX1" fmla="*/ 2294788 w 3637437"/>
                  <a:gd name="connsiteY1" fmla="*/ 1606140 h 4153702"/>
                  <a:gd name="connsiteX2" fmla="*/ 1166730 w 3637437"/>
                  <a:gd name="connsiteY2" fmla="*/ 1060800 h 4153702"/>
                  <a:gd name="connsiteX3" fmla="*/ 1318 w 3637437"/>
                  <a:gd name="connsiteY3" fmla="*/ 2300890 h 4153702"/>
                  <a:gd name="connsiteX4" fmla="*/ 1077083 w 3637437"/>
                  <a:gd name="connsiteY4" fmla="*/ 4041497 h 4153702"/>
                  <a:gd name="connsiteX5" fmla="*/ 3385494 w 3637437"/>
                  <a:gd name="connsiteY5" fmla="*/ 3234692 h 4153702"/>
                  <a:gd name="connsiteX6" fmla="*/ 3251024 w 3637437"/>
                  <a:gd name="connsiteY6" fmla="*/ 986096 h 4153702"/>
                  <a:gd name="connsiteX7" fmla="*/ 1771847 w 3637437"/>
                  <a:gd name="connsiteY7" fmla="*/ 0 h 4153702"/>
                  <a:gd name="connsiteX0" fmla="*/ 2257435 w 3653844"/>
                  <a:gd name="connsiteY0" fmla="*/ 2808878 h 4151073"/>
                  <a:gd name="connsiteX1" fmla="*/ 2294788 w 3653844"/>
                  <a:gd name="connsiteY1" fmla="*/ 1606140 h 4151073"/>
                  <a:gd name="connsiteX2" fmla="*/ 1166730 w 3653844"/>
                  <a:gd name="connsiteY2" fmla="*/ 1060800 h 4151073"/>
                  <a:gd name="connsiteX3" fmla="*/ 1318 w 3653844"/>
                  <a:gd name="connsiteY3" fmla="*/ 2300890 h 4151073"/>
                  <a:gd name="connsiteX4" fmla="*/ 1077083 w 3653844"/>
                  <a:gd name="connsiteY4" fmla="*/ 4041497 h 4151073"/>
                  <a:gd name="connsiteX5" fmla="*/ 3385494 w 3653844"/>
                  <a:gd name="connsiteY5" fmla="*/ 3234692 h 4151073"/>
                  <a:gd name="connsiteX6" fmla="*/ 3251024 w 3653844"/>
                  <a:gd name="connsiteY6" fmla="*/ 986096 h 4151073"/>
                  <a:gd name="connsiteX7" fmla="*/ 1771847 w 3653844"/>
                  <a:gd name="connsiteY7" fmla="*/ 0 h 4151073"/>
                  <a:gd name="connsiteX0" fmla="*/ 2257435 w 3653844"/>
                  <a:gd name="connsiteY0" fmla="*/ 2808878 h 4151073"/>
                  <a:gd name="connsiteX1" fmla="*/ 1166730 w 3653844"/>
                  <a:gd name="connsiteY1" fmla="*/ 1060800 h 4151073"/>
                  <a:gd name="connsiteX2" fmla="*/ 1318 w 3653844"/>
                  <a:gd name="connsiteY2" fmla="*/ 2300890 h 4151073"/>
                  <a:gd name="connsiteX3" fmla="*/ 1077083 w 3653844"/>
                  <a:gd name="connsiteY3" fmla="*/ 4041497 h 4151073"/>
                  <a:gd name="connsiteX4" fmla="*/ 3385494 w 3653844"/>
                  <a:gd name="connsiteY4" fmla="*/ 3234692 h 4151073"/>
                  <a:gd name="connsiteX5" fmla="*/ 3251024 w 3653844"/>
                  <a:gd name="connsiteY5" fmla="*/ 986096 h 4151073"/>
                  <a:gd name="connsiteX6" fmla="*/ 1771847 w 3653844"/>
                  <a:gd name="connsiteY6" fmla="*/ 0 h 4151073"/>
                  <a:gd name="connsiteX0" fmla="*/ 2269095 w 3665504"/>
                  <a:gd name="connsiteY0" fmla="*/ 2808878 h 4151073"/>
                  <a:gd name="connsiteX1" fmla="*/ 1723743 w 3665504"/>
                  <a:gd name="connsiteY1" fmla="*/ 1135505 h 4151073"/>
                  <a:gd name="connsiteX2" fmla="*/ 12978 w 3665504"/>
                  <a:gd name="connsiteY2" fmla="*/ 2300890 h 4151073"/>
                  <a:gd name="connsiteX3" fmla="*/ 1088743 w 3665504"/>
                  <a:gd name="connsiteY3" fmla="*/ 4041497 h 4151073"/>
                  <a:gd name="connsiteX4" fmla="*/ 3397154 w 3665504"/>
                  <a:gd name="connsiteY4" fmla="*/ 3234692 h 4151073"/>
                  <a:gd name="connsiteX5" fmla="*/ 3262684 w 3665504"/>
                  <a:gd name="connsiteY5" fmla="*/ 986096 h 4151073"/>
                  <a:gd name="connsiteX6" fmla="*/ 1783507 w 3665504"/>
                  <a:gd name="connsiteY6" fmla="*/ 0 h 4151073"/>
                  <a:gd name="connsiteX0" fmla="*/ 2269095 w 3665504"/>
                  <a:gd name="connsiteY0" fmla="*/ 2808878 h 4151073"/>
                  <a:gd name="connsiteX1" fmla="*/ 1723743 w 3665504"/>
                  <a:gd name="connsiteY1" fmla="*/ 1135505 h 4151073"/>
                  <a:gd name="connsiteX2" fmla="*/ 12978 w 3665504"/>
                  <a:gd name="connsiteY2" fmla="*/ 2300890 h 4151073"/>
                  <a:gd name="connsiteX3" fmla="*/ 1088743 w 3665504"/>
                  <a:gd name="connsiteY3" fmla="*/ 4041497 h 4151073"/>
                  <a:gd name="connsiteX4" fmla="*/ 3397154 w 3665504"/>
                  <a:gd name="connsiteY4" fmla="*/ 3234692 h 4151073"/>
                  <a:gd name="connsiteX5" fmla="*/ 3262684 w 3665504"/>
                  <a:gd name="connsiteY5" fmla="*/ 986096 h 4151073"/>
                  <a:gd name="connsiteX6" fmla="*/ 1783507 w 3665504"/>
                  <a:gd name="connsiteY6" fmla="*/ 0 h 4151073"/>
                  <a:gd name="connsiteX0" fmla="*/ 2269095 w 3665504"/>
                  <a:gd name="connsiteY0" fmla="*/ 2808878 h 4151073"/>
                  <a:gd name="connsiteX1" fmla="*/ 1723743 w 3665504"/>
                  <a:gd name="connsiteY1" fmla="*/ 1135505 h 4151073"/>
                  <a:gd name="connsiteX2" fmla="*/ 12978 w 3665504"/>
                  <a:gd name="connsiteY2" fmla="*/ 2300890 h 4151073"/>
                  <a:gd name="connsiteX3" fmla="*/ 1088743 w 3665504"/>
                  <a:gd name="connsiteY3" fmla="*/ 4041497 h 4151073"/>
                  <a:gd name="connsiteX4" fmla="*/ 3397154 w 3665504"/>
                  <a:gd name="connsiteY4" fmla="*/ 3234692 h 4151073"/>
                  <a:gd name="connsiteX5" fmla="*/ 3262684 w 3665504"/>
                  <a:gd name="connsiteY5" fmla="*/ 986096 h 4151073"/>
                  <a:gd name="connsiteX6" fmla="*/ 1783507 w 3665504"/>
                  <a:gd name="connsiteY6" fmla="*/ 0 h 4151073"/>
                  <a:gd name="connsiteX0" fmla="*/ 2269095 w 3665504"/>
                  <a:gd name="connsiteY0" fmla="*/ 2808878 h 4151073"/>
                  <a:gd name="connsiteX1" fmla="*/ 1723743 w 3665504"/>
                  <a:gd name="connsiteY1" fmla="*/ 1135505 h 4151073"/>
                  <a:gd name="connsiteX2" fmla="*/ 12978 w 3665504"/>
                  <a:gd name="connsiteY2" fmla="*/ 2300890 h 4151073"/>
                  <a:gd name="connsiteX3" fmla="*/ 1088743 w 3665504"/>
                  <a:gd name="connsiteY3" fmla="*/ 4041497 h 4151073"/>
                  <a:gd name="connsiteX4" fmla="*/ 3397154 w 3665504"/>
                  <a:gd name="connsiteY4" fmla="*/ 3234692 h 4151073"/>
                  <a:gd name="connsiteX5" fmla="*/ 3262684 w 3665504"/>
                  <a:gd name="connsiteY5" fmla="*/ 986096 h 4151073"/>
                  <a:gd name="connsiteX6" fmla="*/ 1783507 w 3665504"/>
                  <a:gd name="connsiteY6" fmla="*/ 0 h 4151073"/>
                  <a:gd name="connsiteX0" fmla="*/ 2272343 w 3668752"/>
                  <a:gd name="connsiteY0" fmla="*/ 2808878 h 4151073"/>
                  <a:gd name="connsiteX1" fmla="*/ 1726991 w 3668752"/>
                  <a:gd name="connsiteY1" fmla="*/ 1135505 h 4151073"/>
                  <a:gd name="connsiteX2" fmla="*/ 16226 w 3668752"/>
                  <a:gd name="connsiteY2" fmla="*/ 2300890 h 4151073"/>
                  <a:gd name="connsiteX3" fmla="*/ 1091991 w 3668752"/>
                  <a:gd name="connsiteY3" fmla="*/ 4041497 h 4151073"/>
                  <a:gd name="connsiteX4" fmla="*/ 3400402 w 3668752"/>
                  <a:gd name="connsiteY4" fmla="*/ 3234692 h 4151073"/>
                  <a:gd name="connsiteX5" fmla="*/ 3265932 w 3668752"/>
                  <a:gd name="connsiteY5" fmla="*/ 986096 h 4151073"/>
                  <a:gd name="connsiteX6" fmla="*/ 1786755 w 3668752"/>
                  <a:gd name="connsiteY6" fmla="*/ 0 h 4151073"/>
                  <a:gd name="connsiteX0" fmla="*/ 2272343 w 3668752"/>
                  <a:gd name="connsiteY0" fmla="*/ 2808878 h 4151073"/>
                  <a:gd name="connsiteX1" fmla="*/ 1726991 w 3668752"/>
                  <a:gd name="connsiteY1" fmla="*/ 1135505 h 4151073"/>
                  <a:gd name="connsiteX2" fmla="*/ 16226 w 3668752"/>
                  <a:gd name="connsiteY2" fmla="*/ 2300890 h 4151073"/>
                  <a:gd name="connsiteX3" fmla="*/ 1091991 w 3668752"/>
                  <a:gd name="connsiteY3" fmla="*/ 4041497 h 4151073"/>
                  <a:gd name="connsiteX4" fmla="*/ 3400402 w 3668752"/>
                  <a:gd name="connsiteY4" fmla="*/ 3234692 h 4151073"/>
                  <a:gd name="connsiteX5" fmla="*/ 3265932 w 3668752"/>
                  <a:gd name="connsiteY5" fmla="*/ 986096 h 4151073"/>
                  <a:gd name="connsiteX6" fmla="*/ 1786755 w 3668752"/>
                  <a:gd name="connsiteY6" fmla="*/ 0 h 4151073"/>
                  <a:gd name="connsiteX0" fmla="*/ 2272343 w 3407218"/>
                  <a:gd name="connsiteY0" fmla="*/ 2808878 h 4116547"/>
                  <a:gd name="connsiteX1" fmla="*/ 1726991 w 3407218"/>
                  <a:gd name="connsiteY1" fmla="*/ 1135505 h 4116547"/>
                  <a:gd name="connsiteX2" fmla="*/ 16226 w 3407218"/>
                  <a:gd name="connsiteY2" fmla="*/ 2300890 h 4116547"/>
                  <a:gd name="connsiteX3" fmla="*/ 1091991 w 3407218"/>
                  <a:gd name="connsiteY3" fmla="*/ 4041497 h 4116547"/>
                  <a:gd name="connsiteX4" fmla="*/ 3400402 w 3407218"/>
                  <a:gd name="connsiteY4" fmla="*/ 3234692 h 4116547"/>
                  <a:gd name="connsiteX5" fmla="*/ 1786755 w 3407218"/>
                  <a:gd name="connsiteY5" fmla="*/ 0 h 4116547"/>
                  <a:gd name="connsiteX0" fmla="*/ 2272343 w 3486968"/>
                  <a:gd name="connsiteY0" fmla="*/ 2808878 h 4116547"/>
                  <a:gd name="connsiteX1" fmla="*/ 1726991 w 3486968"/>
                  <a:gd name="connsiteY1" fmla="*/ 1135505 h 4116547"/>
                  <a:gd name="connsiteX2" fmla="*/ 16226 w 3486968"/>
                  <a:gd name="connsiteY2" fmla="*/ 2300890 h 4116547"/>
                  <a:gd name="connsiteX3" fmla="*/ 1091991 w 3486968"/>
                  <a:gd name="connsiteY3" fmla="*/ 4041497 h 4116547"/>
                  <a:gd name="connsiteX4" fmla="*/ 3400402 w 3486968"/>
                  <a:gd name="connsiteY4" fmla="*/ 3234692 h 4116547"/>
                  <a:gd name="connsiteX5" fmla="*/ 1786755 w 3486968"/>
                  <a:gd name="connsiteY5" fmla="*/ 0 h 4116547"/>
                  <a:gd name="connsiteX0" fmla="*/ 2272343 w 3595979"/>
                  <a:gd name="connsiteY0" fmla="*/ 2808878 h 4114298"/>
                  <a:gd name="connsiteX1" fmla="*/ 1726991 w 3595979"/>
                  <a:gd name="connsiteY1" fmla="*/ 1135505 h 4114298"/>
                  <a:gd name="connsiteX2" fmla="*/ 16226 w 3595979"/>
                  <a:gd name="connsiteY2" fmla="*/ 2300890 h 4114298"/>
                  <a:gd name="connsiteX3" fmla="*/ 1091991 w 3595979"/>
                  <a:gd name="connsiteY3" fmla="*/ 4041497 h 4114298"/>
                  <a:gd name="connsiteX4" fmla="*/ 3400402 w 3595979"/>
                  <a:gd name="connsiteY4" fmla="*/ 3234692 h 4114298"/>
                  <a:gd name="connsiteX5" fmla="*/ 1786755 w 3595979"/>
                  <a:gd name="connsiteY5" fmla="*/ 0 h 4114298"/>
                  <a:gd name="connsiteX0" fmla="*/ 2271933 w 3794498"/>
                  <a:gd name="connsiteY0" fmla="*/ 2808878 h 4041832"/>
                  <a:gd name="connsiteX1" fmla="*/ 1726581 w 3794498"/>
                  <a:gd name="connsiteY1" fmla="*/ 1135505 h 4041832"/>
                  <a:gd name="connsiteX2" fmla="*/ 15816 w 3794498"/>
                  <a:gd name="connsiteY2" fmla="*/ 2300890 h 4041832"/>
                  <a:gd name="connsiteX3" fmla="*/ 1091581 w 3794498"/>
                  <a:gd name="connsiteY3" fmla="*/ 4041497 h 4041832"/>
                  <a:gd name="connsiteX4" fmla="*/ 3646521 w 3794498"/>
                  <a:gd name="connsiteY4" fmla="*/ 2427886 h 4041832"/>
                  <a:gd name="connsiteX5" fmla="*/ 1786345 w 3794498"/>
                  <a:gd name="connsiteY5" fmla="*/ 0 h 4041832"/>
                  <a:gd name="connsiteX0" fmla="*/ 2271933 w 3698701"/>
                  <a:gd name="connsiteY0" fmla="*/ 2808878 h 4041902"/>
                  <a:gd name="connsiteX1" fmla="*/ 1726581 w 3698701"/>
                  <a:gd name="connsiteY1" fmla="*/ 1135505 h 4041902"/>
                  <a:gd name="connsiteX2" fmla="*/ 15816 w 3698701"/>
                  <a:gd name="connsiteY2" fmla="*/ 2300890 h 4041902"/>
                  <a:gd name="connsiteX3" fmla="*/ 1091581 w 3698701"/>
                  <a:gd name="connsiteY3" fmla="*/ 4041497 h 4041902"/>
                  <a:gd name="connsiteX4" fmla="*/ 3646521 w 3698701"/>
                  <a:gd name="connsiteY4" fmla="*/ 2427886 h 4041902"/>
                  <a:gd name="connsiteX5" fmla="*/ 1786345 w 3698701"/>
                  <a:gd name="connsiteY5" fmla="*/ 0 h 4041902"/>
                  <a:gd name="connsiteX0" fmla="*/ 2259890 w 3664789"/>
                  <a:gd name="connsiteY0" fmla="*/ 2808878 h 4116524"/>
                  <a:gd name="connsiteX1" fmla="*/ 1714538 w 3664789"/>
                  <a:gd name="connsiteY1" fmla="*/ 1135505 h 4116524"/>
                  <a:gd name="connsiteX2" fmla="*/ 3773 w 3664789"/>
                  <a:gd name="connsiteY2" fmla="*/ 2300890 h 4116524"/>
                  <a:gd name="connsiteX3" fmla="*/ 1326067 w 3664789"/>
                  <a:gd name="connsiteY3" fmla="*/ 4116201 h 4116524"/>
                  <a:gd name="connsiteX4" fmla="*/ 3634478 w 3664789"/>
                  <a:gd name="connsiteY4" fmla="*/ 2427886 h 4116524"/>
                  <a:gd name="connsiteX5" fmla="*/ 1774302 w 3664789"/>
                  <a:gd name="connsiteY5" fmla="*/ 0 h 4116524"/>
                  <a:gd name="connsiteX0" fmla="*/ 2315332 w 3720231"/>
                  <a:gd name="connsiteY0" fmla="*/ 2808878 h 4141388"/>
                  <a:gd name="connsiteX1" fmla="*/ 1769980 w 3720231"/>
                  <a:gd name="connsiteY1" fmla="*/ 1135505 h 4141388"/>
                  <a:gd name="connsiteX2" fmla="*/ 59215 w 3720231"/>
                  <a:gd name="connsiteY2" fmla="*/ 2300890 h 4141388"/>
                  <a:gd name="connsiteX3" fmla="*/ 1381509 w 3720231"/>
                  <a:gd name="connsiteY3" fmla="*/ 4116201 h 4141388"/>
                  <a:gd name="connsiteX4" fmla="*/ 3689920 w 3720231"/>
                  <a:gd name="connsiteY4" fmla="*/ 2427886 h 4141388"/>
                  <a:gd name="connsiteX5" fmla="*/ 1829744 w 3720231"/>
                  <a:gd name="connsiteY5" fmla="*/ 0 h 4141388"/>
                  <a:gd name="connsiteX0" fmla="*/ 2315332 w 3711801"/>
                  <a:gd name="connsiteY0" fmla="*/ 2808878 h 4142758"/>
                  <a:gd name="connsiteX1" fmla="*/ 1769980 w 3711801"/>
                  <a:gd name="connsiteY1" fmla="*/ 1135505 h 4142758"/>
                  <a:gd name="connsiteX2" fmla="*/ 59215 w 3711801"/>
                  <a:gd name="connsiteY2" fmla="*/ 2300890 h 4142758"/>
                  <a:gd name="connsiteX3" fmla="*/ 1381509 w 3711801"/>
                  <a:gd name="connsiteY3" fmla="*/ 4116201 h 4142758"/>
                  <a:gd name="connsiteX4" fmla="*/ 3689920 w 3711801"/>
                  <a:gd name="connsiteY4" fmla="*/ 2427886 h 4142758"/>
                  <a:gd name="connsiteX5" fmla="*/ 1829744 w 3711801"/>
                  <a:gd name="connsiteY5" fmla="*/ 0 h 4142758"/>
                  <a:gd name="connsiteX0" fmla="*/ 2315332 w 3697286"/>
                  <a:gd name="connsiteY0" fmla="*/ 2808878 h 4142758"/>
                  <a:gd name="connsiteX1" fmla="*/ 1769980 w 3697286"/>
                  <a:gd name="connsiteY1" fmla="*/ 1135505 h 4142758"/>
                  <a:gd name="connsiteX2" fmla="*/ 59215 w 3697286"/>
                  <a:gd name="connsiteY2" fmla="*/ 2300890 h 4142758"/>
                  <a:gd name="connsiteX3" fmla="*/ 1381509 w 3697286"/>
                  <a:gd name="connsiteY3" fmla="*/ 4116201 h 4142758"/>
                  <a:gd name="connsiteX4" fmla="*/ 3689920 w 3697286"/>
                  <a:gd name="connsiteY4" fmla="*/ 2427886 h 4142758"/>
                  <a:gd name="connsiteX5" fmla="*/ 1829744 w 3697286"/>
                  <a:gd name="connsiteY5" fmla="*/ 0 h 4142758"/>
                  <a:gd name="connsiteX0" fmla="*/ 2292278 w 3674232"/>
                  <a:gd name="connsiteY0" fmla="*/ 2808878 h 4142758"/>
                  <a:gd name="connsiteX1" fmla="*/ 1746926 w 3674232"/>
                  <a:gd name="connsiteY1" fmla="*/ 1135505 h 4142758"/>
                  <a:gd name="connsiteX2" fmla="*/ 36161 w 3674232"/>
                  <a:gd name="connsiteY2" fmla="*/ 2300890 h 4142758"/>
                  <a:gd name="connsiteX3" fmla="*/ 1358455 w 3674232"/>
                  <a:gd name="connsiteY3" fmla="*/ 4116201 h 4142758"/>
                  <a:gd name="connsiteX4" fmla="*/ 3666866 w 3674232"/>
                  <a:gd name="connsiteY4" fmla="*/ 2427886 h 4142758"/>
                  <a:gd name="connsiteX5" fmla="*/ 1806690 w 3674232"/>
                  <a:gd name="connsiteY5" fmla="*/ 0 h 4142758"/>
                  <a:gd name="connsiteX0" fmla="*/ 2256438 w 3638392"/>
                  <a:gd name="connsiteY0" fmla="*/ 2808878 h 4156332"/>
                  <a:gd name="connsiteX1" fmla="*/ 1711086 w 3638392"/>
                  <a:gd name="connsiteY1" fmla="*/ 1135505 h 4156332"/>
                  <a:gd name="connsiteX2" fmla="*/ 321 w 3638392"/>
                  <a:gd name="connsiteY2" fmla="*/ 2300890 h 4156332"/>
                  <a:gd name="connsiteX3" fmla="*/ 1322615 w 3638392"/>
                  <a:gd name="connsiteY3" fmla="*/ 4116201 h 4156332"/>
                  <a:gd name="connsiteX4" fmla="*/ 3631026 w 3638392"/>
                  <a:gd name="connsiteY4" fmla="*/ 2427886 h 4156332"/>
                  <a:gd name="connsiteX5" fmla="*/ 1770850 w 3638392"/>
                  <a:gd name="connsiteY5" fmla="*/ 0 h 4156332"/>
                  <a:gd name="connsiteX0" fmla="*/ 2256465 w 3638419"/>
                  <a:gd name="connsiteY0" fmla="*/ 2808878 h 4149313"/>
                  <a:gd name="connsiteX1" fmla="*/ 1711113 w 3638419"/>
                  <a:gd name="connsiteY1" fmla="*/ 1135505 h 4149313"/>
                  <a:gd name="connsiteX2" fmla="*/ 348 w 3638419"/>
                  <a:gd name="connsiteY2" fmla="*/ 2300890 h 4149313"/>
                  <a:gd name="connsiteX3" fmla="*/ 1322642 w 3638419"/>
                  <a:gd name="connsiteY3" fmla="*/ 4116201 h 4149313"/>
                  <a:gd name="connsiteX4" fmla="*/ 3631053 w 3638419"/>
                  <a:gd name="connsiteY4" fmla="*/ 2427886 h 4149313"/>
                  <a:gd name="connsiteX5" fmla="*/ 1770877 w 3638419"/>
                  <a:gd name="connsiteY5" fmla="*/ 0 h 4149313"/>
                  <a:gd name="connsiteX0" fmla="*/ 2256465 w 3649804"/>
                  <a:gd name="connsiteY0" fmla="*/ 2808878 h 4166552"/>
                  <a:gd name="connsiteX1" fmla="*/ 1711113 w 3649804"/>
                  <a:gd name="connsiteY1" fmla="*/ 1135505 h 4166552"/>
                  <a:gd name="connsiteX2" fmla="*/ 348 w 3649804"/>
                  <a:gd name="connsiteY2" fmla="*/ 2300890 h 4166552"/>
                  <a:gd name="connsiteX3" fmla="*/ 1322642 w 3649804"/>
                  <a:gd name="connsiteY3" fmla="*/ 4116201 h 4166552"/>
                  <a:gd name="connsiteX4" fmla="*/ 3631053 w 3649804"/>
                  <a:gd name="connsiteY4" fmla="*/ 2427886 h 4166552"/>
                  <a:gd name="connsiteX5" fmla="*/ 1770877 w 3649804"/>
                  <a:gd name="connsiteY5" fmla="*/ 0 h 4166552"/>
                  <a:gd name="connsiteX0" fmla="*/ 2256465 w 3638722"/>
                  <a:gd name="connsiteY0" fmla="*/ 2808878 h 4166552"/>
                  <a:gd name="connsiteX1" fmla="*/ 1711113 w 3638722"/>
                  <a:gd name="connsiteY1" fmla="*/ 1135505 h 4166552"/>
                  <a:gd name="connsiteX2" fmla="*/ 348 w 3638722"/>
                  <a:gd name="connsiteY2" fmla="*/ 2300890 h 4166552"/>
                  <a:gd name="connsiteX3" fmla="*/ 1322642 w 3638722"/>
                  <a:gd name="connsiteY3" fmla="*/ 4116201 h 4166552"/>
                  <a:gd name="connsiteX4" fmla="*/ 3631053 w 3638722"/>
                  <a:gd name="connsiteY4" fmla="*/ 2427886 h 4166552"/>
                  <a:gd name="connsiteX5" fmla="*/ 1770877 w 3638722"/>
                  <a:gd name="connsiteY5" fmla="*/ 0 h 4166552"/>
                  <a:gd name="connsiteX0" fmla="*/ 2256465 w 3638722"/>
                  <a:gd name="connsiteY0" fmla="*/ 2808878 h 4166552"/>
                  <a:gd name="connsiteX1" fmla="*/ 1711113 w 3638722"/>
                  <a:gd name="connsiteY1" fmla="*/ 1135505 h 4166552"/>
                  <a:gd name="connsiteX2" fmla="*/ 348 w 3638722"/>
                  <a:gd name="connsiteY2" fmla="*/ 2300890 h 4166552"/>
                  <a:gd name="connsiteX3" fmla="*/ 1322642 w 3638722"/>
                  <a:gd name="connsiteY3" fmla="*/ 4116201 h 4166552"/>
                  <a:gd name="connsiteX4" fmla="*/ 3631053 w 3638722"/>
                  <a:gd name="connsiteY4" fmla="*/ 2427886 h 4166552"/>
                  <a:gd name="connsiteX5" fmla="*/ 1770877 w 3638722"/>
                  <a:gd name="connsiteY5" fmla="*/ 0 h 4166552"/>
                  <a:gd name="connsiteX0" fmla="*/ 2256203 w 3638460"/>
                  <a:gd name="connsiteY0" fmla="*/ 2808878 h 4166552"/>
                  <a:gd name="connsiteX1" fmla="*/ 1710851 w 3638460"/>
                  <a:gd name="connsiteY1" fmla="*/ 1135505 h 4166552"/>
                  <a:gd name="connsiteX2" fmla="*/ 86 w 3638460"/>
                  <a:gd name="connsiteY2" fmla="*/ 2300890 h 4166552"/>
                  <a:gd name="connsiteX3" fmla="*/ 1322380 w 3638460"/>
                  <a:gd name="connsiteY3" fmla="*/ 4116201 h 4166552"/>
                  <a:gd name="connsiteX4" fmla="*/ 3630791 w 3638460"/>
                  <a:gd name="connsiteY4" fmla="*/ 2427886 h 4166552"/>
                  <a:gd name="connsiteX5" fmla="*/ 1770615 w 3638460"/>
                  <a:gd name="connsiteY5" fmla="*/ 0 h 4166552"/>
                  <a:gd name="connsiteX0" fmla="*/ 2256203 w 3638460"/>
                  <a:gd name="connsiteY0" fmla="*/ 2808878 h 4166552"/>
                  <a:gd name="connsiteX1" fmla="*/ 1710851 w 3638460"/>
                  <a:gd name="connsiteY1" fmla="*/ 1135505 h 4166552"/>
                  <a:gd name="connsiteX2" fmla="*/ 86 w 3638460"/>
                  <a:gd name="connsiteY2" fmla="*/ 2300890 h 4166552"/>
                  <a:gd name="connsiteX3" fmla="*/ 1322380 w 3638460"/>
                  <a:gd name="connsiteY3" fmla="*/ 4116201 h 4166552"/>
                  <a:gd name="connsiteX4" fmla="*/ 3630791 w 3638460"/>
                  <a:gd name="connsiteY4" fmla="*/ 2427886 h 4166552"/>
                  <a:gd name="connsiteX5" fmla="*/ 1770615 w 3638460"/>
                  <a:gd name="connsiteY5" fmla="*/ 0 h 4166552"/>
                  <a:gd name="connsiteX0" fmla="*/ 2256799 w 3639056"/>
                  <a:gd name="connsiteY0" fmla="*/ 2808878 h 4166552"/>
                  <a:gd name="connsiteX1" fmla="*/ 1711447 w 3639056"/>
                  <a:gd name="connsiteY1" fmla="*/ 1135505 h 4166552"/>
                  <a:gd name="connsiteX2" fmla="*/ 682 w 3639056"/>
                  <a:gd name="connsiteY2" fmla="*/ 2300890 h 4166552"/>
                  <a:gd name="connsiteX3" fmla="*/ 1322976 w 3639056"/>
                  <a:gd name="connsiteY3" fmla="*/ 4116201 h 4166552"/>
                  <a:gd name="connsiteX4" fmla="*/ 3631387 w 3639056"/>
                  <a:gd name="connsiteY4" fmla="*/ 2427886 h 4166552"/>
                  <a:gd name="connsiteX5" fmla="*/ 1771211 w 3639056"/>
                  <a:gd name="connsiteY5" fmla="*/ 0 h 4166552"/>
                  <a:gd name="connsiteX0" fmla="*/ 2256799 w 3639056"/>
                  <a:gd name="connsiteY0" fmla="*/ 2808878 h 4166552"/>
                  <a:gd name="connsiteX1" fmla="*/ 1711447 w 3639056"/>
                  <a:gd name="connsiteY1" fmla="*/ 1135505 h 4166552"/>
                  <a:gd name="connsiteX2" fmla="*/ 682 w 3639056"/>
                  <a:gd name="connsiteY2" fmla="*/ 2300890 h 4166552"/>
                  <a:gd name="connsiteX3" fmla="*/ 1322976 w 3639056"/>
                  <a:gd name="connsiteY3" fmla="*/ 4116201 h 4166552"/>
                  <a:gd name="connsiteX4" fmla="*/ 3631387 w 3639056"/>
                  <a:gd name="connsiteY4" fmla="*/ 2427886 h 4166552"/>
                  <a:gd name="connsiteX5" fmla="*/ 1771211 w 3639056"/>
                  <a:gd name="connsiteY5" fmla="*/ 0 h 4166552"/>
                  <a:gd name="connsiteX0" fmla="*/ 2375690 w 3639056"/>
                  <a:gd name="connsiteY0" fmla="*/ 2553263 h 4166552"/>
                  <a:gd name="connsiteX1" fmla="*/ 1711447 w 3639056"/>
                  <a:gd name="connsiteY1" fmla="*/ 1135505 h 4166552"/>
                  <a:gd name="connsiteX2" fmla="*/ 682 w 3639056"/>
                  <a:gd name="connsiteY2" fmla="*/ 2300890 h 4166552"/>
                  <a:gd name="connsiteX3" fmla="*/ 1322976 w 3639056"/>
                  <a:gd name="connsiteY3" fmla="*/ 4116201 h 4166552"/>
                  <a:gd name="connsiteX4" fmla="*/ 3631387 w 3639056"/>
                  <a:gd name="connsiteY4" fmla="*/ 2427886 h 4166552"/>
                  <a:gd name="connsiteX5" fmla="*/ 1771211 w 3639056"/>
                  <a:gd name="connsiteY5" fmla="*/ 0 h 4166552"/>
                  <a:gd name="connsiteX0" fmla="*/ 2375690 w 3639056"/>
                  <a:gd name="connsiteY0" fmla="*/ 2553263 h 4166552"/>
                  <a:gd name="connsiteX1" fmla="*/ 1711447 w 3639056"/>
                  <a:gd name="connsiteY1" fmla="*/ 1135505 h 4166552"/>
                  <a:gd name="connsiteX2" fmla="*/ 682 w 3639056"/>
                  <a:gd name="connsiteY2" fmla="*/ 2300890 h 4166552"/>
                  <a:gd name="connsiteX3" fmla="*/ 1322976 w 3639056"/>
                  <a:gd name="connsiteY3" fmla="*/ 4116201 h 4166552"/>
                  <a:gd name="connsiteX4" fmla="*/ 3631387 w 3639056"/>
                  <a:gd name="connsiteY4" fmla="*/ 2427886 h 4166552"/>
                  <a:gd name="connsiteX5" fmla="*/ 1771211 w 3639056"/>
                  <a:gd name="connsiteY5" fmla="*/ 0 h 4166552"/>
                  <a:gd name="connsiteX0" fmla="*/ 2375690 w 3639056"/>
                  <a:gd name="connsiteY0" fmla="*/ 2553263 h 4166552"/>
                  <a:gd name="connsiteX1" fmla="*/ 1711447 w 3639056"/>
                  <a:gd name="connsiteY1" fmla="*/ 1135505 h 4166552"/>
                  <a:gd name="connsiteX2" fmla="*/ 682 w 3639056"/>
                  <a:gd name="connsiteY2" fmla="*/ 2300890 h 4166552"/>
                  <a:gd name="connsiteX3" fmla="*/ 1322976 w 3639056"/>
                  <a:gd name="connsiteY3" fmla="*/ 4116201 h 4166552"/>
                  <a:gd name="connsiteX4" fmla="*/ 3631387 w 3639056"/>
                  <a:gd name="connsiteY4" fmla="*/ 2427886 h 4166552"/>
                  <a:gd name="connsiteX5" fmla="*/ 1771211 w 3639056"/>
                  <a:gd name="connsiteY5" fmla="*/ 0 h 4166552"/>
                  <a:gd name="connsiteX0" fmla="*/ 2375690 w 3639056"/>
                  <a:gd name="connsiteY0" fmla="*/ 2553263 h 4166552"/>
                  <a:gd name="connsiteX1" fmla="*/ 1711447 w 3639056"/>
                  <a:gd name="connsiteY1" fmla="*/ 1135505 h 4166552"/>
                  <a:gd name="connsiteX2" fmla="*/ 682 w 3639056"/>
                  <a:gd name="connsiteY2" fmla="*/ 2300890 h 4166552"/>
                  <a:gd name="connsiteX3" fmla="*/ 1322976 w 3639056"/>
                  <a:gd name="connsiteY3" fmla="*/ 4116201 h 4166552"/>
                  <a:gd name="connsiteX4" fmla="*/ 3631387 w 3639056"/>
                  <a:gd name="connsiteY4" fmla="*/ 2427886 h 4166552"/>
                  <a:gd name="connsiteX5" fmla="*/ 1771211 w 3639056"/>
                  <a:gd name="connsiteY5" fmla="*/ 0 h 4166552"/>
                  <a:gd name="connsiteX0" fmla="*/ 2375690 w 3639056"/>
                  <a:gd name="connsiteY0" fmla="*/ 2553263 h 4166552"/>
                  <a:gd name="connsiteX1" fmla="*/ 1711447 w 3639056"/>
                  <a:gd name="connsiteY1" fmla="*/ 1135505 h 4166552"/>
                  <a:gd name="connsiteX2" fmla="*/ 682 w 3639056"/>
                  <a:gd name="connsiteY2" fmla="*/ 2300890 h 4166552"/>
                  <a:gd name="connsiteX3" fmla="*/ 1322976 w 3639056"/>
                  <a:gd name="connsiteY3" fmla="*/ 4116201 h 4166552"/>
                  <a:gd name="connsiteX4" fmla="*/ 3631387 w 3639056"/>
                  <a:gd name="connsiteY4" fmla="*/ 2427886 h 4166552"/>
                  <a:gd name="connsiteX5" fmla="*/ 1771211 w 3639056"/>
                  <a:gd name="connsiteY5" fmla="*/ 0 h 4166552"/>
                  <a:gd name="connsiteX0" fmla="*/ 2375690 w 3639056"/>
                  <a:gd name="connsiteY0" fmla="*/ 2553263 h 4166552"/>
                  <a:gd name="connsiteX1" fmla="*/ 1711447 w 3639056"/>
                  <a:gd name="connsiteY1" fmla="*/ 1135505 h 4166552"/>
                  <a:gd name="connsiteX2" fmla="*/ 682 w 3639056"/>
                  <a:gd name="connsiteY2" fmla="*/ 2300890 h 4166552"/>
                  <a:gd name="connsiteX3" fmla="*/ 1322976 w 3639056"/>
                  <a:gd name="connsiteY3" fmla="*/ 4116201 h 4166552"/>
                  <a:gd name="connsiteX4" fmla="*/ 3631387 w 3639056"/>
                  <a:gd name="connsiteY4" fmla="*/ 2427886 h 4166552"/>
                  <a:gd name="connsiteX5" fmla="*/ 1771211 w 3639056"/>
                  <a:gd name="connsiteY5" fmla="*/ 0 h 4166552"/>
                  <a:gd name="connsiteX0" fmla="*/ 2375690 w 3639056"/>
                  <a:gd name="connsiteY0" fmla="*/ 2553263 h 4166552"/>
                  <a:gd name="connsiteX1" fmla="*/ 1711447 w 3639056"/>
                  <a:gd name="connsiteY1" fmla="*/ 1135505 h 4166552"/>
                  <a:gd name="connsiteX2" fmla="*/ 682 w 3639056"/>
                  <a:gd name="connsiteY2" fmla="*/ 2300890 h 4166552"/>
                  <a:gd name="connsiteX3" fmla="*/ 1322976 w 3639056"/>
                  <a:gd name="connsiteY3" fmla="*/ 4116201 h 4166552"/>
                  <a:gd name="connsiteX4" fmla="*/ 3631387 w 3639056"/>
                  <a:gd name="connsiteY4" fmla="*/ 2427886 h 4166552"/>
                  <a:gd name="connsiteX5" fmla="*/ 1771211 w 3639056"/>
                  <a:gd name="connsiteY5" fmla="*/ 0 h 4166552"/>
                  <a:gd name="connsiteX0" fmla="*/ 2375690 w 3639056"/>
                  <a:gd name="connsiteY0" fmla="*/ 2553263 h 4166552"/>
                  <a:gd name="connsiteX1" fmla="*/ 1711447 w 3639056"/>
                  <a:gd name="connsiteY1" fmla="*/ 1135505 h 4166552"/>
                  <a:gd name="connsiteX2" fmla="*/ 682 w 3639056"/>
                  <a:gd name="connsiteY2" fmla="*/ 2300890 h 4166552"/>
                  <a:gd name="connsiteX3" fmla="*/ 1322976 w 3639056"/>
                  <a:gd name="connsiteY3" fmla="*/ 4116201 h 4166552"/>
                  <a:gd name="connsiteX4" fmla="*/ 3631387 w 3639056"/>
                  <a:gd name="connsiteY4" fmla="*/ 2427886 h 4166552"/>
                  <a:gd name="connsiteX5" fmla="*/ 1771211 w 3639056"/>
                  <a:gd name="connsiteY5" fmla="*/ 0 h 4166552"/>
                  <a:gd name="connsiteX0" fmla="*/ 2375690 w 3639056"/>
                  <a:gd name="connsiteY0" fmla="*/ 2553263 h 4166552"/>
                  <a:gd name="connsiteX1" fmla="*/ 1711447 w 3639056"/>
                  <a:gd name="connsiteY1" fmla="*/ 1135505 h 4166552"/>
                  <a:gd name="connsiteX2" fmla="*/ 682 w 3639056"/>
                  <a:gd name="connsiteY2" fmla="*/ 2300890 h 4166552"/>
                  <a:gd name="connsiteX3" fmla="*/ 1322976 w 3639056"/>
                  <a:gd name="connsiteY3" fmla="*/ 4116201 h 4166552"/>
                  <a:gd name="connsiteX4" fmla="*/ 3631387 w 3639056"/>
                  <a:gd name="connsiteY4" fmla="*/ 2427886 h 4166552"/>
                  <a:gd name="connsiteX5" fmla="*/ 1771211 w 3639056"/>
                  <a:gd name="connsiteY5" fmla="*/ 0 h 4166552"/>
                  <a:gd name="connsiteX0" fmla="*/ 2375690 w 3639056"/>
                  <a:gd name="connsiteY0" fmla="*/ 2553263 h 4166552"/>
                  <a:gd name="connsiteX1" fmla="*/ 1711447 w 3639056"/>
                  <a:gd name="connsiteY1" fmla="*/ 1135505 h 4166552"/>
                  <a:gd name="connsiteX2" fmla="*/ 682 w 3639056"/>
                  <a:gd name="connsiteY2" fmla="*/ 2300890 h 4166552"/>
                  <a:gd name="connsiteX3" fmla="*/ 1322976 w 3639056"/>
                  <a:gd name="connsiteY3" fmla="*/ 4116201 h 4166552"/>
                  <a:gd name="connsiteX4" fmla="*/ 3631387 w 3639056"/>
                  <a:gd name="connsiteY4" fmla="*/ 2427886 h 4166552"/>
                  <a:gd name="connsiteX5" fmla="*/ 1771211 w 3639056"/>
                  <a:gd name="connsiteY5" fmla="*/ 0 h 4166552"/>
                  <a:gd name="connsiteX0" fmla="*/ 2375690 w 3639056"/>
                  <a:gd name="connsiteY0" fmla="*/ 2553263 h 4166552"/>
                  <a:gd name="connsiteX1" fmla="*/ 1711447 w 3639056"/>
                  <a:gd name="connsiteY1" fmla="*/ 1135505 h 4166552"/>
                  <a:gd name="connsiteX2" fmla="*/ 682 w 3639056"/>
                  <a:gd name="connsiteY2" fmla="*/ 2300890 h 4166552"/>
                  <a:gd name="connsiteX3" fmla="*/ 1322976 w 3639056"/>
                  <a:gd name="connsiteY3" fmla="*/ 4116201 h 4166552"/>
                  <a:gd name="connsiteX4" fmla="*/ 3631387 w 3639056"/>
                  <a:gd name="connsiteY4" fmla="*/ 2427886 h 4166552"/>
                  <a:gd name="connsiteX5" fmla="*/ 1771211 w 3639056"/>
                  <a:gd name="connsiteY5" fmla="*/ 0 h 4166552"/>
                  <a:gd name="connsiteX0" fmla="*/ 2375690 w 3639056"/>
                  <a:gd name="connsiteY0" fmla="*/ 2553263 h 4166552"/>
                  <a:gd name="connsiteX1" fmla="*/ 2434375 w 3639056"/>
                  <a:gd name="connsiteY1" fmla="*/ 2046174 h 4166552"/>
                  <a:gd name="connsiteX2" fmla="*/ 1711447 w 3639056"/>
                  <a:gd name="connsiteY2" fmla="*/ 1135505 h 4166552"/>
                  <a:gd name="connsiteX3" fmla="*/ 682 w 3639056"/>
                  <a:gd name="connsiteY3" fmla="*/ 2300890 h 4166552"/>
                  <a:gd name="connsiteX4" fmla="*/ 1322976 w 3639056"/>
                  <a:gd name="connsiteY4" fmla="*/ 4116201 h 4166552"/>
                  <a:gd name="connsiteX5" fmla="*/ 3631387 w 3639056"/>
                  <a:gd name="connsiteY5" fmla="*/ 2427886 h 4166552"/>
                  <a:gd name="connsiteX6" fmla="*/ 1771211 w 3639056"/>
                  <a:gd name="connsiteY6" fmla="*/ 0 h 4166552"/>
                  <a:gd name="connsiteX0" fmla="*/ 759968 w 3639056"/>
                  <a:gd name="connsiteY0" fmla="*/ 1962328 h 4166552"/>
                  <a:gd name="connsiteX1" fmla="*/ 2434375 w 3639056"/>
                  <a:gd name="connsiteY1" fmla="*/ 2046174 h 4166552"/>
                  <a:gd name="connsiteX2" fmla="*/ 1711447 w 3639056"/>
                  <a:gd name="connsiteY2" fmla="*/ 1135505 h 4166552"/>
                  <a:gd name="connsiteX3" fmla="*/ 682 w 3639056"/>
                  <a:gd name="connsiteY3" fmla="*/ 2300890 h 4166552"/>
                  <a:gd name="connsiteX4" fmla="*/ 1322976 w 3639056"/>
                  <a:gd name="connsiteY4" fmla="*/ 4116201 h 4166552"/>
                  <a:gd name="connsiteX5" fmla="*/ 3631387 w 3639056"/>
                  <a:gd name="connsiteY5" fmla="*/ 2427886 h 4166552"/>
                  <a:gd name="connsiteX6" fmla="*/ 1771211 w 3639056"/>
                  <a:gd name="connsiteY6" fmla="*/ 0 h 4166552"/>
                  <a:gd name="connsiteX0" fmla="*/ 759968 w 3639056"/>
                  <a:gd name="connsiteY0" fmla="*/ 1962328 h 4166552"/>
                  <a:gd name="connsiteX1" fmla="*/ 1701316 w 3639056"/>
                  <a:gd name="connsiteY1" fmla="*/ 3183163 h 4166552"/>
                  <a:gd name="connsiteX2" fmla="*/ 1711447 w 3639056"/>
                  <a:gd name="connsiteY2" fmla="*/ 1135505 h 4166552"/>
                  <a:gd name="connsiteX3" fmla="*/ 682 w 3639056"/>
                  <a:gd name="connsiteY3" fmla="*/ 2300890 h 4166552"/>
                  <a:gd name="connsiteX4" fmla="*/ 1322976 w 3639056"/>
                  <a:gd name="connsiteY4" fmla="*/ 4116201 h 4166552"/>
                  <a:gd name="connsiteX5" fmla="*/ 3631387 w 3639056"/>
                  <a:gd name="connsiteY5" fmla="*/ 2427886 h 4166552"/>
                  <a:gd name="connsiteX6" fmla="*/ 1771211 w 3639056"/>
                  <a:gd name="connsiteY6" fmla="*/ 0 h 4166552"/>
                  <a:gd name="connsiteX0" fmla="*/ 759968 w 3639056"/>
                  <a:gd name="connsiteY0" fmla="*/ 1962328 h 4166552"/>
                  <a:gd name="connsiteX1" fmla="*/ 1701316 w 3639056"/>
                  <a:gd name="connsiteY1" fmla="*/ 3183163 h 4166552"/>
                  <a:gd name="connsiteX2" fmla="*/ 1711447 w 3639056"/>
                  <a:gd name="connsiteY2" fmla="*/ 1135505 h 4166552"/>
                  <a:gd name="connsiteX3" fmla="*/ 682 w 3639056"/>
                  <a:gd name="connsiteY3" fmla="*/ 2300890 h 4166552"/>
                  <a:gd name="connsiteX4" fmla="*/ 1322976 w 3639056"/>
                  <a:gd name="connsiteY4" fmla="*/ 4116201 h 4166552"/>
                  <a:gd name="connsiteX5" fmla="*/ 3631387 w 3639056"/>
                  <a:gd name="connsiteY5" fmla="*/ 2427886 h 4166552"/>
                  <a:gd name="connsiteX6" fmla="*/ 1771211 w 3639056"/>
                  <a:gd name="connsiteY6" fmla="*/ 0 h 4166552"/>
                  <a:gd name="connsiteX0" fmla="*/ 759968 w 3639056"/>
                  <a:gd name="connsiteY0" fmla="*/ 1962328 h 4166552"/>
                  <a:gd name="connsiteX1" fmla="*/ 1701316 w 3639056"/>
                  <a:gd name="connsiteY1" fmla="*/ 3183163 h 4166552"/>
                  <a:gd name="connsiteX2" fmla="*/ 1711447 w 3639056"/>
                  <a:gd name="connsiteY2" fmla="*/ 1135505 h 4166552"/>
                  <a:gd name="connsiteX3" fmla="*/ 682 w 3639056"/>
                  <a:gd name="connsiteY3" fmla="*/ 2300890 h 4166552"/>
                  <a:gd name="connsiteX4" fmla="*/ 1322976 w 3639056"/>
                  <a:gd name="connsiteY4" fmla="*/ 4116201 h 4166552"/>
                  <a:gd name="connsiteX5" fmla="*/ 3631387 w 3639056"/>
                  <a:gd name="connsiteY5" fmla="*/ 2427886 h 4166552"/>
                  <a:gd name="connsiteX6" fmla="*/ 1771211 w 3639056"/>
                  <a:gd name="connsiteY6" fmla="*/ 0 h 4166552"/>
                  <a:gd name="connsiteX0" fmla="*/ 759968 w 3639056"/>
                  <a:gd name="connsiteY0" fmla="*/ 1962328 h 4166552"/>
                  <a:gd name="connsiteX1" fmla="*/ 1701316 w 3639056"/>
                  <a:gd name="connsiteY1" fmla="*/ 3183163 h 4166552"/>
                  <a:gd name="connsiteX2" fmla="*/ 1711447 w 3639056"/>
                  <a:gd name="connsiteY2" fmla="*/ 1135505 h 4166552"/>
                  <a:gd name="connsiteX3" fmla="*/ 682 w 3639056"/>
                  <a:gd name="connsiteY3" fmla="*/ 2300890 h 4166552"/>
                  <a:gd name="connsiteX4" fmla="*/ 1322976 w 3639056"/>
                  <a:gd name="connsiteY4" fmla="*/ 4116201 h 4166552"/>
                  <a:gd name="connsiteX5" fmla="*/ 3631387 w 3639056"/>
                  <a:gd name="connsiteY5" fmla="*/ 2427886 h 4166552"/>
                  <a:gd name="connsiteX6" fmla="*/ 1771211 w 3639056"/>
                  <a:gd name="connsiteY6" fmla="*/ 0 h 4166552"/>
                  <a:gd name="connsiteX0" fmla="*/ 759968 w 3639056"/>
                  <a:gd name="connsiteY0" fmla="*/ 1962328 h 4166552"/>
                  <a:gd name="connsiteX1" fmla="*/ 2314692 w 3639056"/>
                  <a:gd name="connsiteY1" fmla="*/ 3871341 h 4166552"/>
                  <a:gd name="connsiteX2" fmla="*/ 1711447 w 3639056"/>
                  <a:gd name="connsiteY2" fmla="*/ 1135505 h 4166552"/>
                  <a:gd name="connsiteX3" fmla="*/ 682 w 3639056"/>
                  <a:gd name="connsiteY3" fmla="*/ 2300890 h 4166552"/>
                  <a:gd name="connsiteX4" fmla="*/ 1322976 w 3639056"/>
                  <a:gd name="connsiteY4" fmla="*/ 4116201 h 4166552"/>
                  <a:gd name="connsiteX5" fmla="*/ 3631387 w 3639056"/>
                  <a:gd name="connsiteY5" fmla="*/ 2427886 h 4166552"/>
                  <a:gd name="connsiteX6" fmla="*/ 1771211 w 3639056"/>
                  <a:gd name="connsiteY6" fmla="*/ 0 h 4166552"/>
                  <a:gd name="connsiteX0" fmla="*/ 808035 w 3687123"/>
                  <a:gd name="connsiteY0" fmla="*/ 1962328 h 4166552"/>
                  <a:gd name="connsiteX1" fmla="*/ 2362759 w 3687123"/>
                  <a:gd name="connsiteY1" fmla="*/ 3871341 h 4166552"/>
                  <a:gd name="connsiteX2" fmla="*/ 2769340 w 3687123"/>
                  <a:gd name="connsiteY2" fmla="*/ 1487074 h 4166552"/>
                  <a:gd name="connsiteX3" fmla="*/ 48749 w 3687123"/>
                  <a:gd name="connsiteY3" fmla="*/ 2300890 h 4166552"/>
                  <a:gd name="connsiteX4" fmla="*/ 1371043 w 3687123"/>
                  <a:gd name="connsiteY4" fmla="*/ 4116201 h 4166552"/>
                  <a:gd name="connsiteX5" fmla="*/ 3679454 w 3687123"/>
                  <a:gd name="connsiteY5" fmla="*/ 2427886 h 4166552"/>
                  <a:gd name="connsiteX6" fmla="*/ 1819278 w 3687123"/>
                  <a:gd name="connsiteY6" fmla="*/ 0 h 4166552"/>
                  <a:gd name="connsiteX0" fmla="*/ 759287 w 3638375"/>
                  <a:gd name="connsiteY0" fmla="*/ 1962328 h 4166552"/>
                  <a:gd name="connsiteX1" fmla="*/ 2314011 w 3638375"/>
                  <a:gd name="connsiteY1" fmla="*/ 3871341 h 4166552"/>
                  <a:gd name="connsiteX2" fmla="*/ 2720592 w 3638375"/>
                  <a:gd name="connsiteY2" fmla="*/ 1487074 h 4166552"/>
                  <a:gd name="connsiteX3" fmla="*/ 1326625 w 3638375"/>
                  <a:gd name="connsiteY3" fmla="*/ 1619803 h 4166552"/>
                  <a:gd name="connsiteX4" fmla="*/ 1 w 3638375"/>
                  <a:gd name="connsiteY4" fmla="*/ 2300890 h 4166552"/>
                  <a:gd name="connsiteX5" fmla="*/ 1322295 w 3638375"/>
                  <a:gd name="connsiteY5" fmla="*/ 4116201 h 4166552"/>
                  <a:gd name="connsiteX6" fmla="*/ 3630706 w 3638375"/>
                  <a:gd name="connsiteY6" fmla="*/ 2427886 h 4166552"/>
                  <a:gd name="connsiteX7" fmla="*/ 1770530 w 3638375"/>
                  <a:gd name="connsiteY7" fmla="*/ 0 h 4166552"/>
                  <a:gd name="connsiteX0" fmla="*/ 765467 w 3644555"/>
                  <a:gd name="connsiteY0" fmla="*/ 1962328 h 4166552"/>
                  <a:gd name="connsiteX1" fmla="*/ 2320191 w 3644555"/>
                  <a:gd name="connsiteY1" fmla="*/ 3871341 h 4166552"/>
                  <a:gd name="connsiteX2" fmla="*/ 2726772 w 3644555"/>
                  <a:gd name="connsiteY2" fmla="*/ 1487074 h 4166552"/>
                  <a:gd name="connsiteX3" fmla="*/ 913914 w 3644555"/>
                  <a:gd name="connsiteY3" fmla="*/ 1163511 h 4166552"/>
                  <a:gd name="connsiteX4" fmla="*/ 6181 w 3644555"/>
                  <a:gd name="connsiteY4" fmla="*/ 2300890 h 4166552"/>
                  <a:gd name="connsiteX5" fmla="*/ 1328475 w 3644555"/>
                  <a:gd name="connsiteY5" fmla="*/ 4116201 h 4166552"/>
                  <a:gd name="connsiteX6" fmla="*/ 3636886 w 3644555"/>
                  <a:gd name="connsiteY6" fmla="*/ 2427886 h 4166552"/>
                  <a:gd name="connsiteX7" fmla="*/ 1776710 w 3644555"/>
                  <a:gd name="connsiteY7" fmla="*/ 0 h 4166552"/>
                  <a:gd name="connsiteX0" fmla="*/ 763605 w 3642693"/>
                  <a:gd name="connsiteY0" fmla="*/ 1962328 h 4555431"/>
                  <a:gd name="connsiteX1" fmla="*/ 2318329 w 3642693"/>
                  <a:gd name="connsiteY1" fmla="*/ 3871341 h 4555431"/>
                  <a:gd name="connsiteX2" fmla="*/ 2724910 w 3642693"/>
                  <a:gd name="connsiteY2" fmla="*/ 1487074 h 4555431"/>
                  <a:gd name="connsiteX3" fmla="*/ 912052 w 3642693"/>
                  <a:gd name="connsiteY3" fmla="*/ 1163511 h 4555431"/>
                  <a:gd name="connsiteX4" fmla="*/ 4319 w 3642693"/>
                  <a:gd name="connsiteY4" fmla="*/ 2300890 h 4555431"/>
                  <a:gd name="connsiteX5" fmla="*/ 1251811 w 3642693"/>
                  <a:gd name="connsiteY5" fmla="*/ 4520131 h 4555431"/>
                  <a:gd name="connsiteX6" fmla="*/ 3635024 w 3642693"/>
                  <a:gd name="connsiteY6" fmla="*/ 2427886 h 4555431"/>
                  <a:gd name="connsiteX7" fmla="*/ 1774848 w 3642693"/>
                  <a:gd name="connsiteY7" fmla="*/ 0 h 4555431"/>
                  <a:gd name="connsiteX0" fmla="*/ 763605 w 3642693"/>
                  <a:gd name="connsiteY0" fmla="*/ 1962328 h 4520817"/>
                  <a:gd name="connsiteX1" fmla="*/ 2318329 w 3642693"/>
                  <a:gd name="connsiteY1" fmla="*/ 3871341 h 4520817"/>
                  <a:gd name="connsiteX2" fmla="*/ 2724910 w 3642693"/>
                  <a:gd name="connsiteY2" fmla="*/ 1487074 h 4520817"/>
                  <a:gd name="connsiteX3" fmla="*/ 912052 w 3642693"/>
                  <a:gd name="connsiteY3" fmla="*/ 1163511 h 4520817"/>
                  <a:gd name="connsiteX4" fmla="*/ 4319 w 3642693"/>
                  <a:gd name="connsiteY4" fmla="*/ 2300890 h 4520817"/>
                  <a:gd name="connsiteX5" fmla="*/ 1251811 w 3642693"/>
                  <a:gd name="connsiteY5" fmla="*/ 4520131 h 4520817"/>
                  <a:gd name="connsiteX6" fmla="*/ 3635024 w 3642693"/>
                  <a:gd name="connsiteY6" fmla="*/ 2427886 h 4520817"/>
                  <a:gd name="connsiteX7" fmla="*/ 1774848 w 3642693"/>
                  <a:gd name="connsiteY7" fmla="*/ 0 h 4520817"/>
                  <a:gd name="connsiteX0" fmla="*/ 773795 w 3652883"/>
                  <a:gd name="connsiteY0" fmla="*/ 1962328 h 4498394"/>
                  <a:gd name="connsiteX1" fmla="*/ 2328519 w 3652883"/>
                  <a:gd name="connsiteY1" fmla="*/ 3871341 h 4498394"/>
                  <a:gd name="connsiteX2" fmla="*/ 2735100 w 3652883"/>
                  <a:gd name="connsiteY2" fmla="*/ 1487074 h 4498394"/>
                  <a:gd name="connsiteX3" fmla="*/ 922242 w 3652883"/>
                  <a:gd name="connsiteY3" fmla="*/ 1163511 h 4498394"/>
                  <a:gd name="connsiteX4" fmla="*/ 14509 w 3652883"/>
                  <a:gd name="connsiteY4" fmla="*/ 2300890 h 4498394"/>
                  <a:gd name="connsiteX5" fmla="*/ 1598610 w 3652883"/>
                  <a:gd name="connsiteY5" fmla="*/ 4497690 h 4498394"/>
                  <a:gd name="connsiteX6" fmla="*/ 3645214 w 3652883"/>
                  <a:gd name="connsiteY6" fmla="*/ 2427886 h 4498394"/>
                  <a:gd name="connsiteX7" fmla="*/ 1785038 w 3652883"/>
                  <a:gd name="connsiteY7" fmla="*/ 0 h 4498394"/>
                  <a:gd name="connsiteX0" fmla="*/ 832449 w 3711537"/>
                  <a:gd name="connsiteY0" fmla="*/ 1962328 h 4503749"/>
                  <a:gd name="connsiteX1" fmla="*/ 2387173 w 3711537"/>
                  <a:gd name="connsiteY1" fmla="*/ 3871341 h 4503749"/>
                  <a:gd name="connsiteX2" fmla="*/ 2793754 w 3711537"/>
                  <a:gd name="connsiteY2" fmla="*/ 1487074 h 4503749"/>
                  <a:gd name="connsiteX3" fmla="*/ 980896 w 3711537"/>
                  <a:gd name="connsiteY3" fmla="*/ 1163511 h 4503749"/>
                  <a:gd name="connsiteX4" fmla="*/ 13321 w 3711537"/>
                  <a:gd name="connsiteY4" fmla="*/ 2996548 h 4503749"/>
                  <a:gd name="connsiteX5" fmla="*/ 1657264 w 3711537"/>
                  <a:gd name="connsiteY5" fmla="*/ 4497690 h 4503749"/>
                  <a:gd name="connsiteX6" fmla="*/ 3703868 w 3711537"/>
                  <a:gd name="connsiteY6" fmla="*/ 2427886 h 4503749"/>
                  <a:gd name="connsiteX7" fmla="*/ 1843692 w 3711537"/>
                  <a:gd name="connsiteY7" fmla="*/ 0 h 4503749"/>
                  <a:gd name="connsiteX0" fmla="*/ 832449 w 3711537"/>
                  <a:gd name="connsiteY0" fmla="*/ 1962328 h 4503749"/>
                  <a:gd name="connsiteX1" fmla="*/ 2387173 w 3711537"/>
                  <a:gd name="connsiteY1" fmla="*/ 3871341 h 4503749"/>
                  <a:gd name="connsiteX2" fmla="*/ 2793754 w 3711537"/>
                  <a:gd name="connsiteY2" fmla="*/ 1487074 h 4503749"/>
                  <a:gd name="connsiteX3" fmla="*/ 980896 w 3711537"/>
                  <a:gd name="connsiteY3" fmla="*/ 1163511 h 4503749"/>
                  <a:gd name="connsiteX4" fmla="*/ 13321 w 3711537"/>
                  <a:gd name="connsiteY4" fmla="*/ 2996548 h 4503749"/>
                  <a:gd name="connsiteX5" fmla="*/ 1657264 w 3711537"/>
                  <a:gd name="connsiteY5" fmla="*/ 4497690 h 4503749"/>
                  <a:gd name="connsiteX6" fmla="*/ 3703868 w 3711537"/>
                  <a:gd name="connsiteY6" fmla="*/ 2427886 h 4503749"/>
                  <a:gd name="connsiteX7" fmla="*/ 1843692 w 3711537"/>
                  <a:gd name="connsiteY7" fmla="*/ 0 h 4503749"/>
                  <a:gd name="connsiteX0" fmla="*/ 832449 w 3711537"/>
                  <a:gd name="connsiteY0" fmla="*/ 1962328 h 4503749"/>
                  <a:gd name="connsiteX1" fmla="*/ 2417094 w 3711537"/>
                  <a:gd name="connsiteY1" fmla="*/ 3811499 h 4503749"/>
                  <a:gd name="connsiteX2" fmla="*/ 2793754 w 3711537"/>
                  <a:gd name="connsiteY2" fmla="*/ 1487074 h 4503749"/>
                  <a:gd name="connsiteX3" fmla="*/ 980896 w 3711537"/>
                  <a:gd name="connsiteY3" fmla="*/ 1163511 h 4503749"/>
                  <a:gd name="connsiteX4" fmla="*/ 13321 w 3711537"/>
                  <a:gd name="connsiteY4" fmla="*/ 2996548 h 4503749"/>
                  <a:gd name="connsiteX5" fmla="*/ 1657264 w 3711537"/>
                  <a:gd name="connsiteY5" fmla="*/ 4497690 h 4503749"/>
                  <a:gd name="connsiteX6" fmla="*/ 3703868 w 3711537"/>
                  <a:gd name="connsiteY6" fmla="*/ 2427886 h 4503749"/>
                  <a:gd name="connsiteX7" fmla="*/ 1843692 w 3711537"/>
                  <a:gd name="connsiteY7" fmla="*/ 0 h 4503749"/>
                  <a:gd name="connsiteX0" fmla="*/ 832449 w 3711537"/>
                  <a:gd name="connsiteY0" fmla="*/ 1962328 h 4503749"/>
                  <a:gd name="connsiteX1" fmla="*/ 2417094 w 3711537"/>
                  <a:gd name="connsiteY1" fmla="*/ 3811499 h 4503749"/>
                  <a:gd name="connsiteX2" fmla="*/ 2793754 w 3711537"/>
                  <a:gd name="connsiteY2" fmla="*/ 1487074 h 4503749"/>
                  <a:gd name="connsiteX3" fmla="*/ 980896 w 3711537"/>
                  <a:gd name="connsiteY3" fmla="*/ 1163511 h 4503749"/>
                  <a:gd name="connsiteX4" fmla="*/ 13321 w 3711537"/>
                  <a:gd name="connsiteY4" fmla="*/ 2996548 h 4503749"/>
                  <a:gd name="connsiteX5" fmla="*/ 1657264 w 3711537"/>
                  <a:gd name="connsiteY5" fmla="*/ 4497690 h 4503749"/>
                  <a:gd name="connsiteX6" fmla="*/ 3703868 w 3711537"/>
                  <a:gd name="connsiteY6" fmla="*/ 2427886 h 4503749"/>
                  <a:gd name="connsiteX7" fmla="*/ 1843692 w 3711537"/>
                  <a:gd name="connsiteY7" fmla="*/ 0 h 4503749"/>
                  <a:gd name="connsiteX0" fmla="*/ 832449 w 3711537"/>
                  <a:gd name="connsiteY0" fmla="*/ 1962328 h 4503749"/>
                  <a:gd name="connsiteX1" fmla="*/ 2417094 w 3711537"/>
                  <a:gd name="connsiteY1" fmla="*/ 3811499 h 4503749"/>
                  <a:gd name="connsiteX2" fmla="*/ 2793754 w 3711537"/>
                  <a:gd name="connsiteY2" fmla="*/ 1487074 h 4503749"/>
                  <a:gd name="connsiteX3" fmla="*/ 980896 w 3711537"/>
                  <a:gd name="connsiteY3" fmla="*/ 1163511 h 4503749"/>
                  <a:gd name="connsiteX4" fmla="*/ 13321 w 3711537"/>
                  <a:gd name="connsiteY4" fmla="*/ 2996548 h 4503749"/>
                  <a:gd name="connsiteX5" fmla="*/ 1657264 w 3711537"/>
                  <a:gd name="connsiteY5" fmla="*/ 4497690 h 4503749"/>
                  <a:gd name="connsiteX6" fmla="*/ 3703868 w 3711537"/>
                  <a:gd name="connsiteY6" fmla="*/ 2427886 h 4503749"/>
                  <a:gd name="connsiteX7" fmla="*/ 1843692 w 3711537"/>
                  <a:gd name="connsiteY7" fmla="*/ 0 h 4503749"/>
                  <a:gd name="connsiteX0" fmla="*/ 832449 w 3711537"/>
                  <a:gd name="connsiteY0" fmla="*/ 1962328 h 4503749"/>
                  <a:gd name="connsiteX1" fmla="*/ 2417094 w 3711537"/>
                  <a:gd name="connsiteY1" fmla="*/ 3811499 h 4503749"/>
                  <a:gd name="connsiteX2" fmla="*/ 2793754 w 3711537"/>
                  <a:gd name="connsiteY2" fmla="*/ 1487074 h 4503749"/>
                  <a:gd name="connsiteX3" fmla="*/ 980896 w 3711537"/>
                  <a:gd name="connsiteY3" fmla="*/ 1163511 h 4503749"/>
                  <a:gd name="connsiteX4" fmla="*/ 13321 w 3711537"/>
                  <a:gd name="connsiteY4" fmla="*/ 2996548 h 4503749"/>
                  <a:gd name="connsiteX5" fmla="*/ 1657264 w 3711537"/>
                  <a:gd name="connsiteY5" fmla="*/ 4497690 h 4503749"/>
                  <a:gd name="connsiteX6" fmla="*/ 3703868 w 3711537"/>
                  <a:gd name="connsiteY6" fmla="*/ 2427886 h 4503749"/>
                  <a:gd name="connsiteX7" fmla="*/ 1843692 w 3711537"/>
                  <a:gd name="connsiteY7" fmla="*/ 0 h 4503749"/>
                  <a:gd name="connsiteX0" fmla="*/ 832449 w 3711537"/>
                  <a:gd name="connsiteY0" fmla="*/ 1962328 h 4503749"/>
                  <a:gd name="connsiteX1" fmla="*/ 2417094 w 3711537"/>
                  <a:gd name="connsiteY1" fmla="*/ 3811499 h 4503749"/>
                  <a:gd name="connsiteX2" fmla="*/ 3055561 w 3711537"/>
                  <a:gd name="connsiteY2" fmla="*/ 1950846 h 4503749"/>
                  <a:gd name="connsiteX3" fmla="*/ 980896 w 3711537"/>
                  <a:gd name="connsiteY3" fmla="*/ 1163511 h 4503749"/>
                  <a:gd name="connsiteX4" fmla="*/ 13321 w 3711537"/>
                  <a:gd name="connsiteY4" fmla="*/ 2996548 h 4503749"/>
                  <a:gd name="connsiteX5" fmla="*/ 1657264 w 3711537"/>
                  <a:gd name="connsiteY5" fmla="*/ 4497690 h 4503749"/>
                  <a:gd name="connsiteX6" fmla="*/ 3703868 w 3711537"/>
                  <a:gd name="connsiteY6" fmla="*/ 2427886 h 4503749"/>
                  <a:gd name="connsiteX7" fmla="*/ 1843692 w 3711537"/>
                  <a:gd name="connsiteY7" fmla="*/ 0 h 4503749"/>
                  <a:gd name="connsiteX0" fmla="*/ 832449 w 3711537"/>
                  <a:gd name="connsiteY0" fmla="*/ 1962328 h 4503749"/>
                  <a:gd name="connsiteX1" fmla="*/ 2417094 w 3711537"/>
                  <a:gd name="connsiteY1" fmla="*/ 3811499 h 4503749"/>
                  <a:gd name="connsiteX2" fmla="*/ 3055561 w 3711537"/>
                  <a:gd name="connsiteY2" fmla="*/ 1950846 h 4503749"/>
                  <a:gd name="connsiteX3" fmla="*/ 980896 w 3711537"/>
                  <a:gd name="connsiteY3" fmla="*/ 1163511 h 4503749"/>
                  <a:gd name="connsiteX4" fmla="*/ 13321 w 3711537"/>
                  <a:gd name="connsiteY4" fmla="*/ 2996548 h 4503749"/>
                  <a:gd name="connsiteX5" fmla="*/ 1657264 w 3711537"/>
                  <a:gd name="connsiteY5" fmla="*/ 4497690 h 4503749"/>
                  <a:gd name="connsiteX6" fmla="*/ 3703868 w 3711537"/>
                  <a:gd name="connsiteY6" fmla="*/ 2427886 h 4503749"/>
                  <a:gd name="connsiteX7" fmla="*/ 1843692 w 3711537"/>
                  <a:gd name="connsiteY7" fmla="*/ 0 h 4503749"/>
                  <a:gd name="connsiteX0" fmla="*/ 852221 w 3731309"/>
                  <a:gd name="connsiteY0" fmla="*/ 1962328 h 4503749"/>
                  <a:gd name="connsiteX1" fmla="*/ 2436866 w 3731309"/>
                  <a:gd name="connsiteY1" fmla="*/ 3811499 h 4503749"/>
                  <a:gd name="connsiteX2" fmla="*/ 3075333 w 3731309"/>
                  <a:gd name="connsiteY2" fmla="*/ 1950846 h 4503749"/>
                  <a:gd name="connsiteX3" fmla="*/ 1000668 w 3731309"/>
                  <a:gd name="connsiteY3" fmla="*/ 1163511 h 4503749"/>
                  <a:gd name="connsiteX4" fmla="*/ 33093 w 3731309"/>
                  <a:gd name="connsiteY4" fmla="*/ 2996548 h 4503749"/>
                  <a:gd name="connsiteX5" fmla="*/ 1677036 w 3731309"/>
                  <a:gd name="connsiteY5" fmla="*/ 4497690 h 4503749"/>
                  <a:gd name="connsiteX6" fmla="*/ 3723640 w 3731309"/>
                  <a:gd name="connsiteY6" fmla="*/ 2427886 h 4503749"/>
                  <a:gd name="connsiteX7" fmla="*/ 1863464 w 3731309"/>
                  <a:gd name="connsiteY7" fmla="*/ 0 h 4503749"/>
                  <a:gd name="connsiteX0" fmla="*/ 853605 w 3732693"/>
                  <a:gd name="connsiteY0" fmla="*/ 1962328 h 4451634"/>
                  <a:gd name="connsiteX1" fmla="*/ 2438250 w 3732693"/>
                  <a:gd name="connsiteY1" fmla="*/ 3811499 h 4451634"/>
                  <a:gd name="connsiteX2" fmla="*/ 3076717 w 3732693"/>
                  <a:gd name="connsiteY2" fmla="*/ 1950846 h 4451634"/>
                  <a:gd name="connsiteX3" fmla="*/ 1002052 w 3732693"/>
                  <a:gd name="connsiteY3" fmla="*/ 1163511 h 4451634"/>
                  <a:gd name="connsiteX4" fmla="*/ 34477 w 3732693"/>
                  <a:gd name="connsiteY4" fmla="*/ 2996548 h 4451634"/>
                  <a:gd name="connsiteX5" fmla="*/ 1700860 w 3732693"/>
                  <a:gd name="connsiteY5" fmla="*/ 4445329 h 4451634"/>
                  <a:gd name="connsiteX6" fmla="*/ 3725024 w 3732693"/>
                  <a:gd name="connsiteY6" fmla="*/ 2427886 h 4451634"/>
                  <a:gd name="connsiteX7" fmla="*/ 1864848 w 3732693"/>
                  <a:gd name="connsiteY7" fmla="*/ 0 h 4451634"/>
                  <a:gd name="connsiteX0" fmla="*/ 853605 w 3732693"/>
                  <a:gd name="connsiteY0" fmla="*/ 1962328 h 4445335"/>
                  <a:gd name="connsiteX1" fmla="*/ 2438250 w 3732693"/>
                  <a:gd name="connsiteY1" fmla="*/ 3811499 h 4445335"/>
                  <a:gd name="connsiteX2" fmla="*/ 3076717 w 3732693"/>
                  <a:gd name="connsiteY2" fmla="*/ 1950846 h 4445335"/>
                  <a:gd name="connsiteX3" fmla="*/ 1002052 w 3732693"/>
                  <a:gd name="connsiteY3" fmla="*/ 1163511 h 4445335"/>
                  <a:gd name="connsiteX4" fmla="*/ 34477 w 3732693"/>
                  <a:gd name="connsiteY4" fmla="*/ 2996548 h 4445335"/>
                  <a:gd name="connsiteX5" fmla="*/ 1700860 w 3732693"/>
                  <a:gd name="connsiteY5" fmla="*/ 4445329 h 4445335"/>
                  <a:gd name="connsiteX6" fmla="*/ 3725024 w 3732693"/>
                  <a:gd name="connsiteY6" fmla="*/ 2427886 h 4445335"/>
                  <a:gd name="connsiteX7" fmla="*/ 1864848 w 3732693"/>
                  <a:gd name="connsiteY7" fmla="*/ 0 h 4445335"/>
                  <a:gd name="connsiteX0" fmla="*/ 853605 w 3732693"/>
                  <a:gd name="connsiteY0" fmla="*/ 1962328 h 4446710"/>
                  <a:gd name="connsiteX1" fmla="*/ 2438250 w 3732693"/>
                  <a:gd name="connsiteY1" fmla="*/ 3811499 h 4446710"/>
                  <a:gd name="connsiteX2" fmla="*/ 3076717 w 3732693"/>
                  <a:gd name="connsiteY2" fmla="*/ 1950846 h 4446710"/>
                  <a:gd name="connsiteX3" fmla="*/ 1002052 w 3732693"/>
                  <a:gd name="connsiteY3" fmla="*/ 1163511 h 4446710"/>
                  <a:gd name="connsiteX4" fmla="*/ 34477 w 3732693"/>
                  <a:gd name="connsiteY4" fmla="*/ 2996548 h 4446710"/>
                  <a:gd name="connsiteX5" fmla="*/ 1700860 w 3732693"/>
                  <a:gd name="connsiteY5" fmla="*/ 4445329 h 4446710"/>
                  <a:gd name="connsiteX6" fmla="*/ 3725024 w 3732693"/>
                  <a:gd name="connsiteY6" fmla="*/ 2427886 h 4446710"/>
                  <a:gd name="connsiteX7" fmla="*/ 1864848 w 3732693"/>
                  <a:gd name="connsiteY7" fmla="*/ 0 h 4446710"/>
                  <a:gd name="connsiteX0" fmla="*/ 853605 w 3732693"/>
                  <a:gd name="connsiteY0" fmla="*/ 1962328 h 4446710"/>
                  <a:gd name="connsiteX1" fmla="*/ 3076717 w 3732693"/>
                  <a:gd name="connsiteY1" fmla="*/ 1950846 h 4446710"/>
                  <a:gd name="connsiteX2" fmla="*/ 1002052 w 3732693"/>
                  <a:gd name="connsiteY2" fmla="*/ 1163511 h 4446710"/>
                  <a:gd name="connsiteX3" fmla="*/ 34477 w 3732693"/>
                  <a:gd name="connsiteY3" fmla="*/ 2996548 h 4446710"/>
                  <a:gd name="connsiteX4" fmla="*/ 1700860 w 3732693"/>
                  <a:gd name="connsiteY4" fmla="*/ 4445329 h 4446710"/>
                  <a:gd name="connsiteX5" fmla="*/ 3725024 w 3732693"/>
                  <a:gd name="connsiteY5" fmla="*/ 2427886 h 4446710"/>
                  <a:gd name="connsiteX6" fmla="*/ 1864848 w 3732693"/>
                  <a:gd name="connsiteY6" fmla="*/ 0 h 4446710"/>
                  <a:gd name="connsiteX0" fmla="*/ 853605 w 3732693"/>
                  <a:gd name="connsiteY0" fmla="*/ 1962328 h 4446710"/>
                  <a:gd name="connsiteX1" fmla="*/ 2912153 w 3732693"/>
                  <a:gd name="connsiteY1" fmla="*/ 3626409 h 4446710"/>
                  <a:gd name="connsiteX2" fmla="*/ 1002052 w 3732693"/>
                  <a:gd name="connsiteY2" fmla="*/ 1163511 h 4446710"/>
                  <a:gd name="connsiteX3" fmla="*/ 34477 w 3732693"/>
                  <a:gd name="connsiteY3" fmla="*/ 2996548 h 4446710"/>
                  <a:gd name="connsiteX4" fmla="*/ 1700860 w 3732693"/>
                  <a:gd name="connsiteY4" fmla="*/ 4445329 h 4446710"/>
                  <a:gd name="connsiteX5" fmla="*/ 3725024 w 3732693"/>
                  <a:gd name="connsiteY5" fmla="*/ 2427886 h 4446710"/>
                  <a:gd name="connsiteX6" fmla="*/ 1864848 w 3732693"/>
                  <a:gd name="connsiteY6" fmla="*/ 0 h 4446710"/>
                  <a:gd name="connsiteX0" fmla="*/ 853605 w 3732693"/>
                  <a:gd name="connsiteY0" fmla="*/ 1962328 h 4446710"/>
                  <a:gd name="connsiteX1" fmla="*/ 2912153 w 3732693"/>
                  <a:gd name="connsiteY1" fmla="*/ 3626409 h 4446710"/>
                  <a:gd name="connsiteX2" fmla="*/ 1002052 w 3732693"/>
                  <a:gd name="connsiteY2" fmla="*/ 1163511 h 4446710"/>
                  <a:gd name="connsiteX3" fmla="*/ 34477 w 3732693"/>
                  <a:gd name="connsiteY3" fmla="*/ 2996548 h 4446710"/>
                  <a:gd name="connsiteX4" fmla="*/ 1700860 w 3732693"/>
                  <a:gd name="connsiteY4" fmla="*/ 4445329 h 4446710"/>
                  <a:gd name="connsiteX5" fmla="*/ 3725024 w 3732693"/>
                  <a:gd name="connsiteY5" fmla="*/ 2427886 h 4446710"/>
                  <a:gd name="connsiteX6" fmla="*/ 1864848 w 3732693"/>
                  <a:gd name="connsiteY6" fmla="*/ 0 h 4446710"/>
                  <a:gd name="connsiteX0" fmla="*/ 853605 w 3732693"/>
                  <a:gd name="connsiteY0" fmla="*/ 1962328 h 4446710"/>
                  <a:gd name="connsiteX1" fmla="*/ 2912153 w 3732693"/>
                  <a:gd name="connsiteY1" fmla="*/ 3626409 h 4446710"/>
                  <a:gd name="connsiteX2" fmla="*/ 1002052 w 3732693"/>
                  <a:gd name="connsiteY2" fmla="*/ 1163511 h 4446710"/>
                  <a:gd name="connsiteX3" fmla="*/ 34477 w 3732693"/>
                  <a:gd name="connsiteY3" fmla="*/ 2996548 h 4446710"/>
                  <a:gd name="connsiteX4" fmla="*/ 1700860 w 3732693"/>
                  <a:gd name="connsiteY4" fmla="*/ 4445329 h 4446710"/>
                  <a:gd name="connsiteX5" fmla="*/ 3725024 w 3732693"/>
                  <a:gd name="connsiteY5" fmla="*/ 2427886 h 4446710"/>
                  <a:gd name="connsiteX6" fmla="*/ 1864848 w 3732693"/>
                  <a:gd name="connsiteY6" fmla="*/ 0 h 4446710"/>
                  <a:gd name="connsiteX0" fmla="*/ 853605 w 3732693"/>
                  <a:gd name="connsiteY0" fmla="*/ 1962328 h 4446710"/>
                  <a:gd name="connsiteX1" fmla="*/ 2912153 w 3732693"/>
                  <a:gd name="connsiteY1" fmla="*/ 3626409 h 4446710"/>
                  <a:gd name="connsiteX2" fmla="*/ 1002052 w 3732693"/>
                  <a:gd name="connsiteY2" fmla="*/ 1163511 h 4446710"/>
                  <a:gd name="connsiteX3" fmla="*/ 34477 w 3732693"/>
                  <a:gd name="connsiteY3" fmla="*/ 2996548 h 4446710"/>
                  <a:gd name="connsiteX4" fmla="*/ 1700860 w 3732693"/>
                  <a:gd name="connsiteY4" fmla="*/ 4445329 h 4446710"/>
                  <a:gd name="connsiteX5" fmla="*/ 3725024 w 3732693"/>
                  <a:gd name="connsiteY5" fmla="*/ 2427886 h 4446710"/>
                  <a:gd name="connsiteX6" fmla="*/ 1864848 w 3732693"/>
                  <a:gd name="connsiteY6" fmla="*/ 0 h 4446710"/>
                  <a:gd name="connsiteX0" fmla="*/ 991773 w 3870861"/>
                  <a:gd name="connsiteY0" fmla="*/ 1962328 h 3919123"/>
                  <a:gd name="connsiteX1" fmla="*/ 3050321 w 3870861"/>
                  <a:gd name="connsiteY1" fmla="*/ 3626409 h 3919123"/>
                  <a:gd name="connsiteX2" fmla="*/ 1140220 w 3870861"/>
                  <a:gd name="connsiteY2" fmla="*/ 1163511 h 3919123"/>
                  <a:gd name="connsiteX3" fmla="*/ 172645 w 3870861"/>
                  <a:gd name="connsiteY3" fmla="*/ 2996548 h 3919123"/>
                  <a:gd name="connsiteX4" fmla="*/ 3863192 w 3870861"/>
                  <a:gd name="connsiteY4" fmla="*/ 2427886 h 3919123"/>
                  <a:gd name="connsiteX5" fmla="*/ 2003016 w 3870861"/>
                  <a:gd name="connsiteY5" fmla="*/ 0 h 3919123"/>
                  <a:gd name="connsiteX0" fmla="*/ 533990 w 3413078"/>
                  <a:gd name="connsiteY0" fmla="*/ 1962328 h 4295123"/>
                  <a:gd name="connsiteX1" fmla="*/ 2592538 w 3413078"/>
                  <a:gd name="connsiteY1" fmla="*/ 3626409 h 4295123"/>
                  <a:gd name="connsiteX2" fmla="*/ 682437 w 3413078"/>
                  <a:gd name="connsiteY2" fmla="*/ 1163511 h 4295123"/>
                  <a:gd name="connsiteX3" fmla="*/ 365639 w 3413078"/>
                  <a:gd name="connsiteY3" fmla="*/ 4275661 h 4295123"/>
                  <a:gd name="connsiteX4" fmla="*/ 3405409 w 3413078"/>
                  <a:gd name="connsiteY4" fmla="*/ 2427886 h 4295123"/>
                  <a:gd name="connsiteX5" fmla="*/ 1545233 w 3413078"/>
                  <a:gd name="connsiteY5" fmla="*/ 0 h 4295123"/>
                  <a:gd name="connsiteX0" fmla="*/ 859580 w 3738668"/>
                  <a:gd name="connsiteY0" fmla="*/ 1962328 h 4629227"/>
                  <a:gd name="connsiteX1" fmla="*/ 2918128 w 3738668"/>
                  <a:gd name="connsiteY1" fmla="*/ 3626409 h 4629227"/>
                  <a:gd name="connsiteX2" fmla="*/ 1008027 w 3738668"/>
                  <a:gd name="connsiteY2" fmla="*/ 1163511 h 4629227"/>
                  <a:gd name="connsiteX3" fmla="*/ 691229 w 3738668"/>
                  <a:gd name="connsiteY3" fmla="*/ 4275661 h 4629227"/>
                  <a:gd name="connsiteX4" fmla="*/ 3730999 w 3738668"/>
                  <a:gd name="connsiteY4" fmla="*/ 2427886 h 4629227"/>
                  <a:gd name="connsiteX5" fmla="*/ 1870823 w 3738668"/>
                  <a:gd name="connsiteY5" fmla="*/ 0 h 4629227"/>
                  <a:gd name="connsiteX0" fmla="*/ 859580 w 3738668"/>
                  <a:gd name="connsiteY0" fmla="*/ 1962328 h 4660553"/>
                  <a:gd name="connsiteX1" fmla="*/ 2918128 w 3738668"/>
                  <a:gd name="connsiteY1" fmla="*/ 3626409 h 4660553"/>
                  <a:gd name="connsiteX2" fmla="*/ 1008027 w 3738668"/>
                  <a:gd name="connsiteY2" fmla="*/ 1163511 h 4660553"/>
                  <a:gd name="connsiteX3" fmla="*/ 691229 w 3738668"/>
                  <a:gd name="connsiteY3" fmla="*/ 4275661 h 4660553"/>
                  <a:gd name="connsiteX4" fmla="*/ 3730999 w 3738668"/>
                  <a:gd name="connsiteY4" fmla="*/ 2427886 h 4660553"/>
                  <a:gd name="connsiteX5" fmla="*/ 1870823 w 3738668"/>
                  <a:gd name="connsiteY5" fmla="*/ 0 h 4660553"/>
                  <a:gd name="connsiteX0" fmla="*/ 1038428 w 3917516"/>
                  <a:gd name="connsiteY0" fmla="*/ 1962328 h 4520454"/>
                  <a:gd name="connsiteX1" fmla="*/ 3096976 w 3917516"/>
                  <a:gd name="connsiteY1" fmla="*/ 3626409 h 4520454"/>
                  <a:gd name="connsiteX2" fmla="*/ 1186875 w 3917516"/>
                  <a:gd name="connsiteY2" fmla="*/ 1163511 h 4520454"/>
                  <a:gd name="connsiteX3" fmla="*/ 870077 w 3917516"/>
                  <a:gd name="connsiteY3" fmla="*/ 4275661 h 4520454"/>
                  <a:gd name="connsiteX4" fmla="*/ 3909847 w 3917516"/>
                  <a:gd name="connsiteY4" fmla="*/ 2427886 h 4520454"/>
                  <a:gd name="connsiteX5" fmla="*/ 2049671 w 3917516"/>
                  <a:gd name="connsiteY5" fmla="*/ 0 h 4520454"/>
                  <a:gd name="connsiteX0" fmla="*/ 1006444 w 3885532"/>
                  <a:gd name="connsiteY0" fmla="*/ 1962328 h 4520454"/>
                  <a:gd name="connsiteX1" fmla="*/ 3064992 w 3885532"/>
                  <a:gd name="connsiteY1" fmla="*/ 3626409 h 4520454"/>
                  <a:gd name="connsiteX2" fmla="*/ 1154891 w 3885532"/>
                  <a:gd name="connsiteY2" fmla="*/ 1163511 h 4520454"/>
                  <a:gd name="connsiteX3" fmla="*/ 838093 w 3885532"/>
                  <a:gd name="connsiteY3" fmla="*/ 4275661 h 4520454"/>
                  <a:gd name="connsiteX4" fmla="*/ 3877863 w 3885532"/>
                  <a:gd name="connsiteY4" fmla="*/ 2427886 h 4520454"/>
                  <a:gd name="connsiteX5" fmla="*/ 2017687 w 3885532"/>
                  <a:gd name="connsiteY5" fmla="*/ 0 h 4520454"/>
                  <a:gd name="connsiteX0" fmla="*/ 1006444 w 3885532"/>
                  <a:gd name="connsiteY0" fmla="*/ 1962328 h 4520454"/>
                  <a:gd name="connsiteX1" fmla="*/ 3064992 w 3885532"/>
                  <a:gd name="connsiteY1" fmla="*/ 3626409 h 4520454"/>
                  <a:gd name="connsiteX2" fmla="*/ 1154891 w 3885532"/>
                  <a:gd name="connsiteY2" fmla="*/ 1163511 h 4520454"/>
                  <a:gd name="connsiteX3" fmla="*/ 838093 w 3885532"/>
                  <a:gd name="connsiteY3" fmla="*/ 4275661 h 4520454"/>
                  <a:gd name="connsiteX4" fmla="*/ 3877863 w 3885532"/>
                  <a:gd name="connsiteY4" fmla="*/ 2427886 h 4520454"/>
                  <a:gd name="connsiteX5" fmla="*/ 2017687 w 3885532"/>
                  <a:gd name="connsiteY5" fmla="*/ 0 h 4520454"/>
                  <a:gd name="connsiteX0" fmla="*/ 733854 w 3612942"/>
                  <a:gd name="connsiteY0" fmla="*/ 1962328 h 4185129"/>
                  <a:gd name="connsiteX1" fmla="*/ 2792402 w 3612942"/>
                  <a:gd name="connsiteY1" fmla="*/ 3626409 h 4185129"/>
                  <a:gd name="connsiteX2" fmla="*/ 882301 w 3612942"/>
                  <a:gd name="connsiteY2" fmla="*/ 1163511 h 4185129"/>
                  <a:gd name="connsiteX3" fmla="*/ 991874 w 3612942"/>
                  <a:gd name="connsiteY3" fmla="*/ 3901652 h 4185129"/>
                  <a:gd name="connsiteX4" fmla="*/ 3605273 w 3612942"/>
                  <a:gd name="connsiteY4" fmla="*/ 2427886 h 4185129"/>
                  <a:gd name="connsiteX5" fmla="*/ 1745097 w 3612942"/>
                  <a:gd name="connsiteY5" fmla="*/ 0 h 4185129"/>
                  <a:gd name="connsiteX0" fmla="*/ 636189 w 3515277"/>
                  <a:gd name="connsiteY0" fmla="*/ 1962328 h 4284943"/>
                  <a:gd name="connsiteX1" fmla="*/ 2694737 w 3515277"/>
                  <a:gd name="connsiteY1" fmla="*/ 3626409 h 4284943"/>
                  <a:gd name="connsiteX2" fmla="*/ 784636 w 3515277"/>
                  <a:gd name="connsiteY2" fmla="*/ 1163511 h 4284943"/>
                  <a:gd name="connsiteX3" fmla="*/ 894209 w 3515277"/>
                  <a:gd name="connsiteY3" fmla="*/ 3901652 h 4284943"/>
                  <a:gd name="connsiteX4" fmla="*/ 3507608 w 3515277"/>
                  <a:gd name="connsiteY4" fmla="*/ 2427886 h 4284943"/>
                  <a:gd name="connsiteX5" fmla="*/ 1647432 w 3515277"/>
                  <a:gd name="connsiteY5" fmla="*/ 0 h 4284943"/>
                  <a:gd name="connsiteX0" fmla="*/ 518689 w 3397777"/>
                  <a:gd name="connsiteY0" fmla="*/ 1962328 h 4191084"/>
                  <a:gd name="connsiteX1" fmla="*/ 2577237 w 3397777"/>
                  <a:gd name="connsiteY1" fmla="*/ 3626409 h 4191084"/>
                  <a:gd name="connsiteX2" fmla="*/ 667136 w 3397777"/>
                  <a:gd name="connsiteY2" fmla="*/ 1163511 h 4191084"/>
                  <a:gd name="connsiteX3" fmla="*/ 776709 w 3397777"/>
                  <a:gd name="connsiteY3" fmla="*/ 3901652 h 4191084"/>
                  <a:gd name="connsiteX4" fmla="*/ 3390108 w 3397777"/>
                  <a:gd name="connsiteY4" fmla="*/ 2427886 h 4191084"/>
                  <a:gd name="connsiteX5" fmla="*/ 1529932 w 3397777"/>
                  <a:gd name="connsiteY5" fmla="*/ 0 h 4191084"/>
                  <a:gd name="connsiteX0" fmla="*/ 518689 w 3397777"/>
                  <a:gd name="connsiteY0" fmla="*/ 1962328 h 4247227"/>
                  <a:gd name="connsiteX1" fmla="*/ 2577237 w 3397777"/>
                  <a:gd name="connsiteY1" fmla="*/ 3626409 h 4247227"/>
                  <a:gd name="connsiteX2" fmla="*/ 667136 w 3397777"/>
                  <a:gd name="connsiteY2" fmla="*/ 1163511 h 4247227"/>
                  <a:gd name="connsiteX3" fmla="*/ 776709 w 3397777"/>
                  <a:gd name="connsiteY3" fmla="*/ 3901652 h 4247227"/>
                  <a:gd name="connsiteX4" fmla="*/ 3390108 w 3397777"/>
                  <a:gd name="connsiteY4" fmla="*/ 2427886 h 4247227"/>
                  <a:gd name="connsiteX5" fmla="*/ 1529932 w 3397777"/>
                  <a:gd name="connsiteY5" fmla="*/ 0 h 4247227"/>
                  <a:gd name="connsiteX0" fmla="*/ 515840 w 3394928"/>
                  <a:gd name="connsiteY0" fmla="*/ 1962328 h 4165184"/>
                  <a:gd name="connsiteX1" fmla="*/ 2574388 w 3394928"/>
                  <a:gd name="connsiteY1" fmla="*/ 3626409 h 4165184"/>
                  <a:gd name="connsiteX2" fmla="*/ 664287 w 3394928"/>
                  <a:gd name="connsiteY2" fmla="*/ 1163511 h 4165184"/>
                  <a:gd name="connsiteX3" fmla="*/ 773860 w 3394928"/>
                  <a:gd name="connsiteY3" fmla="*/ 3901652 h 4165184"/>
                  <a:gd name="connsiteX4" fmla="*/ 3387259 w 3394928"/>
                  <a:gd name="connsiteY4" fmla="*/ 2427886 h 4165184"/>
                  <a:gd name="connsiteX5" fmla="*/ 1527083 w 3394928"/>
                  <a:gd name="connsiteY5" fmla="*/ 0 h 4165184"/>
                  <a:gd name="connsiteX0" fmla="*/ 515840 w 3394928"/>
                  <a:gd name="connsiteY0" fmla="*/ 1962328 h 4165184"/>
                  <a:gd name="connsiteX1" fmla="*/ 2574388 w 3394928"/>
                  <a:gd name="connsiteY1" fmla="*/ 3626409 h 4165184"/>
                  <a:gd name="connsiteX2" fmla="*/ 664287 w 3394928"/>
                  <a:gd name="connsiteY2" fmla="*/ 1163511 h 4165184"/>
                  <a:gd name="connsiteX3" fmla="*/ 773860 w 3394928"/>
                  <a:gd name="connsiteY3" fmla="*/ 3901652 h 4165184"/>
                  <a:gd name="connsiteX4" fmla="*/ 3387259 w 3394928"/>
                  <a:gd name="connsiteY4" fmla="*/ 2427886 h 4165184"/>
                  <a:gd name="connsiteX5" fmla="*/ 1527083 w 3394928"/>
                  <a:gd name="connsiteY5" fmla="*/ 0 h 4165184"/>
                  <a:gd name="connsiteX0" fmla="*/ 600888 w 3479976"/>
                  <a:gd name="connsiteY0" fmla="*/ 1962328 h 4359568"/>
                  <a:gd name="connsiteX1" fmla="*/ 2659436 w 3479976"/>
                  <a:gd name="connsiteY1" fmla="*/ 3626409 h 4359568"/>
                  <a:gd name="connsiteX2" fmla="*/ 749335 w 3479976"/>
                  <a:gd name="connsiteY2" fmla="*/ 1163511 h 4359568"/>
                  <a:gd name="connsiteX3" fmla="*/ 701824 w 3479976"/>
                  <a:gd name="connsiteY3" fmla="*/ 4126057 h 4359568"/>
                  <a:gd name="connsiteX4" fmla="*/ 3472307 w 3479976"/>
                  <a:gd name="connsiteY4" fmla="*/ 2427886 h 4359568"/>
                  <a:gd name="connsiteX5" fmla="*/ 1612131 w 3479976"/>
                  <a:gd name="connsiteY5" fmla="*/ 0 h 4359568"/>
                  <a:gd name="connsiteX0" fmla="*/ 600888 w 3479976"/>
                  <a:gd name="connsiteY0" fmla="*/ 1962328 h 4402759"/>
                  <a:gd name="connsiteX1" fmla="*/ 2659436 w 3479976"/>
                  <a:gd name="connsiteY1" fmla="*/ 3626409 h 4402759"/>
                  <a:gd name="connsiteX2" fmla="*/ 749335 w 3479976"/>
                  <a:gd name="connsiteY2" fmla="*/ 1163511 h 4402759"/>
                  <a:gd name="connsiteX3" fmla="*/ 701824 w 3479976"/>
                  <a:gd name="connsiteY3" fmla="*/ 4126057 h 4402759"/>
                  <a:gd name="connsiteX4" fmla="*/ 3472307 w 3479976"/>
                  <a:gd name="connsiteY4" fmla="*/ 2427886 h 4402759"/>
                  <a:gd name="connsiteX5" fmla="*/ 1612131 w 3479976"/>
                  <a:gd name="connsiteY5" fmla="*/ 0 h 4402759"/>
                  <a:gd name="connsiteX0" fmla="*/ 600888 w 3494287"/>
                  <a:gd name="connsiteY0" fmla="*/ 1969808 h 4410239"/>
                  <a:gd name="connsiteX1" fmla="*/ 2659436 w 3494287"/>
                  <a:gd name="connsiteY1" fmla="*/ 3633889 h 4410239"/>
                  <a:gd name="connsiteX2" fmla="*/ 749335 w 3494287"/>
                  <a:gd name="connsiteY2" fmla="*/ 1170991 h 4410239"/>
                  <a:gd name="connsiteX3" fmla="*/ 701824 w 3494287"/>
                  <a:gd name="connsiteY3" fmla="*/ 4133537 h 4410239"/>
                  <a:gd name="connsiteX4" fmla="*/ 3472307 w 3494287"/>
                  <a:gd name="connsiteY4" fmla="*/ 2435366 h 4410239"/>
                  <a:gd name="connsiteX5" fmla="*/ 2255427 w 3494287"/>
                  <a:gd name="connsiteY5" fmla="*/ 0 h 4410239"/>
                  <a:gd name="connsiteX0" fmla="*/ 393678 w 3893808"/>
                  <a:gd name="connsiteY0" fmla="*/ 1969808 h 4219731"/>
                  <a:gd name="connsiteX1" fmla="*/ 2452226 w 3893808"/>
                  <a:gd name="connsiteY1" fmla="*/ 3633889 h 4219731"/>
                  <a:gd name="connsiteX2" fmla="*/ 542125 w 3893808"/>
                  <a:gd name="connsiteY2" fmla="*/ 1170991 h 4219731"/>
                  <a:gd name="connsiteX3" fmla="*/ 494614 w 3893808"/>
                  <a:gd name="connsiteY3" fmla="*/ 4133537 h 4219731"/>
                  <a:gd name="connsiteX4" fmla="*/ 3885953 w 3893808"/>
                  <a:gd name="connsiteY4" fmla="*/ 2592450 h 4219731"/>
                  <a:gd name="connsiteX5" fmla="*/ 2048217 w 3893808"/>
                  <a:gd name="connsiteY5" fmla="*/ 0 h 4219731"/>
                  <a:gd name="connsiteX0" fmla="*/ 202910 w 3703040"/>
                  <a:gd name="connsiteY0" fmla="*/ 1969808 h 4427976"/>
                  <a:gd name="connsiteX1" fmla="*/ 2261458 w 3703040"/>
                  <a:gd name="connsiteY1" fmla="*/ 3633889 h 4427976"/>
                  <a:gd name="connsiteX2" fmla="*/ 351357 w 3703040"/>
                  <a:gd name="connsiteY2" fmla="*/ 1170991 h 4427976"/>
                  <a:gd name="connsiteX3" fmla="*/ 887301 w 3703040"/>
                  <a:gd name="connsiteY3" fmla="*/ 4365423 h 4427976"/>
                  <a:gd name="connsiteX4" fmla="*/ 3695185 w 3703040"/>
                  <a:gd name="connsiteY4" fmla="*/ 2592450 h 4427976"/>
                  <a:gd name="connsiteX5" fmla="*/ 1857449 w 3703040"/>
                  <a:gd name="connsiteY5" fmla="*/ 0 h 4427976"/>
                  <a:gd name="connsiteX0" fmla="*/ 457239 w 3957369"/>
                  <a:gd name="connsiteY0" fmla="*/ 1969808 h 4472198"/>
                  <a:gd name="connsiteX1" fmla="*/ 2515787 w 3957369"/>
                  <a:gd name="connsiteY1" fmla="*/ 3633889 h 4472198"/>
                  <a:gd name="connsiteX2" fmla="*/ 605686 w 3957369"/>
                  <a:gd name="connsiteY2" fmla="*/ 1170991 h 4472198"/>
                  <a:gd name="connsiteX3" fmla="*/ 1141630 w 3957369"/>
                  <a:gd name="connsiteY3" fmla="*/ 4365423 h 4472198"/>
                  <a:gd name="connsiteX4" fmla="*/ 3949514 w 3957369"/>
                  <a:gd name="connsiteY4" fmla="*/ 2592450 h 4472198"/>
                  <a:gd name="connsiteX5" fmla="*/ 2111778 w 3957369"/>
                  <a:gd name="connsiteY5" fmla="*/ 0 h 4472198"/>
                  <a:gd name="connsiteX0" fmla="*/ 477060 w 3977190"/>
                  <a:gd name="connsiteY0" fmla="*/ 1969808 h 4425423"/>
                  <a:gd name="connsiteX1" fmla="*/ 2535608 w 3977190"/>
                  <a:gd name="connsiteY1" fmla="*/ 3633889 h 4425423"/>
                  <a:gd name="connsiteX2" fmla="*/ 625507 w 3977190"/>
                  <a:gd name="connsiteY2" fmla="*/ 1170991 h 4425423"/>
                  <a:gd name="connsiteX3" fmla="*/ 1116570 w 3977190"/>
                  <a:gd name="connsiteY3" fmla="*/ 4313062 h 4425423"/>
                  <a:gd name="connsiteX4" fmla="*/ 3969335 w 3977190"/>
                  <a:gd name="connsiteY4" fmla="*/ 2592450 h 4425423"/>
                  <a:gd name="connsiteX5" fmla="*/ 2131599 w 3977190"/>
                  <a:gd name="connsiteY5" fmla="*/ 0 h 4425423"/>
                  <a:gd name="connsiteX0" fmla="*/ 453887 w 3954017"/>
                  <a:gd name="connsiteY0" fmla="*/ 1969808 h 4449065"/>
                  <a:gd name="connsiteX1" fmla="*/ 2512435 w 3954017"/>
                  <a:gd name="connsiteY1" fmla="*/ 3633889 h 4449065"/>
                  <a:gd name="connsiteX2" fmla="*/ 602334 w 3954017"/>
                  <a:gd name="connsiteY2" fmla="*/ 1170991 h 4449065"/>
                  <a:gd name="connsiteX3" fmla="*/ 1093397 w 3954017"/>
                  <a:gd name="connsiteY3" fmla="*/ 4313062 h 4449065"/>
                  <a:gd name="connsiteX4" fmla="*/ 3946162 w 3954017"/>
                  <a:gd name="connsiteY4" fmla="*/ 2592450 h 4449065"/>
                  <a:gd name="connsiteX5" fmla="*/ 2108426 w 3954017"/>
                  <a:gd name="connsiteY5" fmla="*/ 0 h 4449065"/>
                  <a:gd name="connsiteX0" fmla="*/ 450634 w 3950764"/>
                  <a:gd name="connsiteY0" fmla="*/ 1969808 h 4495352"/>
                  <a:gd name="connsiteX1" fmla="*/ 2509182 w 3950764"/>
                  <a:gd name="connsiteY1" fmla="*/ 3633889 h 4495352"/>
                  <a:gd name="connsiteX2" fmla="*/ 599081 w 3950764"/>
                  <a:gd name="connsiteY2" fmla="*/ 1170991 h 4495352"/>
                  <a:gd name="connsiteX3" fmla="*/ 1097624 w 3950764"/>
                  <a:gd name="connsiteY3" fmla="*/ 4365423 h 4495352"/>
                  <a:gd name="connsiteX4" fmla="*/ 3942909 w 3950764"/>
                  <a:gd name="connsiteY4" fmla="*/ 2592450 h 4495352"/>
                  <a:gd name="connsiteX5" fmla="*/ 2105173 w 3950764"/>
                  <a:gd name="connsiteY5" fmla="*/ 0 h 4495352"/>
                  <a:gd name="connsiteX0" fmla="*/ 460828 w 3960958"/>
                  <a:gd name="connsiteY0" fmla="*/ 1969808 h 4458032"/>
                  <a:gd name="connsiteX1" fmla="*/ 2519376 w 3960958"/>
                  <a:gd name="connsiteY1" fmla="*/ 3633889 h 4458032"/>
                  <a:gd name="connsiteX2" fmla="*/ 609275 w 3960958"/>
                  <a:gd name="connsiteY2" fmla="*/ 1170991 h 4458032"/>
                  <a:gd name="connsiteX3" fmla="*/ 1107818 w 3960958"/>
                  <a:gd name="connsiteY3" fmla="*/ 4365423 h 4458032"/>
                  <a:gd name="connsiteX4" fmla="*/ 3953103 w 3960958"/>
                  <a:gd name="connsiteY4" fmla="*/ 2592450 h 4458032"/>
                  <a:gd name="connsiteX5" fmla="*/ 2115367 w 3960958"/>
                  <a:gd name="connsiteY5" fmla="*/ 0 h 4458032"/>
                  <a:gd name="connsiteX0" fmla="*/ 460828 w 3960958"/>
                  <a:gd name="connsiteY0" fmla="*/ 1969808 h 4443515"/>
                  <a:gd name="connsiteX1" fmla="*/ 2519376 w 3960958"/>
                  <a:gd name="connsiteY1" fmla="*/ 3633889 h 4443515"/>
                  <a:gd name="connsiteX2" fmla="*/ 609275 w 3960958"/>
                  <a:gd name="connsiteY2" fmla="*/ 1170991 h 4443515"/>
                  <a:gd name="connsiteX3" fmla="*/ 1107818 w 3960958"/>
                  <a:gd name="connsiteY3" fmla="*/ 4365423 h 4443515"/>
                  <a:gd name="connsiteX4" fmla="*/ 3953103 w 3960958"/>
                  <a:gd name="connsiteY4" fmla="*/ 2592450 h 4443515"/>
                  <a:gd name="connsiteX5" fmla="*/ 2115367 w 3960958"/>
                  <a:gd name="connsiteY5" fmla="*/ 0 h 4443515"/>
                  <a:gd name="connsiteX0" fmla="*/ 624129 w 4124259"/>
                  <a:gd name="connsiteY0" fmla="*/ 1969808 h 4443515"/>
                  <a:gd name="connsiteX1" fmla="*/ 2682677 w 4124259"/>
                  <a:gd name="connsiteY1" fmla="*/ 3633889 h 4443515"/>
                  <a:gd name="connsiteX2" fmla="*/ 772576 w 4124259"/>
                  <a:gd name="connsiteY2" fmla="*/ 1170991 h 4443515"/>
                  <a:gd name="connsiteX3" fmla="*/ 1271119 w 4124259"/>
                  <a:gd name="connsiteY3" fmla="*/ 4365423 h 4443515"/>
                  <a:gd name="connsiteX4" fmla="*/ 4116404 w 4124259"/>
                  <a:gd name="connsiteY4" fmla="*/ 2592450 h 4443515"/>
                  <a:gd name="connsiteX5" fmla="*/ 2278668 w 4124259"/>
                  <a:gd name="connsiteY5" fmla="*/ 0 h 4443515"/>
                  <a:gd name="connsiteX0" fmla="*/ 624129 w 4124259"/>
                  <a:gd name="connsiteY0" fmla="*/ 1969808 h 4443515"/>
                  <a:gd name="connsiteX1" fmla="*/ 2682677 w 4124259"/>
                  <a:gd name="connsiteY1" fmla="*/ 3633889 h 4443515"/>
                  <a:gd name="connsiteX2" fmla="*/ 772576 w 4124259"/>
                  <a:gd name="connsiteY2" fmla="*/ 1170991 h 4443515"/>
                  <a:gd name="connsiteX3" fmla="*/ 1271119 w 4124259"/>
                  <a:gd name="connsiteY3" fmla="*/ 4365423 h 4443515"/>
                  <a:gd name="connsiteX4" fmla="*/ 4116404 w 4124259"/>
                  <a:gd name="connsiteY4" fmla="*/ 2592450 h 4443515"/>
                  <a:gd name="connsiteX5" fmla="*/ 2278668 w 4124259"/>
                  <a:gd name="connsiteY5" fmla="*/ 0 h 4443515"/>
                  <a:gd name="connsiteX0" fmla="*/ 624129 w 4124259"/>
                  <a:gd name="connsiteY0" fmla="*/ 1969808 h 4443515"/>
                  <a:gd name="connsiteX1" fmla="*/ 2682677 w 4124259"/>
                  <a:gd name="connsiteY1" fmla="*/ 3633889 h 4443515"/>
                  <a:gd name="connsiteX2" fmla="*/ 772576 w 4124259"/>
                  <a:gd name="connsiteY2" fmla="*/ 1170991 h 4443515"/>
                  <a:gd name="connsiteX3" fmla="*/ 1271119 w 4124259"/>
                  <a:gd name="connsiteY3" fmla="*/ 4365423 h 4443515"/>
                  <a:gd name="connsiteX4" fmla="*/ 4116404 w 4124259"/>
                  <a:gd name="connsiteY4" fmla="*/ 2592450 h 4443515"/>
                  <a:gd name="connsiteX5" fmla="*/ 2278668 w 4124259"/>
                  <a:gd name="connsiteY5" fmla="*/ 0 h 4443515"/>
                  <a:gd name="connsiteX0" fmla="*/ 624129 w 4124259"/>
                  <a:gd name="connsiteY0" fmla="*/ 1969808 h 4443515"/>
                  <a:gd name="connsiteX1" fmla="*/ 2682677 w 4124259"/>
                  <a:gd name="connsiteY1" fmla="*/ 3633889 h 4443515"/>
                  <a:gd name="connsiteX2" fmla="*/ 772576 w 4124259"/>
                  <a:gd name="connsiteY2" fmla="*/ 1170991 h 4443515"/>
                  <a:gd name="connsiteX3" fmla="*/ 1271119 w 4124259"/>
                  <a:gd name="connsiteY3" fmla="*/ 4365423 h 4443515"/>
                  <a:gd name="connsiteX4" fmla="*/ 4116404 w 4124259"/>
                  <a:gd name="connsiteY4" fmla="*/ 2592450 h 4443515"/>
                  <a:gd name="connsiteX5" fmla="*/ 2278668 w 4124259"/>
                  <a:gd name="connsiteY5" fmla="*/ 0 h 4443515"/>
                  <a:gd name="connsiteX0" fmla="*/ 684010 w 4184140"/>
                  <a:gd name="connsiteY0" fmla="*/ 1969808 h 4443515"/>
                  <a:gd name="connsiteX1" fmla="*/ 2742558 w 4184140"/>
                  <a:gd name="connsiteY1" fmla="*/ 3633889 h 4443515"/>
                  <a:gd name="connsiteX2" fmla="*/ 832457 w 4184140"/>
                  <a:gd name="connsiteY2" fmla="*/ 1170991 h 4443515"/>
                  <a:gd name="connsiteX3" fmla="*/ 1331000 w 4184140"/>
                  <a:gd name="connsiteY3" fmla="*/ 4365423 h 4443515"/>
                  <a:gd name="connsiteX4" fmla="*/ 4176285 w 4184140"/>
                  <a:gd name="connsiteY4" fmla="*/ 2592450 h 4443515"/>
                  <a:gd name="connsiteX5" fmla="*/ 2338549 w 4184140"/>
                  <a:gd name="connsiteY5" fmla="*/ 0 h 4443515"/>
                  <a:gd name="connsiteX0" fmla="*/ 624129 w 4124259"/>
                  <a:gd name="connsiteY0" fmla="*/ 1969808 h 4443515"/>
                  <a:gd name="connsiteX1" fmla="*/ 2682677 w 4124259"/>
                  <a:gd name="connsiteY1" fmla="*/ 3633889 h 4443515"/>
                  <a:gd name="connsiteX2" fmla="*/ 772576 w 4124259"/>
                  <a:gd name="connsiteY2" fmla="*/ 1170991 h 4443515"/>
                  <a:gd name="connsiteX3" fmla="*/ 1271119 w 4124259"/>
                  <a:gd name="connsiteY3" fmla="*/ 4365423 h 4443515"/>
                  <a:gd name="connsiteX4" fmla="*/ 4116404 w 4124259"/>
                  <a:gd name="connsiteY4" fmla="*/ 2592450 h 4443515"/>
                  <a:gd name="connsiteX5" fmla="*/ 2278668 w 4124259"/>
                  <a:gd name="connsiteY5" fmla="*/ 0 h 4443515"/>
                  <a:gd name="connsiteX0" fmla="*/ 571387 w 4071517"/>
                  <a:gd name="connsiteY0" fmla="*/ 1969808 h 4438398"/>
                  <a:gd name="connsiteX1" fmla="*/ 2629935 w 4071517"/>
                  <a:gd name="connsiteY1" fmla="*/ 3633889 h 4438398"/>
                  <a:gd name="connsiteX2" fmla="*/ 719834 w 4071517"/>
                  <a:gd name="connsiteY2" fmla="*/ 1170991 h 4438398"/>
                  <a:gd name="connsiteX3" fmla="*/ 1218377 w 4071517"/>
                  <a:gd name="connsiteY3" fmla="*/ 4365423 h 4438398"/>
                  <a:gd name="connsiteX4" fmla="*/ 4063662 w 4071517"/>
                  <a:gd name="connsiteY4" fmla="*/ 2592450 h 4438398"/>
                  <a:gd name="connsiteX5" fmla="*/ 2225926 w 4071517"/>
                  <a:gd name="connsiteY5" fmla="*/ 0 h 4438398"/>
                  <a:gd name="connsiteX0" fmla="*/ 575843 w 4075973"/>
                  <a:gd name="connsiteY0" fmla="*/ 1969808 h 4451307"/>
                  <a:gd name="connsiteX1" fmla="*/ 2634391 w 4075973"/>
                  <a:gd name="connsiteY1" fmla="*/ 3633889 h 4451307"/>
                  <a:gd name="connsiteX2" fmla="*/ 724290 w 4075973"/>
                  <a:gd name="connsiteY2" fmla="*/ 1170991 h 4451307"/>
                  <a:gd name="connsiteX3" fmla="*/ 1222833 w 4075973"/>
                  <a:gd name="connsiteY3" fmla="*/ 4365423 h 4451307"/>
                  <a:gd name="connsiteX4" fmla="*/ 4068118 w 4075973"/>
                  <a:gd name="connsiteY4" fmla="*/ 2592450 h 4451307"/>
                  <a:gd name="connsiteX5" fmla="*/ 2230382 w 4075973"/>
                  <a:gd name="connsiteY5" fmla="*/ 0 h 4451307"/>
                  <a:gd name="connsiteX0" fmla="*/ 575843 w 4075973"/>
                  <a:gd name="connsiteY0" fmla="*/ 1969808 h 4451307"/>
                  <a:gd name="connsiteX1" fmla="*/ 2896198 w 4075973"/>
                  <a:gd name="connsiteY1" fmla="*/ 3559087 h 4451307"/>
                  <a:gd name="connsiteX2" fmla="*/ 724290 w 4075973"/>
                  <a:gd name="connsiteY2" fmla="*/ 1170991 h 4451307"/>
                  <a:gd name="connsiteX3" fmla="*/ 1222833 w 4075973"/>
                  <a:gd name="connsiteY3" fmla="*/ 4365423 h 4451307"/>
                  <a:gd name="connsiteX4" fmla="*/ 4068118 w 4075973"/>
                  <a:gd name="connsiteY4" fmla="*/ 2592450 h 4451307"/>
                  <a:gd name="connsiteX5" fmla="*/ 2230382 w 4075973"/>
                  <a:gd name="connsiteY5" fmla="*/ 0 h 4451307"/>
                  <a:gd name="connsiteX0" fmla="*/ 575843 w 4075973"/>
                  <a:gd name="connsiteY0" fmla="*/ 1969808 h 4451307"/>
                  <a:gd name="connsiteX1" fmla="*/ 2896198 w 4075973"/>
                  <a:gd name="connsiteY1" fmla="*/ 3559087 h 4451307"/>
                  <a:gd name="connsiteX2" fmla="*/ 724290 w 4075973"/>
                  <a:gd name="connsiteY2" fmla="*/ 1170991 h 4451307"/>
                  <a:gd name="connsiteX3" fmla="*/ 1222833 w 4075973"/>
                  <a:gd name="connsiteY3" fmla="*/ 4365423 h 4451307"/>
                  <a:gd name="connsiteX4" fmla="*/ 4068118 w 4075973"/>
                  <a:gd name="connsiteY4" fmla="*/ 2592450 h 4451307"/>
                  <a:gd name="connsiteX5" fmla="*/ 2230382 w 4075973"/>
                  <a:gd name="connsiteY5" fmla="*/ 0 h 4451307"/>
                  <a:gd name="connsiteX0" fmla="*/ 575843 w 4075973"/>
                  <a:gd name="connsiteY0" fmla="*/ 1969808 h 4451307"/>
                  <a:gd name="connsiteX1" fmla="*/ 2896198 w 4075973"/>
                  <a:gd name="connsiteY1" fmla="*/ 3559087 h 4451307"/>
                  <a:gd name="connsiteX2" fmla="*/ 724290 w 4075973"/>
                  <a:gd name="connsiteY2" fmla="*/ 1170991 h 4451307"/>
                  <a:gd name="connsiteX3" fmla="*/ 1222833 w 4075973"/>
                  <a:gd name="connsiteY3" fmla="*/ 4365423 h 4451307"/>
                  <a:gd name="connsiteX4" fmla="*/ 4068118 w 4075973"/>
                  <a:gd name="connsiteY4" fmla="*/ 2592450 h 4451307"/>
                  <a:gd name="connsiteX5" fmla="*/ 2230382 w 4075973"/>
                  <a:gd name="connsiteY5" fmla="*/ 0 h 4451307"/>
                  <a:gd name="connsiteX0" fmla="*/ 575843 w 4075973"/>
                  <a:gd name="connsiteY0" fmla="*/ 1969808 h 4451307"/>
                  <a:gd name="connsiteX1" fmla="*/ 2896198 w 4075973"/>
                  <a:gd name="connsiteY1" fmla="*/ 3559087 h 4451307"/>
                  <a:gd name="connsiteX2" fmla="*/ 724290 w 4075973"/>
                  <a:gd name="connsiteY2" fmla="*/ 1170991 h 4451307"/>
                  <a:gd name="connsiteX3" fmla="*/ 1222833 w 4075973"/>
                  <a:gd name="connsiteY3" fmla="*/ 4365423 h 4451307"/>
                  <a:gd name="connsiteX4" fmla="*/ 4068118 w 4075973"/>
                  <a:gd name="connsiteY4" fmla="*/ 2592450 h 4451307"/>
                  <a:gd name="connsiteX5" fmla="*/ 2230382 w 4075973"/>
                  <a:gd name="connsiteY5" fmla="*/ 0 h 4451307"/>
                  <a:gd name="connsiteX0" fmla="*/ 575843 w 4075973"/>
                  <a:gd name="connsiteY0" fmla="*/ 1969808 h 4451307"/>
                  <a:gd name="connsiteX1" fmla="*/ 2896198 w 4075973"/>
                  <a:gd name="connsiteY1" fmla="*/ 3559087 h 4451307"/>
                  <a:gd name="connsiteX2" fmla="*/ 724290 w 4075973"/>
                  <a:gd name="connsiteY2" fmla="*/ 1170991 h 4451307"/>
                  <a:gd name="connsiteX3" fmla="*/ 1222833 w 4075973"/>
                  <a:gd name="connsiteY3" fmla="*/ 4365423 h 4451307"/>
                  <a:gd name="connsiteX4" fmla="*/ 4068118 w 4075973"/>
                  <a:gd name="connsiteY4" fmla="*/ 2592450 h 4451307"/>
                  <a:gd name="connsiteX5" fmla="*/ 2230382 w 4075973"/>
                  <a:gd name="connsiteY5" fmla="*/ 0 h 4451307"/>
                  <a:gd name="connsiteX0" fmla="*/ 575843 w 4075973"/>
                  <a:gd name="connsiteY0" fmla="*/ 1969808 h 4451307"/>
                  <a:gd name="connsiteX1" fmla="*/ 2896198 w 4075973"/>
                  <a:gd name="connsiteY1" fmla="*/ 3559087 h 4451307"/>
                  <a:gd name="connsiteX2" fmla="*/ 724290 w 4075973"/>
                  <a:gd name="connsiteY2" fmla="*/ 1170991 h 4451307"/>
                  <a:gd name="connsiteX3" fmla="*/ 1222833 w 4075973"/>
                  <a:gd name="connsiteY3" fmla="*/ 4365423 h 4451307"/>
                  <a:gd name="connsiteX4" fmla="*/ 4068118 w 4075973"/>
                  <a:gd name="connsiteY4" fmla="*/ 2592450 h 4451307"/>
                  <a:gd name="connsiteX5" fmla="*/ 2230382 w 4075973"/>
                  <a:gd name="connsiteY5" fmla="*/ 0 h 4451307"/>
                  <a:gd name="connsiteX0" fmla="*/ 575843 w 4075973"/>
                  <a:gd name="connsiteY0" fmla="*/ 1969808 h 4451307"/>
                  <a:gd name="connsiteX1" fmla="*/ 2896198 w 4075973"/>
                  <a:gd name="connsiteY1" fmla="*/ 3559087 h 4451307"/>
                  <a:gd name="connsiteX2" fmla="*/ 724290 w 4075973"/>
                  <a:gd name="connsiteY2" fmla="*/ 1170991 h 4451307"/>
                  <a:gd name="connsiteX3" fmla="*/ 1222833 w 4075973"/>
                  <a:gd name="connsiteY3" fmla="*/ 4365423 h 4451307"/>
                  <a:gd name="connsiteX4" fmla="*/ 4068118 w 4075973"/>
                  <a:gd name="connsiteY4" fmla="*/ 2592450 h 4451307"/>
                  <a:gd name="connsiteX5" fmla="*/ 2230382 w 4075973"/>
                  <a:gd name="connsiteY5" fmla="*/ 0 h 4451307"/>
                  <a:gd name="connsiteX0" fmla="*/ 575843 w 4075973"/>
                  <a:gd name="connsiteY0" fmla="*/ 1969808 h 4451307"/>
                  <a:gd name="connsiteX1" fmla="*/ 3000921 w 4075973"/>
                  <a:gd name="connsiteY1" fmla="*/ 3618929 h 4451307"/>
                  <a:gd name="connsiteX2" fmla="*/ 724290 w 4075973"/>
                  <a:gd name="connsiteY2" fmla="*/ 1170991 h 4451307"/>
                  <a:gd name="connsiteX3" fmla="*/ 1222833 w 4075973"/>
                  <a:gd name="connsiteY3" fmla="*/ 4365423 h 4451307"/>
                  <a:gd name="connsiteX4" fmla="*/ 4068118 w 4075973"/>
                  <a:gd name="connsiteY4" fmla="*/ 2592450 h 4451307"/>
                  <a:gd name="connsiteX5" fmla="*/ 2230382 w 4075973"/>
                  <a:gd name="connsiteY5" fmla="*/ 0 h 4451307"/>
                  <a:gd name="connsiteX0" fmla="*/ 575843 w 4075973"/>
                  <a:gd name="connsiteY0" fmla="*/ 1969808 h 4451307"/>
                  <a:gd name="connsiteX1" fmla="*/ 3008401 w 4075973"/>
                  <a:gd name="connsiteY1" fmla="*/ 3686250 h 4451307"/>
                  <a:gd name="connsiteX2" fmla="*/ 724290 w 4075973"/>
                  <a:gd name="connsiteY2" fmla="*/ 1170991 h 4451307"/>
                  <a:gd name="connsiteX3" fmla="*/ 1222833 w 4075973"/>
                  <a:gd name="connsiteY3" fmla="*/ 4365423 h 4451307"/>
                  <a:gd name="connsiteX4" fmla="*/ 4068118 w 4075973"/>
                  <a:gd name="connsiteY4" fmla="*/ 2592450 h 4451307"/>
                  <a:gd name="connsiteX5" fmla="*/ 2230382 w 4075973"/>
                  <a:gd name="connsiteY5" fmla="*/ 0 h 4451307"/>
                  <a:gd name="connsiteX0" fmla="*/ 575843 w 4075973"/>
                  <a:gd name="connsiteY0" fmla="*/ 1969808 h 4451307"/>
                  <a:gd name="connsiteX1" fmla="*/ 3008401 w 4075973"/>
                  <a:gd name="connsiteY1" fmla="*/ 3686250 h 4451307"/>
                  <a:gd name="connsiteX2" fmla="*/ 724290 w 4075973"/>
                  <a:gd name="connsiteY2" fmla="*/ 1170991 h 4451307"/>
                  <a:gd name="connsiteX3" fmla="*/ 1222833 w 4075973"/>
                  <a:gd name="connsiteY3" fmla="*/ 4365423 h 4451307"/>
                  <a:gd name="connsiteX4" fmla="*/ 4068118 w 4075973"/>
                  <a:gd name="connsiteY4" fmla="*/ 2592450 h 4451307"/>
                  <a:gd name="connsiteX5" fmla="*/ 2230382 w 4075973"/>
                  <a:gd name="connsiteY5" fmla="*/ 0 h 4451307"/>
                  <a:gd name="connsiteX0" fmla="*/ 575843 w 4075973"/>
                  <a:gd name="connsiteY0" fmla="*/ 1969808 h 4451307"/>
                  <a:gd name="connsiteX1" fmla="*/ 3008401 w 4075973"/>
                  <a:gd name="connsiteY1" fmla="*/ 3686250 h 4451307"/>
                  <a:gd name="connsiteX2" fmla="*/ 724290 w 4075973"/>
                  <a:gd name="connsiteY2" fmla="*/ 1170991 h 4451307"/>
                  <a:gd name="connsiteX3" fmla="*/ 1222833 w 4075973"/>
                  <a:gd name="connsiteY3" fmla="*/ 4365423 h 4451307"/>
                  <a:gd name="connsiteX4" fmla="*/ 4068118 w 4075973"/>
                  <a:gd name="connsiteY4" fmla="*/ 2592450 h 4451307"/>
                  <a:gd name="connsiteX5" fmla="*/ 2230382 w 4075973"/>
                  <a:gd name="connsiteY5" fmla="*/ 0 h 4451307"/>
                  <a:gd name="connsiteX0" fmla="*/ 575843 w 4075973"/>
                  <a:gd name="connsiteY0" fmla="*/ 1969808 h 4451307"/>
                  <a:gd name="connsiteX1" fmla="*/ 3008401 w 4075973"/>
                  <a:gd name="connsiteY1" fmla="*/ 3686250 h 4451307"/>
                  <a:gd name="connsiteX2" fmla="*/ 724290 w 4075973"/>
                  <a:gd name="connsiteY2" fmla="*/ 1170991 h 4451307"/>
                  <a:gd name="connsiteX3" fmla="*/ 1222833 w 4075973"/>
                  <a:gd name="connsiteY3" fmla="*/ 4365423 h 4451307"/>
                  <a:gd name="connsiteX4" fmla="*/ 4068118 w 4075973"/>
                  <a:gd name="connsiteY4" fmla="*/ 2592450 h 4451307"/>
                  <a:gd name="connsiteX5" fmla="*/ 2230382 w 4075973"/>
                  <a:gd name="connsiteY5" fmla="*/ 0 h 4451307"/>
                  <a:gd name="connsiteX0" fmla="*/ 543833 w 4043963"/>
                  <a:gd name="connsiteY0" fmla="*/ 1969808 h 4416838"/>
                  <a:gd name="connsiteX1" fmla="*/ 2976391 w 4043963"/>
                  <a:gd name="connsiteY1" fmla="*/ 3686250 h 4416838"/>
                  <a:gd name="connsiteX2" fmla="*/ 692280 w 4043963"/>
                  <a:gd name="connsiteY2" fmla="*/ 1170991 h 4416838"/>
                  <a:gd name="connsiteX3" fmla="*/ 1280586 w 4043963"/>
                  <a:gd name="connsiteY3" fmla="*/ 4328022 h 4416838"/>
                  <a:gd name="connsiteX4" fmla="*/ 4036108 w 4043963"/>
                  <a:gd name="connsiteY4" fmla="*/ 2592450 h 4416838"/>
                  <a:gd name="connsiteX5" fmla="*/ 2198372 w 4043963"/>
                  <a:gd name="connsiteY5" fmla="*/ 0 h 4416838"/>
                  <a:gd name="connsiteX0" fmla="*/ 594244 w 4094374"/>
                  <a:gd name="connsiteY0" fmla="*/ 1969808 h 4449724"/>
                  <a:gd name="connsiteX1" fmla="*/ 3026802 w 4094374"/>
                  <a:gd name="connsiteY1" fmla="*/ 3686250 h 4449724"/>
                  <a:gd name="connsiteX2" fmla="*/ 742691 w 4094374"/>
                  <a:gd name="connsiteY2" fmla="*/ 1170991 h 4449724"/>
                  <a:gd name="connsiteX3" fmla="*/ 1330997 w 4094374"/>
                  <a:gd name="connsiteY3" fmla="*/ 4328022 h 4449724"/>
                  <a:gd name="connsiteX4" fmla="*/ 4086519 w 4094374"/>
                  <a:gd name="connsiteY4" fmla="*/ 2592450 h 4449724"/>
                  <a:gd name="connsiteX5" fmla="*/ 2248783 w 4094374"/>
                  <a:gd name="connsiteY5" fmla="*/ 0 h 4449724"/>
                  <a:gd name="connsiteX0" fmla="*/ 550221 w 4050351"/>
                  <a:gd name="connsiteY0" fmla="*/ 1969808 h 4416838"/>
                  <a:gd name="connsiteX1" fmla="*/ 2982779 w 4050351"/>
                  <a:gd name="connsiteY1" fmla="*/ 3686250 h 4416838"/>
                  <a:gd name="connsiteX2" fmla="*/ 698668 w 4050351"/>
                  <a:gd name="connsiteY2" fmla="*/ 1170991 h 4416838"/>
                  <a:gd name="connsiteX3" fmla="*/ 1286974 w 4050351"/>
                  <a:gd name="connsiteY3" fmla="*/ 4328022 h 4416838"/>
                  <a:gd name="connsiteX4" fmla="*/ 4042496 w 4050351"/>
                  <a:gd name="connsiteY4" fmla="*/ 2592450 h 4416838"/>
                  <a:gd name="connsiteX5" fmla="*/ 2204760 w 4050351"/>
                  <a:gd name="connsiteY5" fmla="*/ 0 h 4416838"/>
                  <a:gd name="connsiteX0" fmla="*/ 558113 w 4058243"/>
                  <a:gd name="connsiteY0" fmla="*/ 1969808 h 4444399"/>
                  <a:gd name="connsiteX1" fmla="*/ 2990671 w 4058243"/>
                  <a:gd name="connsiteY1" fmla="*/ 3686250 h 4444399"/>
                  <a:gd name="connsiteX2" fmla="*/ 706560 w 4058243"/>
                  <a:gd name="connsiteY2" fmla="*/ 1170991 h 4444399"/>
                  <a:gd name="connsiteX3" fmla="*/ 1272426 w 4058243"/>
                  <a:gd name="connsiteY3" fmla="*/ 4357943 h 4444399"/>
                  <a:gd name="connsiteX4" fmla="*/ 4050388 w 4058243"/>
                  <a:gd name="connsiteY4" fmla="*/ 2592450 h 4444399"/>
                  <a:gd name="connsiteX5" fmla="*/ 2212652 w 4058243"/>
                  <a:gd name="connsiteY5" fmla="*/ 0 h 4444399"/>
                  <a:gd name="connsiteX0" fmla="*/ 558113 w 4058243"/>
                  <a:gd name="connsiteY0" fmla="*/ 1969808 h 4444399"/>
                  <a:gd name="connsiteX1" fmla="*/ 2990671 w 4058243"/>
                  <a:gd name="connsiteY1" fmla="*/ 3686250 h 4444399"/>
                  <a:gd name="connsiteX2" fmla="*/ 706560 w 4058243"/>
                  <a:gd name="connsiteY2" fmla="*/ 1170991 h 4444399"/>
                  <a:gd name="connsiteX3" fmla="*/ 1272426 w 4058243"/>
                  <a:gd name="connsiteY3" fmla="*/ 4357943 h 4444399"/>
                  <a:gd name="connsiteX4" fmla="*/ 4050388 w 4058243"/>
                  <a:gd name="connsiteY4" fmla="*/ 2592450 h 4444399"/>
                  <a:gd name="connsiteX5" fmla="*/ 2212652 w 4058243"/>
                  <a:gd name="connsiteY5" fmla="*/ 0 h 4444399"/>
                  <a:gd name="connsiteX0" fmla="*/ 558113 w 4058243"/>
                  <a:gd name="connsiteY0" fmla="*/ 1969808 h 4444399"/>
                  <a:gd name="connsiteX1" fmla="*/ 2990671 w 4058243"/>
                  <a:gd name="connsiteY1" fmla="*/ 3686250 h 4444399"/>
                  <a:gd name="connsiteX2" fmla="*/ 706560 w 4058243"/>
                  <a:gd name="connsiteY2" fmla="*/ 1170991 h 4444399"/>
                  <a:gd name="connsiteX3" fmla="*/ 1272426 w 4058243"/>
                  <a:gd name="connsiteY3" fmla="*/ 4357943 h 4444399"/>
                  <a:gd name="connsiteX4" fmla="*/ 4050388 w 4058243"/>
                  <a:gd name="connsiteY4" fmla="*/ 2592450 h 4444399"/>
                  <a:gd name="connsiteX5" fmla="*/ 2212652 w 4058243"/>
                  <a:gd name="connsiteY5" fmla="*/ 0 h 4444399"/>
                  <a:gd name="connsiteX0" fmla="*/ 558113 w 4058243"/>
                  <a:gd name="connsiteY0" fmla="*/ 1969808 h 4444399"/>
                  <a:gd name="connsiteX1" fmla="*/ 2990671 w 4058243"/>
                  <a:gd name="connsiteY1" fmla="*/ 3686250 h 4444399"/>
                  <a:gd name="connsiteX2" fmla="*/ 706560 w 4058243"/>
                  <a:gd name="connsiteY2" fmla="*/ 1170991 h 4444399"/>
                  <a:gd name="connsiteX3" fmla="*/ 1272426 w 4058243"/>
                  <a:gd name="connsiteY3" fmla="*/ 4357943 h 4444399"/>
                  <a:gd name="connsiteX4" fmla="*/ 4050388 w 4058243"/>
                  <a:gd name="connsiteY4" fmla="*/ 2592450 h 4444399"/>
                  <a:gd name="connsiteX5" fmla="*/ 2212652 w 4058243"/>
                  <a:gd name="connsiteY5" fmla="*/ 0 h 4444399"/>
                  <a:gd name="connsiteX0" fmla="*/ 558113 w 4058243"/>
                  <a:gd name="connsiteY0" fmla="*/ 1969808 h 4444399"/>
                  <a:gd name="connsiteX1" fmla="*/ 2990671 w 4058243"/>
                  <a:gd name="connsiteY1" fmla="*/ 3686250 h 4444399"/>
                  <a:gd name="connsiteX2" fmla="*/ 706560 w 4058243"/>
                  <a:gd name="connsiteY2" fmla="*/ 1170991 h 4444399"/>
                  <a:gd name="connsiteX3" fmla="*/ 1272426 w 4058243"/>
                  <a:gd name="connsiteY3" fmla="*/ 4357943 h 4444399"/>
                  <a:gd name="connsiteX4" fmla="*/ 4050388 w 4058243"/>
                  <a:gd name="connsiteY4" fmla="*/ 2592450 h 4444399"/>
                  <a:gd name="connsiteX5" fmla="*/ 2212652 w 4058243"/>
                  <a:gd name="connsiteY5" fmla="*/ 0 h 4444399"/>
                  <a:gd name="connsiteX0" fmla="*/ 558113 w 4058243"/>
                  <a:gd name="connsiteY0" fmla="*/ 1969808 h 4444399"/>
                  <a:gd name="connsiteX1" fmla="*/ 2990671 w 4058243"/>
                  <a:gd name="connsiteY1" fmla="*/ 3686250 h 4444399"/>
                  <a:gd name="connsiteX2" fmla="*/ 706560 w 4058243"/>
                  <a:gd name="connsiteY2" fmla="*/ 1170991 h 4444399"/>
                  <a:gd name="connsiteX3" fmla="*/ 1272426 w 4058243"/>
                  <a:gd name="connsiteY3" fmla="*/ 4357943 h 4444399"/>
                  <a:gd name="connsiteX4" fmla="*/ 4050388 w 4058243"/>
                  <a:gd name="connsiteY4" fmla="*/ 2592450 h 4444399"/>
                  <a:gd name="connsiteX5" fmla="*/ 2212652 w 4058243"/>
                  <a:gd name="connsiteY5" fmla="*/ 0 h 4444399"/>
                  <a:gd name="connsiteX0" fmla="*/ 558113 w 4058243"/>
                  <a:gd name="connsiteY0" fmla="*/ 1969808 h 4444399"/>
                  <a:gd name="connsiteX1" fmla="*/ 3110354 w 4058243"/>
                  <a:gd name="connsiteY1" fmla="*/ 3559087 h 4444399"/>
                  <a:gd name="connsiteX2" fmla="*/ 706560 w 4058243"/>
                  <a:gd name="connsiteY2" fmla="*/ 1170991 h 4444399"/>
                  <a:gd name="connsiteX3" fmla="*/ 1272426 w 4058243"/>
                  <a:gd name="connsiteY3" fmla="*/ 4357943 h 4444399"/>
                  <a:gd name="connsiteX4" fmla="*/ 4050388 w 4058243"/>
                  <a:gd name="connsiteY4" fmla="*/ 2592450 h 4444399"/>
                  <a:gd name="connsiteX5" fmla="*/ 2212652 w 4058243"/>
                  <a:gd name="connsiteY5" fmla="*/ 0 h 4444399"/>
                  <a:gd name="connsiteX0" fmla="*/ 558113 w 4058243"/>
                  <a:gd name="connsiteY0" fmla="*/ 1969808 h 4444399"/>
                  <a:gd name="connsiteX1" fmla="*/ 3110354 w 4058243"/>
                  <a:gd name="connsiteY1" fmla="*/ 3559087 h 4444399"/>
                  <a:gd name="connsiteX2" fmla="*/ 706560 w 4058243"/>
                  <a:gd name="connsiteY2" fmla="*/ 1170991 h 4444399"/>
                  <a:gd name="connsiteX3" fmla="*/ 1272426 w 4058243"/>
                  <a:gd name="connsiteY3" fmla="*/ 4357943 h 4444399"/>
                  <a:gd name="connsiteX4" fmla="*/ 4050388 w 4058243"/>
                  <a:gd name="connsiteY4" fmla="*/ 2592450 h 4444399"/>
                  <a:gd name="connsiteX5" fmla="*/ 2212652 w 4058243"/>
                  <a:gd name="connsiteY5" fmla="*/ 0 h 4444399"/>
                  <a:gd name="connsiteX0" fmla="*/ 558113 w 4058243"/>
                  <a:gd name="connsiteY0" fmla="*/ 1969808 h 4444399"/>
                  <a:gd name="connsiteX1" fmla="*/ 3110354 w 4058243"/>
                  <a:gd name="connsiteY1" fmla="*/ 3559087 h 4444399"/>
                  <a:gd name="connsiteX2" fmla="*/ 706560 w 4058243"/>
                  <a:gd name="connsiteY2" fmla="*/ 1170991 h 4444399"/>
                  <a:gd name="connsiteX3" fmla="*/ 1272426 w 4058243"/>
                  <a:gd name="connsiteY3" fmla="*/ 4357943 h 4444399"/>
                  <a:gd name="connsiteX4" fmla="*/ 4050388 w 4058243"/>
                  <a:gd name="connsiteY4" fmla="*/ 2592450 h 4444399"/>
                  <a:gd name="connsiteX5" fmla="*/ 2212652 w 4058243"/>
                  <a:gd name="connsiteY5" fmla="*/ 0 h 4444399"/>
                  <a:gd name="connsiteX0" fmla="*/ 558113 w 4058243"/>
                  <a:gd name="connsiteY0" fmla="*/ 1969808 h 4444399"/>
                  <a:gd name="connsiteX1" fmla="*/ 3110354 w 4058243"/>
                  <a:gd name="connsiteY1" fmla="*/ 3559087 h 4444399"/>
                  <a:gd name="connsiteX2" fmla="*/ 706560 w 4058243"/>
                  <a:gd name="connsiteY2" fmla="*/ 1170991 h 4444399"/>
                  <a:gd name="connsiteX3" fmla="*/ 1272426 w 4058243"/>
                  <a:gd name="connsiteY3" fmla="*/ 4357943 h 4444399"/>
                  <a:gd name="connsiteX4" fmla="*/ 4050388 w 4058243"/>
                  <a:gd name="connsiteY4" fmla="*/ 2592450 h 4444399"/>
                  <a:gd name="connsiteX5" fmla="*/ 2212652 w 4058243"/>
                  <a:gd name="connsiteY5" fmla="*/ 0 h 4444399"/>
                  <a:gd name="connsiteX0" fmla="*/ 558113 w 4058243"/>
                  <a:gd name="connsiteY0" fmla="*/ 1969808 h 4444399"/>
                  <a:gd name="connsiteX1" fmla="*/ 3110354 w 4058243"/>
                  <a:gd name="connsiteY1" fmla="*/ 3559087 h 4444399"/>
                  <a:gd name="connsiteX2" fmla="*/ 706560 w 4058243"/>
                  <a:gd name="connsiteY2" fmla="*/ 1170991 h 4444399"/>
                  <a:gd name="connsiteX3" fmla="*/ 1272426 w 4058243"/>
                  <a:gd name="connsiteY3" fmla="*/ 4357943 h 4444399"/>
                  <a:gd name="connsiteX4" fmla="*/ 4050388 w 4058243"/>
                  <a:gd name="connsiteY4" fmla="*/ 2592450 h 4444399"/>
                  <a:gd name="connsiteX5" fmla="*/ 2212652 w 4058243"/>
                  <a:gd name="connsiteY5" fmla="*/ 0 h 4444399"/>
                  <a:gd name="connsiteX0" fmla="*/ 558113 w 4058243"/>
                  <a:gd name="connsiteY0" fmla="*/ 1969808 h 4444399"/>
                  <a:gd name="connsiteX1" fmla="*/ 3110354 w 4058243"/>
                  <a:gd name="connsiteY1" fmla="*/ 3559087 h 4444399"/>
                  <a:gd name="connsiteX2" fmla="*/ 706560 w 4058243"/>
                  <a:gd name="connsiteY2" fmla="*/ 1170991 h 4444399"/>
                  <a:gd name="connsiteX3" fmla="*/ 1272426 w 4058243"/>
                  <a:gd name="connsiteY3" fmla="*/ 4357943 h 4444399"/>
                  <a:gd name="connsiteX4" fmla="*/ 4050388 w 4058243"/>
                  <a:gd name="connsiteY4" fmla="*/ 2592450 h 4444399"/>
                  <a:gd name="connsiteX5" fmla="*/ 2212652 w 4058243"/>
                  <a:gd name="connsiteY5" fmla="*/ 0 h 4444399"/>
                  <a:gd name="connsiteX0" fmla="*/ 558113 w 4061557"/>
                  <a:gd name="connsiteY0" fmla="*/ 1939887 h 4414478"/>
                  <a:gd name="connsiteX1" fmla="*/ 3110354 w 4061557"/>
                  <a:gd name="connsiteY1" fmla="*/ 3529166 h 4414478"/>
                  <a:gd name="connsiteX2" fmla="*/ 706560 w 4061557"/>
                  <a:gd name="connsiteY2" fmla="*/ 1141070 h 4414478"/>
                  <a:gd name="connsiteX3" fmla="*/ 1272426 w 4061557"/>
                  <a:gd name="connsiteY3" fmla="*/ 4328022 h 4414478"/>
                  <a:gd name="connsiteX4" fmla="*/ 4050388 w 4061557"/>
                  <a:gd name="connsiteY4" fmla="*/ 2562529 h 4414478"/>
                  <a:gd name="connsiteX5" fmla="*/ 2489419 w 4061557"/>
                  <a:gd name="connsiteY5" fmla="*/ 0 h 4414478"/>
                  <a:gd name="connsiteX0" fmla="*/ 376848 w 4035228"/>
                  <a:gd name="connsiteY0" fmla="*/ 1939887 h 4387134"/>
                  <a:gd name="connsiteX1" fmla="*/ 2929089 w 4035228"/>
                  <a:gd name="connsiteY1" fmla="*/ 3529166 h 4387134"/>
                  <a:gd name="connsiteX2" fmla="*/ 525295 w 4035228"/>
                  <a:gd name="connsiteY2" fmla="*/ 1141070 h 4387134"/>
                  <a:gd name="connsiteX3" fmla="*/ 1091161 w 4035228"/>
                  <a:gd name="connsiteY3" fmla="*/ 4328022 h 4387134"/>
                  <a:gd name="connsiteX4" fmla="*/ 4026207 w 4035228"/>
                  <a:gd name="connsiteY4" fmla="*/ 2629851 h 4387134"/>
                  <a:gd name="connsiteX5" fmla="*/ 2308154 w 4035228"/>
                  <a:gd name="connsiteY5" fmla="*/ 0 h 4387134"/>
                  <a:gd name="connsiteX0" fmla="*/ 380357 w 4038737"/>
                  <a:gd name="connsiteY0" fmla="*/ 1939887 h 4380160"/>
                  <a:gd name="connsiteX1" fmla="*/ 2932598 w 4038737"/>
                  <a:gd name="connsiteY1" fmla="*/ 3529166 h 4380160"/>
                  <a:gd name="connsiteX2" fmla="*/ 528804 w 4038737"/>
                  <a:gd name="connsiteY2" fmla="*/ 1141070 h 4380160"/>
                  <a:gd name="connsiteX3" fmla="*/ 1079710 w 4038737"/>
                  <a:gd name="connsiteY3" fmla="*/ 4320542 h 4380160"/>
                  <a:gd name="connsiteX4" fmla="*/ 4029716 w 4038737"/>
                  <a:gd name="connsiteY4" fmla="*/ 2629851 h 4380160"/>
                  <a:gd name="connsiteX5" fmla="*/ 2311663 w 4038737"/>
                  <a:gd name="connsiteY5" fmla="*/ 0 h 4380160"/>
                  <a:gd name="connsiteX0" fmla="*/ 380357 w 4038737"/>
                  <a:gd name="connsiteY0" fmla="*/ 1939887 h 4380160"/>
                  <a:gd name="connsiteX1" fmla="*/ 3067241 w 4038737"/>
                  <a:gd name="connsiteY1" fmla="*/ 3603968 h 4380160"/>
                  <a:gd name="connsiteX2" fmla="*/ 528804 w 4038737"/>
                  <a:gd name="connsiteY2" fmla="*/ 1141070 h 4380160"/>
                  <a:gd name="connsiteX3" fmla="*/ 1079710 w 4038737"/>
                  <a:gd name="connsiteY3" fmla="*/ 4320542 h 4380160"/>
                  <a:gd name="connsiteX4" fmla="*/ 4029716 w 4038737"/>
                  <a:gd name="connsiteY4" fmla="*/ 2629851 h 4380160"/>
                  <a:gd name="connsiteX5" fmla="*/ 2311663 w 4038737"/>
                  <a:gd name="connsiteY5" fmla="*/ 0 h 4380160"/>
                  <a:gd name="connsiteX0" fmla="*/ 380357 w 4038737"/>
                  <a:gd name="connsiteY0" fmla="*/ 1939887 h 4380160"/>
                  <a:gd name="connsiteX1" fmla="*/ 3067241 w 4038737"/>
                  <a:gd name="connsiteY1" fmla="*/ 3603968 h 4380160"/>
                  <a:gd name="connsiteX2" fmla="*/ 528804 w 4038737"/>
                  <a:gd name="connsiteY2" fmla="*/ 1141070 h 4380160"/>
                  <a:gd name="connsiteX3" fmla="*/ 1079710 w 4038737"/>
                  <a:gd name="connsiteY3" fmla="*/ 4320542 h 4380160"/>
                  <a:gd name="connsiteX4" fmla="*/ 4029716 w 4038737"/>
                  <a:gd name="connsiteY4" fmla="*/ 2629851 h 4380160"/>
                  <a:gd name="connsiteX5" fmla="*/ 2311663 w 4038737"/>
                  <a:gd name="connsiteY5" fmla="*/ 0 h 4380160"/>
                  <a:gd name="connsiteX0" fmla="*/ 380357 w 4038737"/>
                  <a:gd name="connsiteY0" fmla="*/ 1939887 h 4380160"/>
                  <a:gd name="connsiteX1" fmla="*/ 3067241 w 4038737"/>
                  <a:gd name="connsiteY1" fmla="*/ 3603968 h 4380160"/>
                  <a:gd name="connsiteX2" fmla="*/ 528804 w 4038737"/>
                  <a:gd name="connsiteY2" fmla="*/ 1141070 h 4380160"/>
                  <a:gd name="connsiteX3" fmla="*/ 1079710 w 4038737"/>
                  <a:gd name="connsiteY3" fmla="*/ 4320542 h 4380160"/>
                  <a:gd name="connsiteX4" fmla="*/ 4029716 w 4038737"/>
                  <a:gd name="connsiteY4" fmla="*/ 2629851 h 4380160"/>
                  <a:gd name="connsiteX5" fmla="*/ 2311663 w 4038737"/>
                  <a:gd name="connsiteY5" fmla="*/ 0 h 4380160"/>
                  <a:gd name="connsiteX0" fmla="*/ 455159 w 4038737"/>
                  <a:gd name="connsiteY0" fmla="*/ 1827684 h 4380160"/>
                  <a:gd name="connsiteX1" fmla="*/ 3067241 w 4038737"/>
                  <a:gd name="connsiteY1" fmla="*/ 3603968 h 4380160"/>
                  <a:gd name="connsiteX2" fmla="*/ 528804 w 4038737"/>
                  <a:gd name="connsiteY2" fmla="*/ 1141070 h 4380160"/>
                  <a:gd name="connsiteX3" fmla="*/ 1079710 w 4038737"/>
                  <a:gd name="connsiteY3" fmla="*/ 4320542 h 4380160"/>
                  <a:gd name="connsiteX4" fmla="*/ 4029716 w 4038737"/>
                  <a:gd name="connsiteY4" fmla="*/ 2629851 h 4380160"/>
                  <a:gd name="connsiteX5" fmla="*/ 2311663 w 4038737"/>
                  <a:gd name="connsiteY5" fmla="*/ 0 h 4380160"/>
                  <a:gd name="connsiteX0" fmla="*/ 455159 w 4038737"/>
                  <a:gd name="connsiteY0" fmla="*/ 1827684 h 4380160"/>
                  <a:gd name="connsiteX1" fmla="*/ 3067241 w 4038737"/>
                  <a:gd name="connsiteY1" fmla="*/ 3603968 h 4380160"/>
                  <a:gd name="connsiteX2" fmla="*/ 528804 w 4038737"/>
                  <a:gd name="connsiteY2" fmla="*/ 1141070 h 4380160"/>
                  <a:gd name="connsiteX3" fmla="*/ 1079710 w 4038737"/>
                  <a:gd name="connsiteY3" fmla="*/ 4320542 h 4380160"/>
                  <a:gd name="connsiteX4" fmla="*/ 4029716 w 4038737"/>
                  <a:gd name="connsiteY4" fmla="*/ 2629851 h 4380160"/>
                  <a:gd name="connsiteX5" fmla="*/ 2311663 w 4038737"/>
                  <a:gd name="connsiteY5" fmla="*/ 0 h 4380160"/>
                  <a:gd name="connsiteX0" fmla="*/ 455159 w 4038737"/>
                  <a:gd name="connsiteY0" fmla="*/ 1827684 h 4380160"/>
                  <a:gd name="connsiteX1" fmla="*/ 3067241 w 4038737"/>
                  <a:gd name="connsiteY1" fmla="*/ 3603968 h 4380160"/>
                  <a:gd name="connsiteX2" fmla="*/ 528804 w 4038737"/>
                  <a:gd name="connsiteY2" fmla="*/ 1141070 h 4380160"/>
                  <a:gd name="connsiteX3" fmla="*/ 1079710 w 4038737"/>
                  <a:gd name="connsiteY3" fmla="*/ 4320542 h 4380160"/>
                  <a:gd name="connsiteX4" fmla="*/ 4029716 w 4038737"/>
                  <a:gd name="connsiteY4" fmla="*/ 2629851 h 4380160"/>
                  <a:gd name="connsiteX5" fmla="*/ 2311663 w 4038737"/>
                  <a:gd name="connsiteY5" fmla="*/ 0 h 4380160"/>
                  <a:gd name="connsiteX0" fmla="*/ 455159 w 4038737"/>
                  <a:gd name="connsiteY0" fmla="*/ 1827684 h 4380160"/>
                  <a:gd name="connsiteX1" fmla="*/ 3067241 w 4038737"/>
                  <a:gd name="connsiteY1" fmla="*/ 3603968 h 4380160"/>
                  <a:gd name="connsiteX2" fmla="*/ 528804 w 4038737"/>
                  <a:gd name="connsiteY2" fmla="*/ 1141070 h 4380160"/>
                  <a:gd name="connsiteX3" fmla="*/ 1079710 w 4038737"/>
                  <a:gd name="connsiteY3" fmla="*/ 4320542 h 4380160"/>
                  <a:gd name="connsiteX4" fmla="*/ 4029716 w 4038737"/>
                  <a:gd name="connsiteY4" fmla="*/ 2629851 h 4380160"/>
                  <a:gd name="connsiteX5" fmla="*/ 2311663 w 4038737"/>
                  <a:gd name="connsiteY5" fmla="*/ 0 h 4380160"/>
                  <a:gd name="connsiteX0" fmla="*/ 458712 w 4042290"/>
                  <a:gd name="connsiteY0" fmla="*/ 1827684 h 4352342"/>
                  <a:gd name="connsiteX1" fmla="*/ 3070794 w 4042290"/>
                  <a:gd name="connsiteY1" fmla="*/ 3603968 h 4352342"/>
                  <a:gd name="connsiteX2" fmla="*/ 532357 w 4042290"/>
                  <a:gd name="connsiteY2" fmla="*/ 1141070 h 4352342"/>
                  <a:gd name="connsiteX3" fmla="*/ 1068303 w 4042290"/>
                  <a:gd name="connsiteY3" fmla="*/ 4290622 h 4352342"/>
                  <a:gd name="connsiteX4" fmla="*/ 4033269 w 4042290"/>
                  <a:gd name="connsiteY4" fmla="*/ 2629851 h 4352342"/>
                  <a:gd name="connsiteX5" fmla="*/ 2315216 w 4042290"/>
                  <a:gd name="connsiteY5" fmla="*/ 0 h 4352342"/>
                  <a:gd name="connsiteX0" fmla="*/ 544380 w 4127958"/>
                  <a:gd name="connsiteY0" fmla="*/ 1827684 h 4352342"/>
                  <a:gd name="connsiteX1" fmla="*/ 3156462 w 4127958"/>
                  <a:gd name="connsiteY1" fmla="*/ 3603968 h 4352342"/>
                  <a:gd name="connsiteX2" fmla="*/ 618025 w 4127958"/>
                  <a:gd name="connsiteY2" fmla="*/ 1141070 h 4352342"/>
                  <a:gd name="connsiteX3" fmla="*/ 1153971 w 4127958"/>
                  <a:gd name="connsiteY3" fmla="*/ 4290622 h 4352342"/>
                  <a:gd name="connsiteX4" fmla="*/ 4118937 w 4127958"/>
                  <a:gd name="connsiteY4" fmla="*/ 2629851 h 4352342"/>
                  <a:gd name="connsiteX5" fmla="*/ 2400884 w 4127958"/>
                  <a:gd name="connsiteY5" fmla="*/ 0 h 4352342"/>
                  <a:gd name="connsiteX0" fmla="*/ 625122 w 4208700"/>
                  <a:gd name="connsiteY0" fmla="*/ 1827684 h 4412650"/>
                  <a:gd name="connsiteX1" fmla="*/ 3237204 w 4208700"/>
                  <a:gd name="connsiteY1" fmla="*/ 3603968 h 4412650"/>
                  <a:gd name="connsiteX2" fmla="*/ 698767 w 4208700"/>
                  <a:gd name="connsiteY2" fmla="*/ 1141070 h 4412650"/>
                  <a:gd name="connsiteX3" fmla="*/ 1234713 w 4208700"/>
                  <a:gd name="connsiteY3" fmla="*/ 4290622 h 4412650"/>
                  <a:gd name="connsiteX4" fmla="*/ 4199679 w 4208700"/>
                  <a:gd name="connsiteY4" fmla="*/ 2629851 h 4412650"/>
                  <a:gd name="connsiteX5" fmla="*/ 2481626 w 4208700"/>
                  <a:gd name="connsiteY5" fmla="*/ 0 h 4412650"/>
                  <a:gd name="connsiteX0" fmla="*/ 608120 w 4191698"/>
                  <a:gd name="connsiteY0" fmla="*/ 1827684 h 4415519"/>
                  <a:gd name="connsiteX1" fmla="*/ 3220202 w 4191698"/>
                  <a:gd name="connsiteY1" fmla="*/ 3603968 h 4415519"/>
                  <a:gd name="connsiteX2" fmla="*/ 681765 w 4191698"/>
                  <a:gd name="connsiteY2" fmla="*/ 1141070 h 4415519"/>
                  <a:gd name="connsiteX3" fmla="*/ 1217711 w 4191698"/>
                  <a:gd name="connsiteY3" fmla="*/ 4290622 h 4415519"/>
                  <a:gd name="connsiteX4" fmla="*/ 4182677 w 4191698"/>
                  <a:gd name="connsiteY4" fmla="*/ 2629851 h 4415519"/>
                  <a:gd name="connsiteX5" fmla="*/ 2464624 w 4191698"/>
                  <a:gd name="connsiteY5" fmla="*/ 0 h 4415519"/>
                  <a:gd name="connsiteX0" fmla="*/ 452767 w 4036345"/>
                  <a:gd name="connsiteY0" fmla="*/ 1827684 h 4349774"/>
                  <a:gd name="connsiteX1" fmla="*/ 3064849 w 4036345"/>
                  <a:gd name="connsiteY1" fmla="*/ 3603968 h 4349774"/>
                  <a:gd name="connsiteX2" fmla="*/ 533892 w 4036345"/>
                  <a:gd name="connsiteY2" fmla="*/ 1185952 h 4349774"/>
                  <a:gd name="connsiteX3" fmla="*/ 1062358 w 4036345"/>
                  <a:gd name="connsiteY3" fmla="*/ 4290622 h 4349774"/>
                  <a:gd name="connsiteX4" fmla="*/ 4027324 w 4036345"/>
                  <a:gd name="connsiteY4" fmla="*/ 2629851 h 4349774"/>
                  <a:gd name="connsiteX5" fmla="*/ 2309271 w 4036345"/>
                  <a:gd name="connsiteY5" fmla="*/ 0 h 4349774"/>
                  <a:gd name="connsiteX0" fmla="*/ 542416 w 4125994"/>
                  <a:gd name="connsiteY0" fmla="*/ 1827684 h 4349774"/>
                  <a:gd name="connsiteX1" fmla="*/ 3154498 w 4125994"/>
                  <a:gd name="connsiteY1" fmla="*/ 3603968 h 4349774"/>
                  <a:gd name="connsiteX2" fmla="*/ 623541 w 4125994"/>
                  <a:gd name="connsiteY2" fmla="*/ 1185952 h 4349774"/>
                  <a:gd name="connsiteX3" fmla="*/ 1152007 w 4125994"/>
                  <a:gd name="connsiteY3" fmla="*/ 4290622 h 4349774"/>
                  <a:gd name="connsiteX4" fmla="*/ 4116973 w 4125994"/>
                  <a:gd name="connsiteY4" fmla="*/ 2629851 h 4349774"/>
                  <a:gd name="connsiteX5" fmla="*/ 2398920 w 4125994"/>
                  <a:gd name="connsiteY5" fmla="*/ 0 h 4349774"/>
                  <a:gd name="connsiteX0" fmla="*/ 583416 w 4166994"/>
                  <a:gd name="connsiteY0" fmla="*/ 1827684 h 4398436"/>
                  <a:gd name="connsiteX1" fmla="*/ 3195498 w 4166994"/>
                  <a:gd name="connsiteY1" fmla="*/ 3603968 h 4398436"/>
                  <a:gd name="connsiteX2" fmla="*/ 664541 w 4166994"/>
                  <a:gd name="connsiteY2" fmla="*/ 1185952 h 4398436"/>
                  <a:gd name="connsiteX3" fmla="*/ 1193007 w 4166994"/>
                  <a:gd name="connsiteY3" fmla="*/ 4290622 h 4398436"/>
                  <a:gd name="connsiteX4" fmla="*/ 4157973 w 4166994"/>
                  <a:gd name="connsiteY4" fmla="*/ 2629851 h 4398436"/>
                  <a:gd name="connsiteX5" fmla="*/ 2439920 w 4166994"/>
                  <a:gd name="connsiteY5" fmla="*/ 0 h 4398436"/>
                  <a:gd name="connsiteX0" fmla="*/ 583416 w 4166994"/>
                  <a:gd name="connsiteY0" fmla="*/ 1827684 h 4435383"/>
                  <a:gd name="connsiteX1" fmla="*/ 3195498 w 4166994"/>
                  <a:gd name="connsiteY1" fmla="*/ 3603968 h 4435383"/>
                  <a:gd name="connsiteX2" fmla="*/ 664541 w 4166994"/>
                  <a:gd name="connsiteY2" fmla="*/ 1185952 h 4435383"/>
                  <a:gd name="connsiteX3" fmla="*/ 1193007 w 4166994"/>
                  <a:gd name="connsiteY3" fmla="*/ 4290622 h 4435383"/>
                  <a:gd name="connsiteX4" fmla="*/ 4157973 w 4166994"/>
                  <a:gd name="connsiteY4" fmla="*/ 2629851 h 4435383"/>
                  <a:gd name="connsiteX5" fmla="*/ 2439920 w 4166994"/>
                  <a:gd name="connsiteY5" fmla="*/ 0 h 4435383"/>
                  <a:gd name="connsiteX0" fmla="*/ 583416 w 4166994"/>
                  <a:gd name="connsiteY0" fmla="*/ 1827684 h 4435383"/>
                  <a:gd name="connsiteX1" fmla="*/ 3195498 w 4166994"/>
                  <a:gd name="connsiteY1" fmla="*/ 3603968 h 4435383"/>
                  <a:gd name="connsiteX2" fmla="*/ 664541 w 4166994"/>
                  <a:gd name="connsiteY2" fmla="*/ 1185952 h 4435383"/>
                  <a:gd name="connsiteX3" fmla="*/ 1193007 w 4166994"/>
                  <a:gd name="connsiteY3" fmla="*/ 4290622 h 4435383"/>
                  <a:gd name="connsiteX4" fmla="*/ 4157973 w 4166994"/>
                  <a:gd name="connsiteY4" fmla="*/ 2629851 h 4435383"/>
                  <a:gd name="connsiteX5" fmla="*/ 2439920 w 4166994"/>
                  <a:gd name="connsiteY5" fmla="*/ 0 h 4435383"/>
                  <a:gd name="connsiteX0" fmla="*/ 583416 w 4166994"/>
                  <a:gd name="connsiteY0" fmla="*/ 1827684 h 4435383"/>
                  <a:gd name="connsiteX1" fmla="*/ 3195498 w 4166994"/>
                  <a:gd name="connsiteY1" fmla="*/ 3603968 h 4435383"/>
                  <a:gd name="connsiteX2" fmla="*/ 664541 w 4166994"/>
                  <a:gd name="connsiteY2" fmla="*/ 1185952 h 4435383"/>
                  <a:gd name="connsiteX3" fmla="*/ 1193007 w 4166994"/>
                  <a:gd name="connsiteY3" fmla="*/ 4290622 h 4435383"/>
                  <a:gd name="connsiteX4" fmla="*/ 4157973 w 4166994"/>
                  <a:gd name="connsiteY4" fmla="*/ 2629851 h 4435383"/>
                  <a:gd name="connsiteX5" fmla="*/ 2439920 w 4166994"/>
                  <a:gd name="connsiteY5" fmla="*/ 0 h 4435383"/>
                  <a:gd name="connsiteX0" fmla="*/ 583416 w 4166994"/>
                  <a:gd name="connsiteY0" fmla="*/ 1827684 h 4435383"/>
                  <a:gd name="connsiteX1" fmla="*/ 3195498 w 4166994"/>
                  <a:gd name="connsiteY1" fmla="*/ 3603968 h 4435383"/>
                  <a:gd name="connsiteX2" fmla="*/ 664541 w 4166994"/>
                  <a:gd name="connsiteY2" fmla="*/ 1185952 h 4435383"/>
                  <a:gd name="connsiteX3" fmla="*/ 1193007 w 4166994"/>
                  <a:gd name="connsiteY3" fmla="*/ 4290622 h 4435383"/>
                  <a:gd name="connsiteX4" fmla="*/ 4157973 w 4166994"/>
                  <a:gd name="connsiteY4" fmla="*/ 2629851 h 4435383"/>
                  <a:gd name="connsiteX5" fmla="*/ 2439920 w 4166994"/>
                  <a:gd name="connsiteY5" fmla="*/ 0 h 4435383"/>
                  <a:gd name="connsiteX0" fmla="*/ 553506 w 4137084"/>
                  <a:gd name="connsiteY0" fmla="*/ 1827684 h 4435383"/>
                  <a:gd name="connsiteX1" fmla="*/ 3165588 w 4137084"/>
                  <a:gd name="connsiteY1" fmla="*/ 3603968 h 4435383"/>
                  <a:gd name="connsiteX2" fmla="*/ 634631 w 4137084"/>
                  <a:gd name="connsiteY2" fmla="*/ 1185952 h 4435383"/>
                  <a:gd name="connsiteX3" fmla="*/ 1163097 w 4137084"/>
                  <a:gd name="connsiteY3" fmla="*/ 4290622 h 4435383"/>
                  <a:gd name="connsiteX4" fmla="*/ 4128063 w 4137084"/>
                  <a:gd name="connsiteY4" fmla="*/ 2629851 h 4435383"/>
                  <a:gd name="connsiteX5" fmla="*/ 2410010 w 4137084"/>
                  <a:gd name="connsiteY5" fmla="*/ 0 h 4435383"/>
                  <a:gd name="connsiteX0" fmla="*/ 543593 w 4127171"/>
                  <a:gd name="connsiteY0" fmla="*/ 1827684 h 4416424"/>
                  <a:gd name="connsiteX1" fmla="*/ 3155675 w 4127171"/>
                  <a:gd name="connsiteY1" fmla="*/ 3603968 h 4416424"/>
                  <a:gd name="connsiteX2" fmla="*/ 624718 w 4127171"/>
                  <a:gd name="connsiteY2" fmla="*/ 1185952 h 4416424"/>
                  <a:gd name="connsiteX3" fmla="*/ 1190585 w 4127171"/>
                  <a:gd name="connsiteY3" fmla="*/ 4268182 h 4416424"/>
                  <a:gd name="connsiteX4" fmla="*/ 4118150 w 4127171"/>
                  <a:gd name="connsiteY4" fmla="*/ 2629851 h 4416424"/>
                  <a:gd name="connsiteX5" fmla="*/ 2400097 w 4127171"/>
                  <a:gd name="connsiteY5" fmla="*/ 0 h 4416424"/>
                  <a:gd name="connsiteX0" fmla="*/ 565873 w 4149451"/>
                  <a:gd name="connsiteY0" fmla="*/ 1827684 h 4432271"/>
                  <a:gd name="connsiteX1" fmla="*/ 3177955 w 4149451"/>
                  <a:gd name="connsiteY1" fmla="*/ 3603968 h 4432271"/>
                  <a:gd name="connsiteX2" fmla="*/ 646998 w 4149451"/>
                  <a:gd name="connsiteY2" fmla="*/ 1185952 h 4432271"/>
                  <a:gd name="connsiteX3" fmla="*/ 1212865 w 4149451"/>
                  <a:gd name="connsiteY3" fmla="*/ 4268182 h 4432271"/>
                  <a:gd name="connsiteX4" fmla="*/ 4140430 w 4149451"/>
                  <a:gd name="connsiteY4" fmla="*/ 2629851 h 4432271"/>
                  <a:gd name="connsiteX5" fmla="*/ 2422377 w 4149451"/>
                  <a:gd name="connsiteY5" fmla="*/ 0 h 4432271"/>
                  <a:gd name="connsiteX0" fmla="*/ 565873 w 4173581"/>
                  <a:gd name="connsiteY0" fmla="*/ 1827684 h 4432271"/>
                  <a:gd name="connsiteX1" fmla="*/ 3177955 w 4173581"/>
                  <a:gd name="connsiteY1" fmla="*/ 3603968 h 4432271"/>
                  <a:gd name="connsiteX2" fmla="*/ 646998 w 4173581"/>
                  <a:gd name="connsiteY2" fmla="*/ 1185952 h 4432271"/>
                  <a:gd name="connsiteX3" fmla="*/ 1212865 w 4173581"/>
                  <a:gd name="connsiteY3" fmla="*/ 4268182 h 4432271"/>
                  <a:gd name="connsiteX4" fmla="*/ 4140430 w 4173581"/>
                  <a:gd name="connsiteY4" fmla="*/ 2629851 h 4432271"/>
                  <a:gd name="connsiteX5" fmla="*/ 2422377 w 4173581"/>
                  <a:gd name="connsiteY5" fmla="*/ 0 h 4432271"/>
                  <a:gd name="connsiteX0" fmla="*/ 565873 w 4173581"/>
                  <a:gd name="connsiteY0" fmla="*/ 1827684 h 4432271"/>
                  <a:gd name="connsiteX1" fmla="*/ 3177955 w 4173581"/>
                  <a:gd name="connsiteY1" fmla="*/ 3603968 h 4432271"/>
                  <a:gd name="connsiteX2" fmla="*/ 646998 w 4173581"/>
                  <a:gd name="connsiteY2" fmla="*/ 1185952 h 4432271"/>
                  <a:gd name="connsiteX3" fmla="*/ 1212865 w 4173581"/>
                  <a:gd name="connsiteY3" fmla="*/ 4268182 h 4432271"/>
                  <a:gd name="connsiteX4" fmla="*/ 4140430 w 4173581"/>
                  <a:gd name="connsiteY4" fmla="*/ 2629851 h 4432271"/>
                  <a:gd name="connsiteX5" fmla="*/ 2422377 w 4173581"/>
                  <a:gd name="connsiteY5" fmla="*/ 0 h 4432271"/>
                  <a:gd name="connsiteX0" fmla="*/ 565873 w 4173581"/>
                  <a:gd name="connsiteY0" fmla="*/ 1827684 h 4432271"/>
                  <a:gd name="connsiteX1" fmla="*/ 3177955 w 4173581"/>
                  <a:gd name="connsiteY1" fmla="*/ 3603968 h 4432271"/>
                  <a:gd name="connsiteX2" fmla="*/ 646998 w 4173581"/>
                  <a:gd name="connsiteY2" fmla="*/ 1185952 h 4432271"/>
                  <a:gd name="connsiteX3" fmla="*/ 1212865 w 4173581"/>
                  <a:gd name="connsiteY3" fmla="*/ 4268182 h 4432271"/>
                  <a:gd name="connsiteX4" fmla="*/ 4140430 w 4173581"/>
                  <a:gd name="connsiteY4" fmla="*/ 2629851 h 4432271"/>
                  <a:gd name="connsiteX5" fmla="*/ 2422377 w 4173581"/>
                  <a:gd name="connsiteY5" fmla="*/ 0 h 4432271"/>
                  <a:gd name="connsiteX0" fmla="*/ 583720 w 4191428"/>
                  <a:gd name="connsiteY0" fmla="*/ 1827684 h 4441815"/>
                  <a:gd name="connsiteX1" fmla="*/ 3195802 w 4191428"/>
                  <a:gd name="connsiteY1" fmla="*/ 3603968 h 4441815"/>
                  <a:gd name="connsiteX2" fmla="*/ 664845 w 4191428"/>
                  <a:gd name="connsiteY2" fmla="*/ 1185952 h 4441815"/>
                  <a:gd name="connsiteX3" fmla="*/ 1230712 w 4191428"/>
                  <a:gd name="connsiteY3" fmla="*/ 4268182 h 4441815"/>
                  <a:gd name="connsiteX4" fmla="*/ 4158277 w 4191428"/>
                  <a:gd name="connsiteY4" fmla="*/ 2629851 h 4441815"/>
                  <a:gd name="connsiteX5" fmla="*/ 2440224 w 4191428"/>
                  <a:gd name="connsiteY5" fmla="*/ 0 h 4441815"/>
                  <a:gd name="connsiteX0" fmla="*/ 557181 w 4164889"/>
                  <a:gd name="connsiteY0" fmla="*/ 1827684 h 4441815"/>
                  <a:gd name="connsiteX1" fmla="*/ 3169263 w 4164889"/>
                  <a:gd name="connsiteY1" fmla="*/ 3603968 h 4441815"/>
                  <a:gd name="connsiteX2" fmla="*/ 638306 w 4164889"/>
                  <a:gd name="connsiteY2" fmla="*/ 1185952 h 4441815"/>
                  <a:gd name="connsiteX3" fmla="*/ 1204173 w 4164889"/>
                  <a:gd name="connsiteY3" fmla="*/ 4268182 h 4441815"/>
                  <a:gd name="connsiteX4" fmla="*/ 4131738 w 4164889"/>
                  <a:gd name="connsiteY4" fmla="*/ 2629851 h 4441815"/>
                  <a:gd name="connsiteX5" fmla="*/ 2413685 w 4164889"/>
                  <a:gd name="connsiteY5" fmla="*/ 0 h 4441815"/>
                  <a:gd name="connsiteX0" fmla="*/ 583720 w 4191428"/>
                  <a:gd name="connsiteY0" fmla="*/ 1827684 h 4454575"/>
                  <a:gd name="connsiteX1" fmla="*/ 3195802 w 4191428"/>
                  <a:gd name="connsiteY1" fmla="*/ 3603968 h 4454575"/>
                  <a:gd name="connsiteX2" fmla="*/ 664845 w 4191428"/>
                  <a:gd name="connsiteY2" fmla="*/ 1185952 h 4454575"/>
                  <a:gd name="connsiteX3" fmla="*/ 1230712 w 4191428"/>
                  <a:gd name="connsiteY3" fmla="*/ 4268182 h 4454575"/>
                  <a:gd name="connsiteX4" fmla="*/ 4158277 w 4191428"/>
                  <a:gd name="connsiteY4" fmla="*/ 2629851 h 4454575"/>
                  <a:gd name="connsiteX5" fmla="*/ 2440224 w 4191428"/>
                  <a:gd name="connsiteY5" fmla="*/ 0 h 4454575"/>
                  <a:gd name="connsiteX0" fmla="*/ 571163 w 4178871"/>
                  <a:gd name="connsiteY0" fmla="*/ 1827684 h 4441815"/>
                  <a:gd name="connsiteX1" fmla="*/ 3183245 w 4178871"/>
                  <a:gd name="connsiteY1" fmla="*/ 3603968 h 4441815"/>
                  <a:gd name="connsiteX2" fmla="*/ 652288 w 4178871"/>
                  <a:gd name="connsiteY2" fmla="*/ 1185952 h 4441815"/>
                  <a:gd name="connsiteX3" fmla="*/ 1218155 w 4178871"/>
                  <a:gd name="connsiteY3" fmla="*/ 4268182 h 4441815"/>
                  <a:gd name="connsiteX4" fmla="*/ 4145720 w 4178871"/>
                  <a:gd name="connsiteY4" fmla="*/ 2629851 h 4441815"/>
                  <a:gd name="connsiteX5" fmla="*/ 2427667 w 4178871"/>
                  <a:gd name="connsiteY5" fmla="*/ 0 h 4441815"/>
                  <a:gd name="connsiteX0" fmla="*/ 571163 w 4178871"/>
                  <a:gd name="connsiteY0" fmla="*/ 1827684 h 4410846"/>
                  <a:gd name="connsiteX1" fmla="*/ 3183245 w 4178871"/>
                  <a:gd name="connsiteY1" fmla="*/ 3603968 h 4410846"/>
                  <a:gd name="connsiteX2" fmla="*/ 652288 w 4178871"/>
                  <a:gd name="connsiteY2" fmla="*/ 1185952 h 4410846"/>
                  <a:gd name="connsiteX3" fmla="*/ 1218155 w 4178871"/>
                  <a:gd name="connsiteY3" fmla="*/ 4268182 h 4410846"/>
                  <a:gd name="connsiteX4" fmla="*/ 4145720 w 4178871"/>
                  <a:gd name="connsiteY4" fmla="*/ 2629851 h 4410846"/>
                  <a:gd name="connsiteX5" fmla="*/ 2427667 w 4178871"/>
                  <a:gd name="connsiteY5" fmla="*/ 0 h 4410846"/>
                  <a:gd name="connsiteX0" fmla="*/ 571163 w 4178871"/>
                  <a:gd name="connsiteY0" fmla="*/ 1827684 h 4444041"/>
                  <a:gd name="connsiteX1" fmla="*/ 3183245 w 4178871"/>
                  <a:gd name="connsiteY1" fmla="*/ 3603968 h 4444041"/>
                  <a:gd name="connsiteX2" fmla="*/ 652288 w 4178871"/>
                  <a:gd name="connsiteY2" fmla="*/ 1185952 h 4444041"/>
                  <a:gd name="connsiteX3" fmla="*/ 1218155 w 4178871"/>
                  <a:gd name="connsiteY3" fmla="*/ 4268182 h 4444041"/>
                  <a:gd name="connsiteX4" fmla="*/ 4145720 w 4178871"/>
                  <a:gd name="connsiteY4" fmla="*/ 2629851 h 4444041"/>
                  <a:gd name="connsiteX5" fmla="*/ 2427667 w 4178871"/>
                  <a:gd name="connsiteY5" fmla="*/ 0 h 4444041"/>
                  <a:gd name="connsiteX0" fmla="*/ 571163 w 4178871"/>
                  <a:gd name="connsiteY0" fmla="*/ 1827684 h 4444041"/>
                  <a:gd name="connsiteX1" fmla="*/ 3205686 w 4178871"/>
                  <a:gd name="connsiteY1" fmla="*/ 3596488 h 4444041"/>
                  <a:gd name="connsiteX2" fmla="*/ 652288 w 4178871"/>
                  <a:gd name="connsiteY2" fmla="*/ 1185952 h 4444041"/>
                  <a:gd name="connsiteX3" fmla="*/ 1218155 w 4178871"/>
                  <a:gd name="connsiteY3" fmla="*/ 4268182 h 4444041"/>
                  <a:gd name="connsiteX4" fmla="*/ 4145720 w 4178871"/>
                  <a:gd name="connsiteY4" fmla="*/ 2629851 h 4444041"/>
                  <a:gd name="connsiteX5" fmla="*/ 2427667 w 4178871"/>
                  <a:gd name="connsiteY5" fmla="*/ 0 h 4444041"/>
                  <a:gd name="connsiteX0" fmla="*/ 571163 w 4178871"/>
                  <a:gd name="connsiteY0" fmla="*/ 1827684 h 4444041"/>
                  <a:gd name="connsiteX1" fmla="*/ 3205686 w 4178871"/>
                  <a:gd name="connsiteY1" fmla="*/ 3596488 h 4444041"/>
                  <a:gd name="connsiteX2" fmla="*/ 652288 w 4178871"/>
                  <a:gd name="connsiteY2" fmla="*/ 1185952 h 4444041"/>
                  <a:gd name="connsiteX3" fmla="*/ 1218155 w 4178871"/>
                  <a:gd name="connsiteY3" fmla="*/ 4268182 h 4444041"/>
                  <a:gd name="connsiteX4" fmla="*/ 4145720 w 4178871"/>
                  <a:gd name="connsiteY4" fmla="*/ 2629851 h 4444041"/>
                  <a:gd name="connsiteX5" fmla="*/ 2427667 w 4178871"/>
                  <a:gd name="connsiteY5" fmla="*/ 0 h 4444041"/>
                  <a:gd name="connsiteX0" fmla="*/ 571163 w 4178871"/>
                  <a:gd name="connsiteY0" fmla="*/ 1827684 h 4444041"/>
                  <a:gd name="connsiteX1" fmla="*/ 3205686 w 4178871"/>
                  <a:gd name="connsiteY1" fmla="*/ 3596488 h 4444041"/>
                  <a:gd name="connsiteX2" fmla="*/ 652288 w 4178871"/>
                  <a:gd name="connsiteY2" fmla="*/ 1185952 h 4444041"/>
                  <a:gd name="connsiteX3" fmla="*/ 1218155 w 4178871"/>
                  <a:gd name="connsiteY3" fmla="*/ 4268182 h 4444041"/>
                  <a:gd name="connsiteX4" fmla="*/ 4145720 w 4178871"/>
                  <a:gd name="connsiteY4" fmla="*/ 2629851 h 4444041"/>
                  <a:gd name="connsiteX5" fmla="*/ 2427667 w 4178871"/>
                  <a:gd name="connsiteY5" fmla="*/ 0 h 4444041"/>
                  <a:gd name="connsiteX0" fmla="*/ 571163 w 4175970"/>
                  <a:gd name="connsiteY0" fmla="*/ 1849756 h 4466113"/>
                  <a:gd name="connsiteX1" fmla="*/ 3205686 w 4175970"/>
                  <a:gd name="connsiteY1" fmla="*/ 3618560 h 4466113"/>
                  <a:gd name="connsiteX2" fmla="*/ 652288 w 4175970"/>
                  <a:gd name="connsiteY2" fmla="*/ 1208024 h 4466113"/>
                  <a:gd name="connsiteX3" fmla="*/ 1218155 w 4175970"/>
                  <a:gd name="connsiteY3" fmla="*/ 4290254 h 4466113"/>
                  <a:gd name="connsiteX4" fmla="*/ 4145720 w 4175970"/>
                  <a:gd name="connsiteY4" fmla="*/ 2651923 h 4466113"/>
                  <a:gd name="connsiteX5" fmla="*/ 2328339 w 4175970"/>
                  <a:gd name="connsiteY5" fmla="*/ 0 h 4466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75970" h="4466113">
                    <a:moveTo>
                      <a:pt x="571163" y="1849756"/>
                    </a:moveTo>
                    <a:cubicBezTo>
                      <a:pt x="-289682" y="3597728"/>
                      <a:pt x="2150218" y="4854102"/>
                      <a:pt x="3205686" y="3618560"/>
                    </a:cubicBezTo>
                    <a:cubicBezTo>
                      <a:pt x="4381378" y="2242282"/>
                      <a:pt x="2474597" y="70042"/>
                      <a:pt x="652288" y="1208024"/>
                    </a:cubicBezTo>
                    <a:cubicBezTo>
                      <a:pt x="-698766" y="2465689"/>
                      <a:pt x="329228" y="3855119"/>
                      <a:pt x="1218155" y="4290254"/>
                    </a:cubicBezTo>
                    <a:cubicBezTo>
                      <a:pt x="2107082" y="4725389"/>
                      <a:pt x="3728456" y="4415501"/>
                      <a:pt x="4145720" y="2651923"/>
                    </a:cubicBezTo>
                    <a:cubicBezTo>
                      <a:pt x="4355040" y="1458000"/>
                      <a:pt x="3448926" y="292904"/>
                      <a:pt x="2328339" y="0"/>
                    </a:cubicBezTo>
                  </a:path>
                </a:pathLst>
              </a:custGeom>
              <a:ln w="38100" cmpd="sng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B9A55C0-6C05-43B6-8C7F-EB9749CF08E2}"/>
                  </a:ext>
                </a:extLst>
              </p:cNvPr>
              <p:cNvSpPr txBox="1"/>
              <p:nvPr/>
            </p:nvSpPr>
            <p:spPr>
              <a:xfrm>
                <a:off x="2933030" y="3171020"/>
                <a:ext cx="1051495" cy="6817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238"/>
                  </a:lnSpc>
                </a:pPr>
                <a:r>
                  <a:rPr lang="en-US" sz="800" dirty="0">
                    <a:solidFill>
                      <a:srgbClr val="BD2022"/>
                    </a:solidFill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  <a:latin typeface="Helvetica Neue Condensed Bold"/>
                    <a:cs typeface="Arial Narrow"/>
                  </a:rPr>
                  <a:t>checkout</a:t>
                </a:r>
              </a:p>
              <a:p>
                <a:pPr>
                  <a:lnSpc>
                    <a:spcPts val="1238"/>
                  </a:lnSpc>
                </a:pPr>
                <a:r>
                  <a:rPr lang="en-US" sz="800" dirty="0">
                    <a:solidFill>
                      <a:srgbClr val="BD2022"/>
                    </a:solidFill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  <a:latin typeface="Helvetica Neue Condensed Bold"/>
                    <a:cs typeface="Arial Narrow"/>
                  </a:rPr>
                  <a:t>100d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6D7C4F0-09E6-47EB-B37B-BC3B6F269945}"/>
                  </a:ext>
                </a:extLst>
              </p:cNvPr>
              <p:cNvSpPr/>
              <p:nvPr/>
            </p:nvSpPr>
            <p:spPr>
              <a:xfrm>
                <a:off x="2384124" y="1759448"/>
                <a:ext cx="2759466" cy="2744181"/>
              </a:xfrm>
              <a:prstGeom prst="ellipse">
                <a:avLst/>
              </a:prstGeom>
              <a:noFill/>
              <a:ln w="28575" cmpd="sng">
                <a:solidFill>
                  <a:srgbClr val="FF7F82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pic>
            <p:nvPicPr>
              <p:cNvPr id="22" name="Picture 21" descr="mars.png">
                <a:extLst>
                  <a:ext uri="{FF2B5EF4-FFF2-40B4-BE49-F238E27FC236}">
                    <a16:creationId xmlns:a16="http://schemas.microsoft.com/office/drawing/2014/main" id="{D8D3E6C9-06FB-4BA6-AE93-F9EFDBC36D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39700" y="1799062"/>
                <a:ext cx="200215" cy="200215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128F47C-877B-4261-91FF-7C2FADAA09C3}"/>
                  </a:ext>
                </a:extLst>
              </p:cNvPr>
              <p:cNvSpPr txBox="1"/>
              <p:nvPr/>
            </p:nvSpPr>
            <p:spPr>
              <a:xfrm>
                <a:off x="1421462" y="1789102"/>
                <a:ext cx="1124750" cy="602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>
                  <a:lnSpc>
                    <a:spcPts val="1000"/>
                  </a:lnSpc>
                </a:pPr>
                <a:r>
                  <a:rPr lang="en-US" sz="800" dirty="0">
                    <a:solidFill>
                      <a:schemeClr val="accent2">
                        <a:lumMod val="50000"/>
                      </a:schemeClr>
                    </a:solidFill>
                    <a:effectLst>
                      <a:glow rad="106359">
                        <a:schemeClr val="bg1">
                          <a:alpha val="75000"/>
                        </a:schemeClr>
                      </a:glow>
                    </a:effectLst>
                    <a:latin typeface="Helvetica Neue Condensed Bold"/>
                    <a:cs typeface="Arial Narrow"/>
                  </a:rPr>
                  <a:t>May 2026</a:t>
                </a:r>
              </a:p>
              <a:p>
                <a:pPr algn="r">
                  <a:lnSpc>
                    <a:spcPts val="1000"/>
                  </a:lnSpc>
                </a:pPr>
                <a:r>
                  <a:rPr lang="en-US" sz="800" dirty="0">
                    <a:solidFill>
                      <a:schemeClr val="accent2">
                        <a:lumMod val="50000"/>
                      </a:schemeClr>
                    </a:solidFill>
                    <a:effectLst>
                      <a:glow rad="106359">
                        <a:schemeClr val="bg1">
                          <a:alpha val="75000"/>
                        </a:schemeClr>
                      </a:glow>
                    </a:effectLst>
                    <a:latin typeface="Helvetica Neue Condensed Bold"/>
                    <a:cs typeface="Arial Narrow"/>
                  </a:rPr>
                  <a:t>&gt;5750 km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6E7D33-958C-4F6E-B897-7314120630F8}"/>
                  </a:ext>
                </a:extLst>
              </p:cNvPr>
              <p:cNvSpPr txBox="1"/>
              <p:nvPr/>
            </p:nvSpPr>
            <p:spPr>
              <a:xfrm>
                <a:off x="1611516" y="782089"/>
                <a:ext cx="1499029" cy="954248"/>
              </a:xfrm>
              <a:prstGeom prst="rect">
                <a:avLst/>
              </a:prstGeom>
              <a:noFill/>
              <a:effectLst>
                <a:glow rad="67668">
                  <a:schemeClr val="bg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1200"/>
                  </a:lnSpc>
                </a:pPr>
                <a:r>
                  <a:rPr lang="en-US" sz="800" b="1" dirty="0">
                    <a:solidFill>
                      <a:schemeClr val="accent2">
                        <a:lumMod val="50000"/>
                      </a:schemeClr>
                    </a:solidFill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  <a:latin typeface="Helvetica Neue Condensed Bold"/>
                    <a:cs typeface="Arial Narrow"/>
                  </a:rPr>
                  <a:t>MARS</a:t>
                </a:r>
              </a:p>
              <a:p>
                <a:pPr algn="r">
                  <a:lnSpc>
                    <a:spcPts val="1200"/>
                  </a:lnSpc>
                </a:pPr>
                <a:r>
                  <a:rPr lang="en-US" sz="800" b="1" dirty="0">
                    <a:solidFill>
                      <a:schemeClr val="accent2">
                        <a:lumMod val="50000"/>
                      </a:schemeClr>
                    </a:solidFill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  <a:latin typeface="Helvetica Neue Condensed Bold"/>
                    <a:cs typeface="Arial Narrow"/>
                  </a:rPr>
                  <a:t>GRAVITY ASSIST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EDC20AB-B4AA-40C0-BD82-212A90D015B9}"/>
                  </a:ext>
                </a:extLst>
              </p:cNvPr>
              <p:cNvSpPr txBox="1"/>
              <p:nvPr/>
            </p:nvSpPr>
            <p:spPr>
              <a:xfrm>
                <a:off x="3463236" y="396211"/>
                <a:ext cx="1195188" cy="6817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en-US" sz="800" b="1" dirty="0">
                    <a:solidFill>
                      <a:srgbClr val="000090"/>
                    </a:solidFill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  <a:latin typeface="Helvetica Neue Condensed Bold"/>
                    <a:cs typeface="Arial Narrow"/>
                  </a:rPr>
                  <a:t>PSYCHE</a:t>
                </a:r>
              </a:p>
              <a:p>
                <a:pPr algn="ctr">
                  <a:lnSpc>
                    <a:spcPts val="1200"/>
                  </a:lnSpc>
                </a:pPr>
                <a:r>
                  <a:rPr lang="en-US" sz="800" b="1" dirty="0">
                    <a:solidFill>
                      <a:srgbClr val="000090"/>
                    </a:solidFill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  <a:latin typeface="Helvetica Neue Condensed Bold"/>
                    <a:cs typeface="Arial Narrow"/>
                  </a:rPr>
                  <a:t>CAPTURE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B4C109-E1E1-4C39-8A5C-CFA6704AEC3A}"/>
                  </a:ext>
                </a:extLst>
              </p:cNvPr>
              <p:cNvSpPr txBox="1"/>
              <p:nvPr/>
            </p:nvSpPr>
            <p:spPr>
              <a:xfrm>
                <a:off x="3616587" y="785327"/>
                <a:ext cx="1105028" cy="381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000090"/>
                    </a:solidFill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  <a:latin typeface="Helvetica Neue Condensed Bold"/>
                    <a:cs typeface="Arial Narrow"/>
                  </a:rPr>
                  <a:t>Aug 2029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0F8F74F-A878-47BC-B2E5-F63E1ABB4787}"/>
                  </a:ext>
                </a:extLst>
              </p:cNvPr>
              <p:cNvSpPr/>
              <p:nvPr/>
            </p:nvSpPr>
            <p:spPr>
              <a:xfrm>
                <a:off x="2772076" y="2704699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pic>
            <p:nvPicPr>
              <p:cNvPr id="28" name="Picture 27" descr="earth.png">
                <a:extLst>
                  <a:ext uri="{FF2B5EF4-FFF2-40B4-BE49-F238E27FC236}">
                    <a16:creationId xmlns:a16="http://schemas.microsoft.com/office/drawing/2014/main" id="{2BED263D-08A5-479E-B1F9-A2A3F8E1A0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73646" y="2384792"/>
                <a:ext cx="310553" cy="310553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48948BA-4F7E-4E0D-BAC8-89F9AA8CD865}"/>
                  </a:ext>
                </a:extLst>
              </p:cNvPr>
              <p:cNvSpPr/>
              <p:nvPr/>
            </p:nvSpPr>
            <p:spPr>
              <a:xfrm>
                <a:off x="2731970" y="2818598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F880C85-2E29-4B0C-93B7-E7C1A945BDD4}"/>
                  </a:ext>
                </a:extLst>
              </p:cNvPr>
              <p:cNvSpPr/>
              <p:nvPr/>
            </p:nvSpPr>
            <p:spPr>
              <a:xfrm>
                <a:off x="2701494" y="2970998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1FCA72F-1765-4F51-841E-7A7732800804}"/>
                  </a:ext>
                </a:extLst>
              </p:cNvPr>
              <p:cNvSpPr/>
              <p:nvPr/>
            </p:nvSpPr>
            <p:spPr>
              <a:xfrm>
                <a:off x="2680644" y="3123398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13BF89A-2634-4300-9F9A-ACF2570B6853}"/>
                  </a:ext>
                </a:extLst>
              </p:cNvPr>
              <p:cNvSpPr/>
              <p:nvPr/>
            </p:nvSpPr>
            <p:spPr>
              <a:xfrm>
                <a:off x="2679044" y="3275798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999272C-22FB-451B-B29E-DE9BEFEFADA0}"/>
                  </a:ext>
                </a:extLst>
              </p:cNvPr>
              <p:cNvSpPr/>
              <p:nvPr/>
            </p:nvSpPr>
            <p:spPr>
              <a:xfrm>
                <a:off x="2679044" y="3410548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C717049-5F94-4B84-8959-67930D567589}"/>
                  </a:ext>
                </a:extLst>
              </p:cNvPr>
              <p:cNvSpPr/>
              <p:nvPr/>
            </p:nvSpPr>
            <p:spPr>
              <a:xfrm>
                <a:off x="2690269" y="3546908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D1B77FE-3A4E-43E8-A237-2C4860B63278}"/>
                  </a:ext>
                </a:extLst>
              </p:cNvPr>
              <p:cNvSpPr/>
              <p:nvPr/>
            </p:nvSpPr>
            <p:spPr>
              <a:xfrm>
                <a:off x="2719144" y="3652787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EED26A4-DF9B-4FB7-9B61-9173F9ED7B7C}"/>
                  </a:ext>
                </a:extLst>
              </p:cNvPr>
              <p:cNvSpPr/>
              <p:nvPr/>
            </p:nvSpPr>
            <p:spPr>
              <a:xfrm>
                <a:off x="2748019" y="3797164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EE80DC2-2435-4EFC-AFBE-9835AB159186}"/>
                  </a:ext>
                </a:extLst>
              </p:cNvPr>
              <p:cNvSpPr/>
              <p:nvPr/>
            </p:nvSpPr>
            <p:spPr>
              <a:xfrm>
                <a:off x="2804169" y="3891814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806461E-7302-468B-B484-48EDA5A7532B}"/>
                  </a:ext>
                </a:extLst>
              </p:cNvPr>
              <p:cNvSpPr/>
              <p:nvPr/>
            </p:nvSpPr>
            <p:spPr>
              <a:xfrm>
                <a:off x="2889194" y="4034589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0AA0F83-DEF2-4E25-90A7-8A5945556ACC}"/>
                  </a:ext>
                </a:extLst>
              </p:cNvPr>
              <p:cNvSpPr/>
              <p:nvPr/>
            </p:nvSpPr>
            <p:spPr>
              <a:xfrm>
                <a:off x="2985444" y="4159714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A6ED0A3-781B-40C3-BCD8-513D1D7B668F}"/>
                  </a:ext>
                </a:extLst>
              </p:cNvPr>
              <p:cNvSpPr/>
              <p:nvPr/>
            </p:nvSpPr>
            <p:spPr>
              <a:xfrm>
                <a:off x="3081694" y="4284848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6BDA676-0702-4C86-B422-D7258BE33686}"/>
                  </a:ext>
                </a:extLst>
              </p:cNvPr>
              <p:cNvSpPr/>
              <p:nvPr/>
            </p:nvSpPr>
            <p:spPr>
              <a:xfrm>
                <a:off x="3216451" y="4429226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44DD380-2250-4BEC-9B2A-71C1A9F0315B}"/>
                  </a:ext>
                </a:extLst>
              </p:cNvPr>
              <p:cNvSpPr/>
              <p:nvPr/>
            </p:nvSpPr>
            <p:spPr>
              <a:xfrm>
                <a:off x="3368851" y="4552751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B571D2A-4CDB-41DE-BF2B-91C37747BD00}"/>
                  </a:ext>
                </a:extLst>
              </p:cNvPr>
              <p:cNvSpPr/>
              <p:nvPr/>
            </p:nvSpPr>
            <p:spPr>
              <a:xfrm>
                <a:off x="3511626" y="4657024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7FEDDC0-3675-4FBD-8868-CC147295358A}"/>
                  </a:ext>
                </a:extLst>
              </p:cNvPr>
              <p:cNvSpPr/>
              <p:nvPr/>
            </p:nvSpPr>
            <p:spPr>
              <a:xfrm>
                <a:off x="3654400" y="4742047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202516E-60EA-4FB7-95F8-600D33662B20}"/>
                  </a:ext>
                </a:extLst>
              </p:cNvPr>
              <p:cNvSpPr/>
              <p:nvPr/>
            </p:nvSpPr>
            <p:spPr>
              <a:xfrm>
                <a:off x="3768299" y="4807819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4537575-D9F6-41C7-A063-B323122EBFFA}"/>
                  </a:ext>
                </a:extLst>
              </p:cNvPr>
              <p:cNvSpPr/>
              <p:nvPr/>
            </p:nvSpPr>
            <p:spPr>
              <a:xfrm>
                <a:off x="3912675" y="4855947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42DB452-1A2A-4BA7-86C8-1E5DD1067960}"/>
                  </a:ext>
                </a:extLst>
              </p:cNvPr>
              <p:cNvSpPr/>
              <p:nvPr/>
            </p:nvSpPr>
            <p:spPr>
              <a:xfrm>
                <a:off x="4066678" y="4904072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D0A5108D-62B9-4FF9-8D28-3A39D3E508F3}"/>
                  </a:ext>
                </a:extLst>
              </p:cNvPr>
              <p:cNvSpPr/>
              <p:nvPr/>
            </p:nvSpPr>
            <p:spPr>
              <a:xfrm>
                <a:off x="4239941" y="4952197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04DE972-609B-490D-8B8B-B60883DF5B42}"/>
                  </a:ext>
                </a:extLst>
              </p:cNvPr>
              <p:cNvSpPr/>
              <p:nvPr/>
            </p:nvSpPr>
            <p:spPr>
              <a:xfrm>
                <a:off x="4384316" y="4971447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86184096-B932-4600-A530-AC75993B6139}"/>
                  </a:ext>
                </a:extLst>
              </p:cNvPr>
              <p:cNvSpPr/>
              <p:nvPr/>
            </p:nvSpPr>
            <p:spPr>
              <a:xfrm>
                <a:off x="4557576" y="4961822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D031197-43D9-4043-8D39-4916073DD6C3}"/>
                  </a:ext>
                </a:extLst>
              </p:cNvPr>
              <p:cNvSpPr/>
              <p:nvPr/>
            </p:nvSpPr>
            <p:spPr>
              <a:xfrm>
                <a:off x="4711576" y="4952197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377980BB-003A-4AA2-884C-646FF4E4A372}"/>
                  </a:ext>
                </a:extLst>
              </p:cNvPr>
              <p:cNvSpPr/>
              <p:nvPr/>
            </p:nvSpPr>
            <p:spPr>
              <a:xfrm>
                <a:off x="4855951" y="4932947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D3125C8E-E445-470D-B350-91E707BA2A8A}"/>
                  </a:ext>
                </a:extLst>
              </p:cNvPr>
              <p:cNvSpPr/>
              <p:nvPr/>
            </p:nvSpPr>
            <p:spPr>
              <a:xfrm>
                <a:off x="5027601" y="4902472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9A7CF4F-F5B2-41A6-8E4D-D6600E6D7DF9}"/>
                  </a:ext>
                </a:extLst>
              </p:cNvPr>
              <p:cNvSpPr/>
              <p:nvPr/>
            </p:nvSpPr>
            <p:spPr>
              <a:xfrm>
                <a:off x="5239357" y="4825469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CEAE21E-FBCC-4220-88D3-FFF5B2971914}"/>
                  </a:ext>
                </a:extLst>
              </p:cNvPr>
              <p:cNvSpPr/>
              <p:nvPr/>
            </p:nvSpPr>
            <p:spPr>
              <a:xfrm>
                <a:off x="6163383" y="3208421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7274131D-B9D2-48A7-9E96-8C42EB5C5EA6}"/>
                  </a:ext>
                </a:extLst>
              </p:cNvPr>
              <p:cNvSpPr/>
              <p:nvPr/>
            </p:nvSpPr>
            <p:spPr>
              <a:xfrm>
                <a:off x="6132906" y="3052812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74D142E-A951-4925-9200-AD5343D32862}"/>
                  </a:ext>
                </a:extLst>
              </p:cNvPr>
              <p:cNvSpPr/>
              <p:nvPr/>
            </p:nvSpPr>
            <p:spPr>
              <a:xfrm>
                <a:off x="6117955" y="2937311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488A321B-0B38-4E06-8D36-0945D73410C1}"/>
                  </a:ext>
                </a:extLst>
              </p:cNvPr>
              <p:cNvSpPr/>
              <p:nvPr/>
            </p:nvSpPr>
            <p:spPr>
              <a:xfrm>
                <a:off x="6079457" y="2823887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5CC7EF20-F26B-4F44-ABCA-7DD156EAAFA3}"/>
                  </a:ext>
                </a:extLst>
              </p:cNvPr>
              <p:cNvSpPr/>
              <p:nvPr/>
            </p:nvSpPr>
            <p:spPr>
              <a:xfrm>
                <a:off x="6043103" y="2718005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DDB91CE6-64A3-46F2-9C01-34332B65C5DB}"/>
                  </a:ext>
                </a:extLst>
              </p:cNvPr>
              <p:cNvSpPr/>
              <p:nvPr/>
            </p:nvSpPr>
            <p:spPr>
              <a:xfrm>
                <a:off x="5992828" y="2619673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F7F9A9B-14DE-400F-A485-1CCDE72AC4DE}"/>
                  </a:ext>
                </a:extLst>
              </p:cNvPr>
              <p:cNvSpPr/>
              <p:nvPr/>
            </p:nvSpPr>
            <p:spPr>
              <a:xfrm>
                <a:off x="5935081" y="2502092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44FCEC7-FDB5-40C6-BEE7-0A0C475645F2}"/>
                  </a:ext>
                </a:extLst>
              </p:cNvPr>
              <p:cNvSpPr/>
              <p:nvPr/>
            </p:nvSpPr>
            <p:spPr>
              <a:xfrm>
                <a:off x="5855926" y="2379044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DF3EE723-D0CE-4F41-A33C-996024C87E74}"/>
                  </a:ext>
                </a:extLst>
              </p:cNvPr>
              <p:cNvSpPr/>
              <p:nvPr/>
            </p:nvSpPr>
            <p:spPr>
              <a:xfrm>
                <a:off x="5665571" y="2126704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BA08B9D-2ACC-44BF-A881-DA78D48DD407}"/>
                  </a:ext>
                </a:extLst>
              </p:cNvPr>
              <p:cNvSpPr/>
              <p:nvPr/>
            </p:nvSpPr>
            <p:spPr>
              <a:xfrm flipH="1">
                <a:off x="5760212" y="2253908"/>
                <a:ext cx="4974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3200A77-D0DF-4BA6-9265-B2F16B291B95}"/>
                  </a:ext>
                </a:extLst>
              </p:cNvPr>
              <p:cNvSpPr/>
              <p:nvPr/>
            </p:nvSpPr>
            <p:spPr>
              <a:xfrm>
                <a:off x="5565017" y="2051780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507FAC2A-CEA3-4D00-8E5C-FB982EAD09C9}"/>
                  </a:ext>
                </a:extLst>
              </p:cNvPr>
              <p:cNvSpPr/>
              <p:nvPr/>
            </p:nvSpPr>
            <p:spPr>
              <a:xfrm>
                <a:off x="6171402" y="3341569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EF5C171B-A66A-4938-9183-E73C5A89B2BB}"/>
                  </a:ext>
                </a:extLst>
              </p:cNvPr>
              <p:cNvSpPr/>
              <p:nvPr/>
            </p:nvSpPr>
            <p:spPr>
              <a:xfrm>
                <a:off x="5486411" y="1973174"/>
                <a:ext cx="45719" cy="577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9062AB32-C34D-46EA-9241-26428E55D40A}"/>
                  </a:ext>
                </a:extLst>
              </p:cNvPr>
              <p:cNvSpPr/>
              <p:nvPr/>
            </p:nvSpPr>
            <p:spPr>
              <a:xfrm>
                <a:off x="5480389" y="4062823"/>
                <a:ext cx="519350" cy="509594"/>
              </a:xfrm>
              <a:prstGeom prst="ellipse">
                <a:avLst/>
              </a:prstGeom>
              <a:gradFill flip="none" rotWithShape="0">
                <a:gsLst>
                  <a:gs pos="0">
                    <a:srgbClr val="FF8000"/>
                  </a:gs>
                  <a:gs pos="63000">
                    <a:srgbClr val="FF0000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D0D1502A-9421-4F17-B206-3AECE1CDB093}"/>
                  </a:ext>
                </a:extLst>
              </p:cNvPr>
              <p:cNvSpPr txBox="1"/>
              <p:nvPr/>
            </p:nvSpPr>
            <p:spPr>
              <a:xfrm>
                <a:off x="3948363" y="4004831"/>
                <a:ext cx="845817" cy="381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C00000"/>
                    </a:solidFill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  <a:latin typeface="Helvetica Neue Condensed Bold"/>
                    <a:cs typeface="Arial Narrow"/>
                  </a:rPr>
                  <a:t>MARS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40FFAF-4DEB-4CE7-8C08-C01FE49AF888}"/>
                </a:ext>
              </a:extLst>
            </p:cNvPr>
            <p:cNvSpPr txBox="1"/>
            <p:nvPr/>
          </p:nvSpPr>
          <p:spPr>
            <a:xfrm>
              <a:off x="7760926" y="2286005"/>
              <a:ext cx="944626" cy="30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800" dirty="0">
                  <a:solidFill>
                    <a:schemeClr val="accent2">
                      <a:lumMod val="50000"/>
                    </a:schemeClr>
                  </a:solidFill>
                  <a:effectLst>
                    <a:glow rad="106359">
                      <a:schemeClr val="bg1">
                        <a:alpha val="75000"/>
                      </a:schemeClr>
                    </a:glow>
                  </a:effectLst>
                  <a:latin typeface="Helvetica Neue Condensed Bold"/>
                  <a:cs typeface="Arial Narrow"/>
                </a:rPr>
                <a:t>Sep. 2025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2A0EF3-BCA4-4DC2-A74C-03EEA4C14A28}"/>
                </a:ext>
              </a:extLst>
            </p:cNvPr>
            <p:cNvSpPr txBox="1"/>
            <p:nvPr/>
          </p:nvSpPr>
          <p:spPr>
            <a:xfrm>
              <a:off x="8511728" y="3181596"/>
              <a:ext cx="832898" cy="495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800" dirty="0">
                  <a:solidFill>
                    <a:schemeClr val="accent2">
                      <a:lumMod val="50000"/>
                    </a:schemeClr>
                  </a:solidFill>
                  <a:effectLst>
                    <a:glow rad="106359">
                      <a:schemeClr val="bg1">
                        <a:alpha val="75000"/>
                      </a:schemeClr>
                    </a:glow>
                  </a:effectLst>
                  <a:latin typeface="Helvetica Neue Condensed Bold"/>
                  <a:cs typeface="Arial Narrow"/>
                </a:rPr>
                <a:t>Jan. 2025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B70B18-1CBC-4A32-B2B3-4863CA3ECEA4}"/>
                </a:ext>
              </a:extLst>
            </p:cNvPr>
            <p:cNvSpPr txBox="1"/>
            <p:nvPr/>
          </p:nvSpPr>
          <p:spPr>
            <a:xfrm>
              <a:off x="8112328" y="5016537"/>
              <a:ext cx="972374" cy="308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800" dirty="0">
                  <a:solidFill>
                    <a:schemeClr val="accent2">
                      <a:lumMod val="50000"/>
                    </a:schemeClr>
                  </a:solidFill>
                  <a:effectLst>
                    <a:glow rad="106359">
                      <a:schemeClr val="bg1">
                        <a:alpha val="75000"/>
                      </a:schemeClr>
                    </a:glow>
                  </a:effectLst>
                  <a:latin typeface="Helvetica Neue Condensed Bold"/>
                  <a:cs typeface="Arial Narrow"/>
                </a:rPr>
                <a:t>Jul. 2024</a:t>
              </a: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77A5C839-E5FA-46C4-9A95-8E520DDB36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" t="11512" r="485" b="7707"/>
          <a:stretch/>
        </p:blipFill>
        <p:spPr>
          <a:xfrm>
            <a:off x="-8936" y="2556872"/>
            <a:ext cx="9161268" cy="4012211"/>
          </a:xfrm>
          <a:prstGeom prst="rect">
            <a:avLst/>
          </a:prstGeom>
        </p:spPr>
      </p:pic>
      <p:sp>
        <p:nvSpPr>
          <p:cNvPr id="73" name="Content Placeholder 1">
            <a:extLst>
              <a:ext uri="{FF2B5EF4-FFF2-40B4-BE49-F238E27FC236}">
                <a16:creationId xmlns:a16="http://schemas.microsoft.com/office/drawing/2014/main" id="{09FD646D-5067-48C9-9157-DED5760A2389}"/>
              </a:ext>
            </a:extLst>
          </p:cNvPr>
          <p:cNvSpPr txBox="1">
            <a:spLocks/>
          </p:cNvSpPr>
          <p:nvPr/>
        </p:nvSpPr>
        <p:spPr>
          <a:xfrm>
            <a:off x="4256431" y="212640"/>
            <a:ext cx="3679138" cy="469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Mission Summary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E7BBBF9-8392-4A7C-9CF0-712CE7E2A5D3}"/>
              </a:ext>
            </a:extLst>
          </p:cNvPr>
          <p:cNvSpPr txBox="1"/>
          <p:nvPr/>
        </p:nvSpPr>
        <p:spPr>
          <a:xfrm>
            <a:off x="33631" y="883223"/>
            <a:ext cx="6938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DSOC technology demonstration planned for 2 years of Psyche cruise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Link distances representative of Mars mission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Coordinated with Psyche Mission plans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End-to-end links demonstrated in the night sky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0C68F37-46CE-4E59-B534-E15EA195CAD0}"/>
              </a:ext>
            </a:extLst>
          </p:cNvPr>
          <p:cNvSpPr/>
          <p:nvPr/>
        </p:nvSpPr>
        <p:spPr>
          <a:xfrm>
            <a:off x="384209" y="2672432"/>
            <a:ext cx="2768424" cy="3712927"/>
          </a:xfrm>
          <a:prstGeom prst="rect">
            <a:avLst/>
          </a:prstGeom>
          <a:solidFill>
            <a:srgbClr val="33CC33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0C2E891-9490-4B99-86FB-6F71C2A6ABB8}"/>
              </a:ext>
            </a:extLst>
          </p:cNvPr>
          <p:cNvSpPr/>
          <p:nvPr/>
        </p:nvSpPr>
        <p:spPr>
          <a:xfrm>
            <a:off x="5260636" y="2657255"/>
            <a:ext cx="3476266" cy="3728104"/>
          </a:xfrm>
          <a:prstGeom prst="rect">
            <a:avLst/>
          </a:prstGeom>
          <a:solidFill>
            <a:srgbClr val="33CC33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E849278-3365-41A9-8D8E-520657670B5D}"/>
              </a:ext>
            </a:extLst>
          </p:cNvPr>
          <p:cNvSpPr/>
          <p:nvPr/>
        </p:nvSpPr>
        <p:spPr>
          <a:xfrm>
            <a:off x="3160337" y="2672431"/>
            <a:ext cx="454282" cy="3712928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5961223-2B6D-439D-AC80-195710606BC6}"/>
              </a:ext>
            </a:extLst>
          </p:cNvPr>
          <p:cNvSpPr/>
          <p:nvPr/>
        </p:nvSpPr>
        <p:spPr>
          <a:xfrm>
            <a:off x="4987689" y="2671471"/>
            <a:ext cx="272946" cy="3728104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DC309DF-3CAB-4E53-B151-94F3A30A4231}"/>
              </a:ext>
            </a:extLst>
          </p:cNvPr>
          <p:cNvSpPr txBox="1"/>
          <p:nvPr/>
        </p:nvSpPr>
        <p:spPr>
          <a:xfrm rot="3310910">
            <a:off x="1282574" y="3449602"/>
            <a:ext cx="1377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B8666C"/>
                </a:solidFill>
              </a:rPr>
              <a:t>Sun-Earth-Probe angle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05426EA-9108-4CAB-A5E8-7CE4C9074B0C}"/>
              </a:ext>
            </a:extLst>
          </p:cNvPr>
          <p:cNvSpPr txBox="1"/>
          <p:nvPr/>
        </p:nvSpPr>
        <p:spPr>
          <a:xfrm rot="3976582">
            <a:off x="105651" y="5365677"/>
            <a:ext cx="1377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C745CC"/>
                </a:solidFill>
              </a:rPr>
              <a:t>Sun-Probe-Earth angle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BA950B5-E111-4498-9B07-EDFF1F97DF82}"/>
              </a:ext>
            </a:extLst>
          </p:cNvPr>
          <p:cNvSpPr txBox="1"/>
          <p:nvPr/>
        </p:nvSpPr>
        <p:spPr>
          <a:xfrm rot="18814359">
            <a:off x="2765026" y="3601993"/>
            <a:ext cx="1359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33CC"/>
                </a:solidFill>
              </a:rPr>
              <a:t>Earth-Psyche Distance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7C239EA-1C92-4221-A9FD-1209F98F362F}"/>
              </a:ext>
            </a:extLst>
          </p:cNvPr>
          <p:cNvSpPr txBox="1"/>
          <p:nvPr/>
        </p:nvSpPr>
        <p:spPr>
          <a:xfrm rot="20884849">
            <a:off x="3724429" y="3891675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33CC"/>
                </a:solidFill>
              </a:rPr>
              <a:t>Sun-Psyche Distance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C707355E-D783-4715-A67B-4E8891BB57A0}"/>
              </a:ext>
            </a:extLst>
          </p:cNvPr>
          <p:cNvCxnSpPr>
            <a:cxnSpLocks/>
            <a:stCxn id="89" idx="3"/>
          </p:cNvCxnSpPr>
          <p:nvPr/>
        </p:nvCxnSpPr>
        <p:spPr>
          <a:xfrm>
            <a:off x="2204145" y="2936200"/>
            <a:ext cx="939751" cy="12393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5C5148B6-5010-4866-A315-C23BB245BC03}"/>
              </a:ext>
            </a:extLst>
          </p:cNvPr>
          <p:cNvSpPr txBox="1"/>
          <p:nvPr/>
        </p:nvSpPr>
        <p:spPr>
          <a:xfrm>
            <a:off x="1641918" y="2797700"/>
            <a:ext cx="56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</a:rPr>
              <a:t>Night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C05AB3F-D1A5-48DC-A16F-71952986E4DE}"/>
              </a:ext>
            </a:extLst>
          </p:cNvPr>
          <p:cNvCxnSpPr>
            <a:cxnSpLocks/>
            <a:stCxn id="89" idx="1"/>
          </p:cNvCxnSpPr>
          <p:nvPr/>
        </p:nvCxnSpPr>
        <p:spPr>
          <a:xfrm flipH="1">
            <a:off x="376505" y="2936200"/>
            <a:ext cx="1265413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2B94F28-4E7D-40CA-8708-4A5CE485387F}"/>
              </a:ext>
            </a:extLst>
          </p:cNvPr>
          <p:cNvCxnSpPr>
            <a:cxnSpLocks/>
          </p:cNvCxnSpPr>
          <p:nvPr/>
        </p:nvCxnSpPr>
        <p:spPr>
          <a:xfrm>
            <a:off x="4528236" y="2948961"/>
            <a:ext cx="732399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F81E29F-B8A4-4FF2-89BC-9E6BB1F84B57}"/>
              </a:ext>
            </a:extLst>
          </p:cNvPr>
          <p:cNvCxnSpPr>
            <a:cxnSpLocks/>
          </p:cNvCxnSpPr>
          <p:nvPr/>
        </p:nvCxnSpPr>
        <p:spPr>
          <a:xfrm flipH="1">
            <a:off x="3160337" y="2951156"/>
            <a:ext cx="851637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DA3B8248-EDB7-4D76-8F06-DB2931AD68FE}"/>
              </a:ext>
            </a:extLst>
          </p:cNvPr>
          <p:cNvSpPr txBox="1"/>
          <p:nvPr/>
        </p:nvSpPr>
        <p:spPr>
          <a:xfrm>
            <a:off x="3983522" y="2808399"/>
            <a:ext cx="56222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Day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AF61968-A5AF-4D71-B400-59FC624E55A7}"/>
              </a:ext>
            </a:extLst>
          </p:cNvPr>
          <p:cNvCxnSpPr>
            <a:cxnSpLocks/>
          </p:cNvCxnSpPr>
          <p:nvPr/>
        </p:nvCxnSpPr>
        <p:spPr>
          <a:xfrm>
            <a:off x="7679230" y="2948955"/>
            <a:ext cx="1043555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AB648881-2806-4509-9B74-F181D81C8A74}"/>
              </a:ext>
            </a:extLst>
          </p:cNvPr>
          <p:cNvSpPr txBox="1"/>
          <p:nvPr/>
        </p:nvSpPr>
        <p:spPr>
          <a:xfrm>
            <a:off x="7206100" y="2812681"/>
            <a:ext cx="56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</a:rPr>
              <a:t>Night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67511AF-04B9-42E2-8D5B-7E3AC584F3C1}"/>
              </a:ext>
            </a:extLst>
          </p:cNvPr>
          <p:cNvCxnSpPr>
            <a:cxnSpLocks/>
          </p:cNvCxnSpPr>
          <p:nvPr/>
        </p:nvCxnSpPr>
        <p:spPr>
          <a:xfrm flipH="1" flipV="1">
            <a:off x="5251899" y="2955732"/>
            <a:ext cx="1954201" cy="4283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D46ED949-0A30-4060-97E0-F8F5782BFA4B}"/>
              </a:ext>
            </a:extLst>
          </p:cNvPr>
          <p:cNvSpPr txBox="1"/>
          <p:nvPr/>
        </p:nvSpPr>
        <p:spPr>
          <a:xfrm>
            <a:off x="3809089" y="4456771"/>
            <a:ext cx="1042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links planned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683DC70-A6D0-46C5-A262-80F82D012F52}"/>
              </a:ext>
            </a:extLst>
          </p:cNvPr>
          <p:cNvSpPr txBox="1"/>
          <p:nvPr/>
        </p:nvSpPr>
        <p:spPr>
          <a:xfrm>
            <a:off x="3809089" y="5188788"/>
            <a:ext cx="97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B8666C"/>
                </a:solidFill>
              </a:rPr>
              <a:t>Sun-Earth-Probe Angle Outage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57E7CA6-3443-415F-902B-85711744FDE1}"/>
              </a:ext>
            </a:extLst>
          </p:cNvPr>
          <p:cNvCxnSpPr>
            <a:cxnSpLocks/>
            <a:stCxn id="105" idx="1"/>
          </p:cNvCxnSpPr>
          <p:nvPr/>
        </p:nvCxnSpPr>
        <p:spPr>
          <a:xfrm flipH="1" flipV="1">
            <a:off x="3592830" y="5370558"/>
            <a:ext cx="216259" cy="2896"/>
          </a:xfrm>
          <a:prstGeom prst="straightConnector1">
            <a:avLst/>
          </a:prstGeom>
          <a:ln w="9525">
            <a:solidFill>
              <a:srgbClr val="B866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363AC996-F837-4990-BE66-00161A288FC9}"/>
              </a:ext>
            </a:extLst>
          </p:cNvPr>
          <p:cNvCxnSpPr>
            <a:cxnSpLocks/>
            <a:stCxn id="105" idx="3"/>
          </p:cNvCxnSpPr>
          <p:nvPr/>
        </p:nvCxnSpPr>
        <p:spPr>
          <a:xfrm flipV="1">
            <a:off x="4788665" y="5370558"/>
            <a:ext cx="212357" cy="2896"/>
          </a:xfrm>
          <a:prstGeom prst="straightConnector1">
            <a:avLst/>
          </a:prstGeom>
          <a:ln w="9525">
            <a:solidFill>
              <a:srgbClr val="B866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ight Brace 107">
            <a:extLst>
              <a:ext uri="{FF2B5EF4-FFF2-40B4-BE49-F238E27FC236}">
                <a16:creationId xmlns:a16="http://schemas.microsoft.com/office/drawing/2014/main" id="{DED1612F-E590-4B2D-9558-2FFDBB79C555}"/>
              </a:ext>
            </a:extLst>
          </p:cNvPr>
          <p:cNvSpPr/>
          <p:nvPr/>
        </p:nvSpPr>
        <p:spPr>
          <a:xfrm rot="16200000">
            <a:off x="1335325" y="1497378"/>
            <a:ext cx="240131" cy="2125175"/>
          </a:xfrm>
          <a:prstGeom prst="rightBrac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B9B5BA6-732B-43C0-A084-6613F1EBD5EA}"/>
              </a:ext>
            </a:extLst>
          </p:cNvPr>
          <p:cNvSpPr txBox="1"/>
          <p:nvPr/>
        </p:nvSpPr>
        <p:spPr>
          <a:xfrm>
            <a:off x="666391" y="2167030"/>
            <a:ext cx="1630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Psyche s/c Coasting</a:t>
            </a:r>
          </a:p>
        </p:txBody>
      </p:sp>
      <p:sp>
        <p:nvSpPr>
          <p:cNvPr id="110" name="Right Brace 109">
            <a:extLst>
              <a:ext uri="{FF2B5EF4-FFF2-40B4-BE49-F238E27FC236}">
                <a16:creationId xmlns:a16="http://schemas.microsoft.com/office/drawing/2014/main" id="{34B45853-E93D-4AB1-AC0C-0CE1EC1EAB0B}"/>
              </a:ext>
            </a:extLst>
          </p:cNvPr>
          <p:cNvSpPr/>
          <p:nvPr/>
        </p:nvSpPr>
        <p:spPr>
          <a:xfrm rot="16200000">
            <a:off x="4801624" y="167562"/>
            <a:ext cx="191469" cy="4772625"/>
          </a:xfrm>
          <a:prstGeom prst="rightBrace">
            <a:avLst>
              <a:gd name="adj1" fmla="val 8333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528AC5C-610F-4C2D-AF74-15F3DC7A2689}"/>
              </a:ext>
            </a:extLst>
          </p:cNvPr>
          <p:cNvSpPr txBox="1"/>
          <p:nvPr/>
        </p:nvSpPr>
        <p:spPr>
          <a:xfrm>
            <a:off x="4069621" y="2186176"/>
            <a:ext cx="1695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Psyche s/c Thrusting</a:t>
            </a:r>
          </a:p>
        </p:txBody>
      </p:sp>
      <p:sp>
        <p:nvSpPr>
          <p:cNvPr id="112" name="Right Brace 111">
            <a:extLst>
              <a:ext uri="{FF2B5EF4-FFF2-40B4-BE49-F238E27FC236}">
                <a16:creationId xmlns:a16="http://schemas.microsoft.com/office/drawing/2014/main" id="{161E50BC-5D25-47FC-BB8B-F0B37CBD983B}"/>
              </a:ext>
            </a:extLst>
          </p:cNvPr>
          <p:cNvSpPr/>
          <p:nvPr/>
        </p:nvSpPr>
        <p:spPr>
          <a:xfrm rot="16200000">
            <a:off x="7885913" y="1832989"/>
            <a:ext cx="240131" cy="1433614"/>
          </a:xfrm>
          <a:prstGeom prst="rightBrac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13FA518-DB41-430E-BA84-E2EA854A51B1}"/>
              </a:ext>
            </a:extLst>
          </p:cNvPr>
          <p:cNvSpPr txBox="1"/>
          <p:nvPr/>
        </p:nvSpPr>
        <p:spPr>
          <a:xfrm>
            <a:off x="7184327" y="2138684"/>
            <a:ext cx="1630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Psyche s/c Coasting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3D597C92-C487-4D96-B9CD-039E9351AB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t="5648" r="5292" b="6684"/>
          <a:stretch/>
        </p:blipFill>
        <p:spPr>
          <a:xfrm>
            <a:off x="9574980" y="3643923"/>
            <a:ext cx="2122708" cy="160205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BAE4E1F6-13FD-4D61-B5FB-6DA6262BA4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t="5366" b="5164"/>
          <a:stretch/>
        </p:blipFill>
        <p:spPr>
          <a:xfrm>
            <a:off x="9574980" y="5370557"/>
            <a:ext cx="2122708" cy="132599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48393B-65F2-4209-A39B-2FE9E98E438D}"/>
              </a:ext>
            </a:extLst>
          </p:cNvPr>
          <p:cNvCxnSpPr>
            <a:cxnSpLocks/>
          </p:cNvCxnSpPr>
          <p:nvPr/>
        </p:nvCxnSpPr>
        <p:spPr>
          <a:xfrm>
            <a:off x="1679927" y="4521307"/>
            <a:ext cx="1" cy="1912831"/>
          </a:xfrm>
          <a:prstGeom prst="line">
            <a:avLst/>
          </a:prstGeom>
          <a:ln w="28575">
            <a:solidFill>
              <a:srgbClr val="FF4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E1A82AB0-29CF-48D4-A3A8-6BCB1F8C97E7}"/>
              </a:ext>
            </a:extLst>
          </p:cNvPr>
          <p:cNvSpPr txBox="1"/>
          <p:nvPr/>
        </p:nvSpPr>
        <p:spPr>
          <a:xfrm>
            <a:off x="816021" y="4211506"/>
            <a:ext cx="1459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40FF"/>
                </a:solidFill>
              </a:rPr>
              <a:t>Psyche s/c is here</a:t>
            </a:r>
          </a:p>
        </p:txBody>
      </p:sp>
    </p:spTree>
    <p:extLst>
      <p:ext uri="{BB962C8B-B14F-4D97-AF65-F5344CB8AC3E}">
        <p14:creationId xmlns:p14="http://schemas.microsoft.com/office/powerpoint/2010/main" val="3150978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DAC3D1-35C1-42DD-B0C4-EB9418A4F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622B4-8260-47BB-A2D4-D1A42B2BC3D7}"/>
              </a:ext>
            </a:extLst>
          </p:cNvPr>
          <p:cNvSpPr txBox="1"/>
          <p:nvPr/>
        </p:nvSpPr>
        <p:spPr>
          <a:xfrm>
            <a:off x="1200456" y="2879835"/>
            <a:ext cx="10222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FLIGHT LASER TRANSCEIVER (FLT)</a:t>
            </a:r>
          </a:p>
        </p:txBody>
      </p:sp>
    </p:spTree>
    <p:extLst>
      <p:ext uri="{BB962C8B-B14F-4D97-AF65-F5344CB8AC3E}">
        <p14:creationId xmlns:p14="http://schemas.microsoft.com/office/powerpoint/2010/main" val="2294691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FB79CE-E249-46F8-8192-0A86BFCE6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/>
              <a:t>01-</a:t>
            </a:r>
            <a:fld id="{CF764FB1-74C5-44BB-97B9-0616BEE744F0}" type="slidenum">
              <a:rPr lang="en-US" smtClean="0"/>
              <a:pPr algn="l"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791D4-7C07-4330-92A6-649417F25204}"/>
              </a:ext>
            </a:extLst>
          </p:cNvPr>
          <p:cNvSpPr txBox="1"/>
          <p:nvPr/>
        </p:nvSpPr>
        <p:spPr>
          <a:xfrm>
            <a:off x="229694" y="915968"/>
            <a:ext cx="54806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b="1" dirty="0"/>
              <a:t>High peak-to-average power laser </a:t>
            </a:r>
          </a:p>
          <a:p>
            <a:pPr marL="458788" lvl="1" indent="-231775">
              <a:buFont typeface="Symbol" panose="05050102010706020507" pitchFamily="18" charset="2"/>
              <a:buChar char="-"/>
            </a:pPr>
            <a:r>
              <a:rPr lang="en-US" dirty="0"/>
              <a:t>4 W average power &gt; 600 W of peak power</a:t>
            </a:r>
          </a:p>
          <a:p>
            <a:pPr marL="458788" lvl="1" indent="-231775">
              <a:buFont typeface="Symbol" panose="05050102010706020507" pitchFamily="18" charset="2"/>
              <a:buChar char="-"/>
            </a:pPr>
            <a:r>
              <a:rPr lang="en-US" dirty="0"/>
              <a:t>Low jitter pulses 0.5, 1, 2, 4, 8 nanoseconds</a:t>
            </a:r>
          </a:p>
          <a:p>
            <a:pPr marL="458788" lvl="1" indent="-231775">
              <a:buFont typeface="Symbol" panose="05050102010706020507" pitchFamily="18" charset="2"/>
              <a:buChar char="-"/>
            </a:pPr>
            <a:r>
              <a:rPr lang="en-US" dirty="0"/>
              <a:t>Two units built and qualified for space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C7372E-A3D7-49E4-980E-177F0B95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352" y="2085321"/>
            <a:ext cx="6255468" cy="1842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3F6825-DDF4-4406-95AD-E67C3147D51C}"/>
              </a:ext>
            </a:extLst>
          </p:cNvPr>
          <p:cNvSpPr txBox="1"/>
          <p:nvPr/>
        </p:nvSpPr>
        <p:spPr>
          <a:xfrm>
            <a:off x="150253" y="3928055"/>
            <a:ext cx="7953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Geiger Mode Avalanche Photo Diode Array Camera</a:t>
            </a:r>
          </a:p>
          <a:p>
            <a:pPr marL="571500" lvl="1" indent="-228600">
              <a:buFont typeface="Symbol" panose="05050102010706020507" pitchFamily="18" charset="2"/>
              <a:buChar char="-"/>
            </a:pPr>
            <a:r>
              <a:rPr lang="en-US" dirty="0"/>
              <a:t>Operate avalanche photo diode biased above breakdown</a:t>
            </a:r>
          </a:p>
          <a:p>
            <a:pPr marL="571500" lvl="1" indent="-228600">
              <a:buFont typeface="Symbol" panose="05050102010706020507" pitchFamily="18" charset="2"/>
              <a:buChar char="-"/>
            </a:pPr>
            <a:r>
              <a:rPr lang="en-US" dirty="0"/>
              <a:t>Single photon triggers an “avalanche” of carriers senses as an electrical pulse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61913C-36AE-4B0F-A576-409D6A773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617" y="5056689"/>
            <a:ext cx="3240217" cy="16270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478794-51AF-47CB-91B2-C8C2162CF6CC}"/>
              </a:ext>
            </a:extLst>
          </p:cNvPr>
          <p:cNvSpPr txBox="1"/>
          <p:nvPr/>
        </p:nvSpPr>
        <p:spPr>
          <a:xfrm>
            <a:off x="6202954" y="6044070"/>
            <a:ext cx="39180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Mark A. Itzler et al. SWIR Geiger Mode APD detectors for 3D Imaging</a:t>
            </a:r>
          </a:p>
          <a:p>
            <a:r>
              <a:rPr lang="en-US" sz="1050" i="1" dirty="0"/>
              <a:t>SPIE Proceedings, 2014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5C75C1-28C2-4236-8DF3-E4E3155BC3DB}"/>
              </a:ext>
            </a:extLst>
          </p:cNvPr>
          <p:cNvSpPr txBox="1"/>
          <p:nvPr/>
        </p:nvSpPr>
        <p:spPr>
          <a:xfrm>
            <a:off x="8421636" y="3444569"/>
            <a:ext cx="285696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J. M. Dailey et al. High output power transmitter for high efficiency deep-space optical communications, Proc. SPIE, 2019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D898C98-2A53-494A-881D-DF78E569E7E8}"/>
              </a:ext>
            </a:extLst>
          </p:cNvPr>
          <p:cNvSpPr txBox="1">
            <a:spLocks/>
          </p:cNvSpPr>
          <p:nvPr/>
        </p:nvSpPr>
        <p:spPr>
          <a:xfrm>
            <a:off x="2875379" y="142748"/>
            <a:ext cx="6857200" cy="6750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77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dirty="0">
                <a:latin typeface="Arial Black" panose="020B0A04020102020204" pitchFamily="34" charset="0"/>
              </a:rPr>
              <a:t>New Technologies on FLT (1 of 2)</a:t>
            </a:r>
          </a:p>
        </p:txBody>
      </p:sp>
    </p:spTree>
    <p:extLst>
      <p:ext uri="{BB962C8B-B14F-4D97-AF65-F5344CB8AC3E}">
        <p14:creationId xmlns:p14="http://schemas.microsoft.com/office/powerpoint/2010/main" val="97875273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71FC54A6-005C-4FC4-B11A-BC4A91373A2E}" vid="{85399AC4-079A-4EB7-976D-51817B989F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43153</TotalTime>
  <Words>2613</Words>
  <Application>Microsoft Office PowerPoint</Application>
  <PresentationFormat>Widescreen</PresentationFormat>
  <Paragraphs>463</Paragraphs>
  <Slides>25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MS PGothic</vt:lpstr>
      <vt:lpstr>MS PGothic</vt:lpstr>
      <vt:lpstr>Arial</vt:lpstr>
      <vt:lpstr>Arial Black</vt:lpstr>
      <vt:lpstr>Arial Narrow</vt:lpstr>
      <vt:lpstr>Calibri</vt:lpstr>
      <vt:lpstr>Helvetica</vt:lpstr>
      <vt:lpstr>Helvetica Neue Condensed Bold</vt:lpstr>
      <vt:lpstr>Symbol</vt:lpstr>
      <vt:lpstr>Times New Roman</vt:lpstr>
      <vt:lpstr>Verdana</vt:lpstr>
      <vt:lpstr>1_Office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Beatrice, Allyson J (3020)</dc:creator>
  <cp:lastModifiedBy>Biswas, Abhijit (337E)</cp:lastModifiedBy>
  <cp:revision>1125</cp:revision>
  <cp:lastPrinted>2022-02-17T15:52:03Z</cp:lastPrinted>
  <dcterms:created xsi:type="dcterms:W3CDTF">2017-10-24T18:54:40Z</dcterms:created>
  <dcterms:modified xsi:type="dcterms:W3CDTF">2024-02-13T19:45:22Z</dcterms:modified>
</cp:coreProperties>
</file>