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15"/>
  </p:notesMasterIdLst>
  <p:handoutMasterIdLst>
    <p:handoutMasterId r:id="rId16"/>
  </p:handoutMasterIdLst>
  <p:sldIdLst>
    <p:sldId id="758" r:id="rId6"/>
    <p:sldId id="2289" r:id="rId7"/>
    <p:sldId id="2297" r:id="rId8"/>
    <p:sldId id="2304" r:id="rId9"/>
    <p:sldId id="2303" r:id="rId10"/>
    <p:sldId id="2301" r:id="rId11"/>
    <p:sldId id="2302" r:id="rId12"/>
    <p:sldId id="2294" r:id="rId13"/>
    <p:sldId id="2295" r:id="rId14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Arthur" initials="DA" lastIdx="8" clrIdx="0">
    <p:extLst>
      <p:ext uri="{19B8F6BF-5375-455C-9EA6-DF929625EA0E}">
        <p15:presenceInfo xmlns:p15="http://schemas.microsoft.com/office/powerpoint/2012/main" userId="S::davida@aiaa.org::8f623536-fe42-4762-a4ec-10cb6382a2e8" providerId="AD"/>
      </p:ext>
    </p:extLst>
  </p:cmAuthor>
  <p:cmAuthor id="2" name="Heather Brennan" initials="HB" lastIdx="16" clrIdx="1">
    <p:extLst>
      <p:ext uri="{19B8F6BF-5375-455C-9EA6-DF929625EA0E}">
        <p15:presenceInfo xmlns:p15="http://schemas.microsoft.com/office/powerpoint/2012/main" userId="S::heatherb@aiaa.org::064d68bf-3da5-4bed-a590-6a2cfbf0c2b3" providerId="AD"/>
      </p:ext>
    </p:extLst>
  </p:cmAuthor>
  <p:cmAuthor id="3" name="Karen Rosenblum" initials="KR" lastIdx="17" clrIdx="2">
    <p:extLst>
      <p:ext uri="{19B8F6BF-5375-455C-9EA6-DF929625EA0E}">
        <p15:presenceInfo xmlns:p15="http://schemas.microsoft.com/office/powerpoint/2012/main" userId="S::karenr@aiaa.org::86320968-c75a-47c6-b6e2-3b39ba9c0e71" providerId="AD"/>
      </p:ext>
    </p:extLst>
  </p:cmAuthor>
  <p:cmAuthor id="4" name="Daniel Dumbacher" initials="DD" lastIdx="69" clrIdx="3">
    <p:extLst>
      <p:ext uri="{19B8F6BF-5375-455C-9EA6-DF929625EA0E}">
        <p15:presenceInfo xmlns:p15="http://schemas.microsoft.com/office/powerpoint/2012/main" userId="S::danield@aiaa.org::8c1c78b7-c4c2-4fdb-a5a4-673edc4c6916" providerId="AD"/>
      </p:ext>
    </p:extLst>
  </p:cmAuthor>
  <p:cmAuthor id="5" name="Angelo Iasiello" initials="AI" lastIdx="1" clrIdx="4">
    <p:extLst>
      <p:ext uri="{19B8F6BF-5375-455C-9EA6-DF929625EA0E}">
        <p15:presenceInfo xmlns:p15="http://schemas.microsoft.com/office/powerpoint/2012/main" userId="S::angeloi@aiaa.org::a52a7419-8051-4ce2-a230-c7b05eccd46b" providerId="AD"/>
      </p:ext>
    </p:extLst>
  </p:cmAuthor>
  <p:cmAuthor id="6" name="Rodger" initials="R" lastIdx="44" clrIdx="5">
    <p:extLst>
      <p:ext uri="{19B8F6BF-5375-455C-9EA6-DF929625EA0E}">
        <p15:presenceInfo xmlns:p15="http://schemas.microsoft.com/office/powerpoint/2012/main" userId="S::rodgerw@aiaa.org::7b30a72a-cc6e-4852-b9b7-f81042edf1a7" providerId="AD"/>
      </p:ext>
    </p:extLst>
  </p:cmAuthor>
  <p:cmAuthor id="7" name="Christopher Horton" initials="CH" lastIdx="2" clrIdx="6">
    <p:extLst>
      <p:ext uri="{19B8F6BF-5375-455C-9EA6-DF929625EA0E}">
        <p15:presenceInfo xmlns:p15="http://schemas.microsoft.com/office/powerpoint/2012/main" userId="S::chrish@aiaa.org::0547b753-5d72-4758-a864-91133897e2ad" providerId="AD"/>
      </p:ext>
    </p:extLst>
  </p:cmAuthor>
  <p:cmAuthor id="8" name="Ioana Dietsch" initials="ID" lastIdx="12" clrIdx="7">
    <p:extLst>
      <p:ext uri="{19B8F6BF-5375-455C-9EA6-DF929625EA0E}">
        <p15:presenceInfo xmlns:p15="http://schemas.microsoft.com/office/powerpoint/2012/main" userId="S::ioanad@aiaa.org::7444ae96-85d0-4af7-9728-c2c7456ec5d5" providerId="AD"/>
      </p:ext>
    </p:extLst>
  </p:cmAuthor>
  <p:cmAuthor id="9" name="Craig Day" initials="CD" lastIdx="3" clrIdx="8">
    <p:extLst>
      <p:ext uri="{19B8F6BF-5375-455C-9EA6-DF929625EA0E}">
        <p15:presenceInfo xmlns:p15="http://schemas.microsoft.com/office/powerpoint/2012/main" userId="S::craigd@aiaa.org::063f638e-555a-4c6c-88b1-5c310486b552" providerId="AD"/>
      </p:ext>
    </p:extLst>
  </p:cmAuthor>
  <p:cmAuthor id="10" name="Elizabeth Sherrill" initials="ES" lastIdx="1" clrIdx="9">
    <p:extLst>
      <p:ext uri="{19B8F6BF-5375-455C-9EA6-DF929625EA0E}">
        <p15:presenceInfo xmlns:p15="http://schemas.microsoft.com/office/powerpoint/2012/main" userId="S::elizabeths@aiaa.org::a5cf2b62-5981-46ad-97dc-5ad4f72387ff" providerId="AD"/>
      </p:ext>
    </p:extLst>
  </p:cmAuthor>
  <p:cmAuthor id="11" name="Brian Talbot" initials="BT" lastIdx="3" clrIdx="10">
    <p:extLst>
      <p:ext uri="{19B8F6BF-5375-455C-9EA6-DF929625EA0E}">
        <p15:presenceInfo xmlns:p15="http://schemas.microsoft.com/office/powerpoint/2012/main" userId="S::briant@aiaa.org::1cf85632-4074-46d5-83a4-f2df34eccae8" providerId="AD"/>
      </p:ext>
    </p:extLst>
  </p:cmAuthor>
  <p:cmAuthor id="12" name="Christine Williams" initials="CW" lastIdx="41" clrIdx="11">
    <p:extLst>
      <p:ext uri="{19B8F6BF-5375-455C-9EA6-DF929625EA0E}">
        <p15:presenceInfo xmlns:p15="http://schemas.microsoft.com/office/powerpoint/2012/main" userId="S::christinew@aiaa.org::2c194165-8403-465b-9e32-a9fef9d16a61" providerId="AD"/>
      </p:ext>
    </p:extLst>
  </p:cmAuthor>
  <p:cmAuthor id="13" name="Anne Reynolds" initials="AR" lastIdx="5" clrIdx="12">
    <p:extLst>
      <p:ext uri="{19B8F6BF-5375-455C-9EA6-DF929625EA0E}">
        <p15:presenceInfo xmlns:p15="http://schemas.microsoft.com/office/powerpoint/2012/main" userId="S::anner@aiaa.org::8e2e031a-771d-4292-a0cb-520b140dfd47" providerId="AD"/>
      </p:ext>
    </p:extLst>
  </p:cmAuthor>
  <p:cmAuthor id="14" name="Susan Silva" initials="SS" lastIdx="1" clrIdx="13">
    <p:extLst>
      <p:ext uri="{19B8F6BF-5375-455C-9EA6-DF929625EA0E}">
        <p15:presenceInfo xmlns:p15="http://schemas.microsoft.com/office/powerpoint/2012/main" userId="S::susans@aiaa.org::b3ef7614-125d-41ce-8f9b-5d9daa7fe910" providerId="AD"/>
      </p:ext>
    </p:extLst>
  </p:cmAuthor>
  <p:cmAuthor id="15" name="Vickie Singer" initials="VS" lastIdx="24" clrIdx="14">
    <p:extLst>
      <p:ext uri="{19B8F6BF-5375-455C-9EA6-DF929625EA0E}">
        <p15:presenceInfo xmlns:p15="http://schemas.microsoft.com/office/powerpoint/2012/main" userId="S::vickies@aiaa.org::28ec28e8-099e-4cea-9636-603986788392" providerId="AD"/>
      </p:ext>
    </p:extLst>
  </p:cmAuthor>
  <p:cmAuthor id="16" name="Heather Littlefield" initials="HL" lastIdx="37" clrIdx="15">
    <p:extLst>
      <p:ext uri="{19B8F6BF-5375-455C-9EA6-DF929625EA0E}">
        <p15:presenceInfo xmlns:p15="http://schemas.microsoft.com/office/powerpoint/2012/main" userId="154b79e393af6a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C6D"/>
    <a:srgbClr val="80BC00"/>
    <a:srgbClr val="FFFFC2"/>
    <a:srgbClr val="00A7E1"/>
    <a:srgbClr val="C2D9FA"/>
    <a:srgbClr val="4D759B"/>
    <a:srgbClr val="8696B4"/>
    <a:srgbClr val="0033CC"/>
    <a:srgbClr val="00A8E1"/>
    <a:srgbClr val="069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/>
    <p:restoredTop sz="96327"/>
  </p:normalViewPr>
  <p:slideViewPr>
    <p:cSldViewPr snapToGrid="0">
      <p:cViewPr varScale="1">
        <p:scale>
          <a:sx n="109" d="100"/>
          <a:sy n="109" d="100"/>
        </p:scale>
        <p:origin x="5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55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68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8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2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82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3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3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5775" y="696913"/>
            <a:ext cx="6197600" cy="3486150"/>
          </a:xfrm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924" indent="-28843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3730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5221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6713" indent="-23074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8205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9697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1189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2681" indent="-23074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AAE679-9B33-4C48-BED5-7ADE0BF56DBE}" type="slidenum">
              <a:rPr lang="en-US" altLang="en-US" sz="1200">
                <a:solidFill>
                  <a:srgbClr val="000000"/>
                </a:solidFill>
              </a:rPr>
              <a:pPr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7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596"/>
            <a:ext cx="8686800" cy="514350"/>
          </a:xfrm>
        </p:spPr>
        <p:txBody>
          <a:bodyPr/>
          <a:lstStyle>
            <a:lvl1pPr>
              <a:defRPr lang="en-US" sz="2400" b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3890-5485-4699-878C-1FF4B244093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8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2900"/>
            <a:ext cx="8686800" cy="2114550"/>
          </a:xfrm>
        </p:spPr>
        <p:txBody>
          <a:bodyPr>
            <a:noAutofit/>
          </a:bodyPr>
          <a:lstStyle>
            <a:lvl1pPr>
              <a:defRPr sz="405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667000" y="3028950"/>
            <a:ext cx="4038600" cy="1200150"/>
          </a:xfr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Author</a:t>
            </a:r>
          </a:p>
          <a:p>
            <a:pPr lvl="0"/>
            <a:r>
              <a:rPr lang="en-US"/>
              <a:t>Company/Organization</a:t>
            </a:r>
          </a:p>
          <a:p>
            <a:pPr lvl="0"/>
            <a:r>
              <a:rPr lang="en-US"/>
              <a:t>Date/Location</a:t>
            </a:r>
          </a:p>
        </p:txBody>
      </p:sp>
    </p:spTree>
    <p:extLst>
      <p:ext uri="{BB962C8B-B14F-4D97-AF65-F5344CB8AC3E}">
        <p14:creationId xmlns:p14="http://schemas.microsoft.com/office/powerpoint/2010/main" val="214520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F519-F2B5-4E45-A1A1-E43ECAE68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F817C-F18D-4A52-B4E5-E6E8B8D2D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43739-3A3B-420F-B1AD-12CED5EE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4B1BC-C8DC-4667-80C6-20952915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23877-330D-4B05-8AFE-D1F394EC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9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479634" y="4354036"/>
            <a:ext cx="184731" cy="738664"/>
          </a:xfrm>
          <a:prstGeom prst="rect">
            <a:avLst/>
          </a:prstGeom>
          <a:ln/>
        </p:spPr>
        <p:txBody>
          <a:bodyPr wrap="none" anchor="b" anchorCtr="1">
            <a:spAutoFit/>
          </a:bodyPr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38419" y="4885002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344" y="48958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  <p:sldLayoutId id="2147484847" r:id="rId5"/>
    <p:sldLayoutId id="2147484839" r:id="rId6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b793yugwh5EHCY1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feature/goddard/2021/the-road-to-launch-and-beyond-for-nasa-s-james-webb-space-telescop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 result for aiaa">
            <a:extLst>
              <a:ext uri="{FF2B5EF4-FFF2-40B4-BE49-F238E27FC236}">
                <a16:creationId xmlns:a16="http://schemas.microsoft.com/office/drawing/2014/main" id="{3ADB6618-48FF-41ED-B477-9174E217B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82" y="-558386"/>
            <a:ext cx="6199362" cy="272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204" y="4430661"/>
            <a:ext cx="6736519" cy="684603"/>
          </a:xfrm>
        </p:spPr>
        <p:txBody>
          <a:bodyPr/>
          <a:lstStyle/>
          <a:p>
            <a:r>
              <a:rPr lang="en-US" altLang="en-US" sz="4400" i="1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Greater Philadelphia Section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pic>
        <p:nvPicPr>
          <p:cNvPr id="1028" name="Picture 4" descr="Image result for clipart white rocket">
            <a:extLst>
              <a:ext uri="{FF2B5EF4-FFF2-40B4-BE49-F238E27FC236}">
                <a16:creationId xmlns:a16="http://schemas.microsoft.com/office/drawing/2014/main" id="{015F2E99-A4C2-428B-A985-1BDB9A073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445" y="1749863"/>
            <a:ext cx="2136428" cy="213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29057C-B175-4A68-806C-7256A294DB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4704" y="1752487"/>
            <a:ext cx="4470219" cy="2611372"/>
          </a:xfrm>
          <a:prstGeom prst="rect">
            <a:avLst/>
          </a:prstGeom>
        </p:spPr>
      </p:pic>
      <p:pic>
        <p:nvPicPr>
          <p:cNvPr id="1044" name="Picture 20" descr="Image result for plane clipart black and white">
            <a:extLst>
              <a:ext uri="{FF2B5EF4-FFF2-40B4-BE49-F238E27FC236}">
                <a16:creationId xmlns:a16="http://schemas.microsoft.com/office/drawing/2014/main" id="{AD6DDEA5-F203-4A3C-8318-D64CE557E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2612">
            <a:off x="-10267" y="1517714"/>
            <a:ext cx="28575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1C4B075-B0AB-4FBD-BA91-BA180E126C16}"/>
              </a:ext>
            </a:extLst>
          </p:cNvPr>
          <p:cNvSpPr/>
          <p:nvPr/>
        </p:nvSpPr>
        <p:spPr>
          <a:xfrm rot="20502311">
            <a:off x="3015213" y="1832396"/>
            <a:ext cx="1269794" cy="65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accent1"/>
                </a:solidFill>
                <a:highlight>
                  <a:srgbClr val="800080"/>
                </a:highlight>
                <a:latin typeface="Agency FB" panose="020B0503020202020204" pitchFamily="34" charset="0"/>
                <a:cs typeface="Helvetica"/>
              </a:rPr>
              <a:t>Virtual</a:t>
            </a:r>
            <a:endParaRPr lang="en-US" sz="3600" dirty="0">
              <a:solidFill>
                <a:schemeClr val="accent1"/>
              </a:solidFill>
              <a:highlight>
                <a:srgbClr val="8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370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4400" dirty="0">
                <a:latin typeface="Helvetica"/>
                <a:cs typeface="Helvetica"/>
              </a:rPr>
              <a:t>Introductions – Cheers!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221034" y="975172"/>
            <a:ext cx="74602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AIAA GPS Council:</a:t>
            </a:r>
            <a:endParaRPr lang="en-US" sz="1000" b="1" dirty="0">
              <a:solidFill>
                <a:srgbClr val="1D3C6D"/>
              </a:solidFill>
              <a:latin typeface="+mj-lt"/>
              <a:ea typeface="ＭＳ Ｐゴシック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Chair: Jonathan Moore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Vice Chair: Liza Kupp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Treasurer: Steve Matthews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Secretary: Nick Altobelli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Membership: Jason Boyer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Public Policy: Joi Spraggins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STEM K-12: Chris Reynolds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Attendees: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ea typeface="ＭＳ Ｐゴシック"/>
                <a:cs typeface="Arial"/>
              </a:rPr>
              <a:t>Name?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ea typeface="ＭＳ Ｐゴシック"/>
                <a:cs typeface="Arial"/>
              </a:rPr>
              <a:t>Professional/Student?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ea typeface="ＭＳ Ｐゴシック"/>
                <a:cs typeface="Arial"/>
              </a:rPr>
              <a:t>Aerospace Interests?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ea typeface="ＭＳ Ｐゴシック"/>
                <a:cs typeface="Arial"/>
              </a:rPr>
              <a:t>Other Info?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latin typeface="+mj-lt"/>
              <a:ea typeface="ＭＳ Ｐゴシック"/>
              <a:cs typeface="Arial"/>
            </a:endParaRPr>
          </a:p>
          <a:p>
            <a:endParaRPr lang="en-US" dirty="0"/>
          </a:p>
        </p:txBody>
      </p:sp>
      <p:pic>
        <p:nvPicPr>
          <p:cNvPr id="1026" name="Picture 2" descr="Image result for cheers icon">
            <a:extLst>
              <a:ext uri="{FF2B5EF4-FFF2-40B4-BE49-F238E27FC236}">
                <a16:creationId xmlns:a16="http://schemas.microsoft.com/office/drawing/2014/main" id="{E8C0427D-63FB-48BB-B596-83D9BF2A6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43" y="173981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ckheed martin logo">
            <a:extLst>
              <a:ext uri="{FF2B5EF4-FFF2-40B4-BE49-F238E27FC236}">
                <a16:creationId xmlns:a16="http://schemas.microsoft.com/office/drawing/2014/main" id="{E10CDDC4-1B4B-407F-A81C-AF7F723E9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466" y="1021675"/>
            <a:ext cx="1071616" cy="107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oeing logo">
            <a:extLst>
              <a:ext uri="{FF2B5EF4-FFF2-40B4-BE49-F238E27FC236}">
                <a16:creationId xmlns:a16="http://schemas.microsoft.com/office/drawing/2014/main" id="{97326158-2C7B-4E89-B521-DE2C002E7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59" y="2198711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drexel logo">
            <a:extLst>
              <a:ext uri="{FF2B5EF4-FFF2-40B4-BE49-F238E27FC236}">
                <a16:creationId xmlns:a16="http://schemas.microsoft.com/office/drawing/2014/main" id="{8291126F-2A87-4064-BF75-F0931DDC0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986" y="3367823"/>
            <a:ext cx="952363" cy="95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lehigh logo">
            <a:extLst>
              <a:ext uri="{FF2B5EF4-FFF2-40B4-BE49-F238E27FC236}">
                <a16:creationId xmlns:a16="http://schemas.microsoft.com/office/drawing/2014/main" id="{5F1D144F-EA5C-4452-B2A4-36C344878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40" y="3439008"/>
            <a:ext cx="888144" cy="88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villanova logo">
            <a:extLst>
              <a:ext uri="{FF2B5EF4-FFF2-40B4-BE49-F238E27FC236}">
                <a16:creationId xmlns:a16="http://schemas.microsoft.com/office/drawing/2014/main" id="{46D05710-3C64-4EE1-BD57-C606C3D47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772" y="3844004"/>
            <a:ext cx="890725" cy="79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nasa">
            <a:extLst>
              <a:ext uri="{FF2B5EF4-FFF2-40B4-BE49-F238E27FC236}">
                <a16:creationId xmlns:a16="http://schemas.microsoft.com/office/drawing/2014/main" id="{C6ECF8AB-7D4F-4842-9756-BB1DDC0AD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95" y="1045017"/>
            <a:ext cx="1330997" cy="74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E0A334-043A-41F7-8CFF-9F6057B87B2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582" y="1722614"/>
            <a:ext cx="1184192" cy="888144"/>
          </a:xfrm>
          <a:prstGeom prst="rect">
            <a:avLst/>
          </a:prstGeom>
        </p:spPr>
      </p:pic>
      <p:pic>
        <p:nvPicPr>
          <p:cNvPr id="4" name="Picture 2" descr="Image result for dunmore aerospace">
            <a:extLst>
              <a:ext uri="{FF2B5EF4-FFF2-40B4-BE49-F238E27FC236}">
                <a16:creationId xmlns:a16="http://schemas.microsoft.com/office/drawing/2014/main" id="{CD375ACD-FED8-45EC-8222-90665CD40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588" y="2723892"/>
            <a:ext cx="1749105" cy="61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4000" dirty="0">
                <a:latin typeface="Helvetica"/>
                <a:cs typeface="Helvetica"/>
              </a:rPr>
              <a:t>AIAA GPS Membership Survey </a:t>
            </a:r>
            <a:br>
              <a:rPr lang="en-US" altLang="en-US" sz="4000" dirty="0">
                <a:latin typeface="Helvetica"/>
                <a:cs typeface="Helvetica"/>
              </a:rPr>
            </a:br>
            <a:r>
              <a:rPr lang="en-US" altLang="en-US" sz="4000" dirty="0">
                <a:latin typeface="Helvetica"/>
                <a:cs typeface="Helvetica"/>
              </a:rPr>
              <a:t>2021-2022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233098" y="1340643"/>
            <a:ext cx="412236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Survey Link:</a:t>
            </a:r>
          </a:p>
          <a:p>
            <a:pPr>
              <a:lnSpc>
                <a:spcPct val="150000"/>
              </a:lnSpc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https://forms.gle/ab793yugwh5EHCY18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b="1" dirty="0">
              <a:solidFill>
                <a:srgbClr val="FFC000"/>
              </a:solidFill>
              <a:latin typeface="+mj-lt"/>
              <a:ea typeface="ＭＳ Ｐゴシック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1 active member that fills out the survey will receive </a:t>
            </a:r>
            <a:r>
              <a:rPr lang="en-US" sz="1600" b="1" dirty="0">
                <a:solidFill>
                  <a:srgbClr val="92D050"/>
                </a:solidFill>
                <a:latin typeface="+mj-lt"/>
                <a:ea typeface="ＭＳ Ｐゴシック"/>
                <a:cs typeface="Arial"/>
              </a:rPr>
              <a:t>$50 </a:t>
            </a:r>
            <a:r>
              <a:rPr lang="en-US" sz="1400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towards their 2022 membership!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endParaRPr lang="en-US" sz="1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3433275-4D72-444E-993C-DBCCF3AFF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8" y="4384959"/>
            <a:ext cx="8300463" cy="68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r>
              <a:rPr lang="en-US" altLang="en-US" sz="3600" kern="0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Fill it out by Jan 3</a:t>
            </a:r>
            <a:r>
              <a:rPr lang="en-US" altLang="en-US" sz="3600" kern="0" baseline="30000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rd</a:t>
            </a:r>
            <a:r>
              <a:rPr lang="en-US" altLang="en-US" sz="3600" kern="0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 to be eligible for $50!</a:t>
            </a:r>
          </a:p>
        </p:txBody>
      </p:sp>
      <p:pic>
        <p:nvPicPr>
          <p:cNvPr id="2050" name="Picture 2" descr="Free Survey Cliparts, Download Free Survey Cliparts png images, Free  ClipArts on Clipart Library">
            <a:extLst>
              <a:ext uri="{FF2B5EF4-FFF2-40B4-BE49-F238E27FC236}">
                <a16:creationId xmlns:a16="http://schemas.microsoft.com/office/drawing/2014/main" id="{3C691A6C-3C8E-4200-AACD-1E81B06D9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31" y="1424263"/>
            <a:ext cx="21907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89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4000" dirty="0">
                <a:latin typeface="Helvetica"/>
                <a:cs typeface="Helvetica"/>
              </a:rPr>
              <a:t>AIAA GPS –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233098" y="981702"/>
            <a:ext cx="412236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Jan-Feb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Rod Brimhall – Project Nike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GBM #1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Mar-Apr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Dr. Tony Calise – Solar Powered Flight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Congressional Visit Day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May-June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First Robotics Volunteering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GBM #2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Elections!</a:t>
            </a:r>
          </a:p>
          <a:p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02BE5D-8F81-44B0-8AA0-7BB7D348D4EC}"/>
              </a:ext>
            </a:extLst>
          </p:cNvPr>
          <p:cNvSpPr txBox="1"/>
          <p:nvPr/>
        </p:nvSpPr>
        <p:spPr>
          <a:xfrm>
            <a:off x="4788536" y="981702"/>
            <a:ext cx="41223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Jul-Aug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Professional Development / Resume Event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VFS Panel Conference</a:t>
            </a:r>
            <a:endParaRPr lang="en-US" sz="14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pPr marL="0" lvl="1"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Sept-Oct</a:t>
            </a:r>
            <a:endParaRPr lang="en-US" sz="12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AIAA HQ Visit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Design Build Fly Participation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Pres #3</a:t>
            </a:r>
          </a:p>
          <a:p>
            <a:pPr marL="0" lvl="1"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Nov-Dec</a:t>
            </a:r>
            <a:endParaRPr lang="en-US" sz="12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NASA Globe Volunteering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McAuliffe-Shepard Discovery Center Event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GBM #3</a:t>
            </a:r>
            <a:endParaRPr lang="en-US" sz="14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endParaRPr lang="en-US" dirty="0"/>
          </a:p>
        </p:txBody>
      </p:sp>
      <p:pic>
        <p:nvPicPr>
          <p:cNvPr id="4098" name="Picture 2" descr="List of Nike missile sites - Wikipedia">
            <a:extLst>
              <a:ext uri="{FF2B5EF4-FFF2-40B4-BE49-F238E27FC236}">
                <a16:creationId xmlns:a16="http://schemas.microsoft.com/office/drawing/2014/main" id="{C1589A1B-79BD-4D28-91BC-8D66B3F5B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436" y="1055175"/>
            <a:ext cx="1018002" cy="127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03433275-4D72-444E-993C-DBCCF3AFF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8" y="4384959"/>
            <a:ext cx="8300463" cy="68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r>
              <a:rPr lang="en-US" altLang="en-US" sz="3600" kern="0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Did you attend any of these events?</a:t>
            </a:r>
          </a:p>
        </p:txBody>
      </p:sp>
      <p:pic>
        <p:nvPicPr>
          <p:cNvPr id="3074" name="Picture 2" descr="McAuliffe-Shepard Discovery Center">
            <a:extLst>
              <a:ext uri="{FF2B5EF4-FFF2-40B4-BE49-F238E27FC236}">
                <a16:creationId xmlns:a16="http://schemas.microsoft.com/office/drawing/2014/main" id="{59440253-C9A2-48F9-8390-196F98373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70" y="2826314"/>
            <a:ext cx="1700317" cy="12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2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4000" dirty="0">
                <a:latin typeface="Helvetica"/>
                <a:cs typeface="Helvetica"/>
              </a:rPr>
              <a:t>AIAA GPS –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233098" y="981702"/>
            <a:ext cx="4122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Jan-Feb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Mar-Apr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May-June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Jul-Aug</a:t>
            </a:r>
          </a:p>
          <a:p>
            <a:pPr marL="0" lvl="1"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Sept-Oct</a:t>
            </a:r>
            <a:endParaRPr lang="en-US" sz="12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Eugene Fleeman – Missile Design Development</a:t>
            </a:r>
          </a:p>
          <a:p>
            <a:pPr marL="0" lvl="1"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Nov-Dec</a:t>
            </a:r>
          </a:p>
          <a:p>
            <a:endParaRPr lang="en-US" sz="1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3433275-4D72-444E-993C-DBCCF3AFF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8" y="4384959"/>
            <a:ext cx="8300463" cy="68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r>
              <a:rPr lang="en-US" altLang="en-US" sz="3600" kern="0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Did you attend any of these events?</a:t>
            </a:r>
          </a:p>
        </p:txBody>
      </p:sp>
    </p:spTree>
    <p:extLst>
      <p:ext uri="{BB962C8B-B14F-4D97-AF65-F5344CB8AC3E}">
        <p14:creationId xmlns:p14="http://schemas.microsoft.com/office/powerpoint/2010/main" val="299396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3200" dirty="0">
                <a:latin typeface="Helvetica"/>
                <a:cs typeface="Helvetica"/>
              </a:rPr>
              <a:t>AIAA GPS - 2022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33BCA00-8364-49D1-95C7-3DD5C6992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8" y="4384959"/>
            <a:ext cx="8300463" cy="68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r>
              <a:rPr lang="en-US" altLang="en-US" sz="3600" kern="0" dirty="0">
                <a:solidFill>
                  <a:schemeClr val="tx2"/>
                </a:solidFill>
                <a:latin typeface="Agency FB" panose="020B0503020202020204" pitchFamily="34" charset="0"/>
                <a:cs typeface="Helvetica"/>
              </a:rPr>
              <a:t>Any ideas or events you’d like to see?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C5C112-E22E-4011-B745-7DEBCA154923}"/>
              </a:ext>
            </a:extLst>
          </p:cNvPr>
          <p:cNvSpPr txBox="1"/>
          <p:nvPr/>
        </p:nvSpPr>
        <p:spPr>
          <a:xfrm>
            <a:off x="233098" y="981702"/>
            <a:ext cx="412236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January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MLK Day Volunteering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GPS Logo Contest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??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February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Professional Development Event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??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March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International Day Event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Congressional Visits Day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??</a:t>
            </a:r>
          </a:p>
          <a:p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0A425C-6CF3-4B8E-8A2C-9C5B14354F9B}"/>
              </a:ext>
            </a:extLst>
          </p:cNvPr>
          <p:cNvSpPr txBox="1"/>
          <p:nvPr/>
        </p:nvSpPr>
        <p:spPr>
          <a:xfrm>
            <a:off x="4788536" y="981702"/>
            <a:ext cx="41223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April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In Person Happy Hour / Guest Speaker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??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May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Scholarship Banquet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Volunteering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Elections!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??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Jun-Dec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ea typeface="ＭＳ Ｐゴシック"/>
                <a:cs typeface="Arial"/>
              </a:rPr>
              <a:t>????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5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3200" dirty="0">
                <a:latin typeface="Helvetica"/>
                <a:cs typeface="Helvetica"/>
              </a:rPr>
              <a:t>Open Discussion – James Webb Telescope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305961" y="1243609"/>
            <a:ext cx="4494640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James Webb Recap Video: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  <a:hlinkClick r:id="rId3"/>
              </a:rPr>
              <a:t>https://www.youtube.com/watch?v=iGdrWaTSt4Y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Really cool video if you have 8 min:</a:t>
            </a:r>
            <a:endParaRPr lang="en-US" sz="1600" b="1" dirty="0">
              <a:solidFill>
                <a:srgbClr val="FFC000"/>
              </a:solidFill>
              <a:latin typeface="+mj-lt"/>
              <a:ea typeface="ＭＳ Ｐゴシック"/>
              <a:cs typeface="Arial"/>
              <a:hlinkClick r:id="rId3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  <a:hlinkClick r:id="rId3"/>
              </a:rPr>
              <a:t>https://www.nasa.gov/feature/goddard/2021/the-road-to-launch-and-beyond-for-nasa-s-james-webb-space-telescope</a:t>
            </a:r>
            <a:r>
              <a:rPr lang="en-US" sz="1600" b="1" dirty="0">
                <a:solidFill>
                  <a:srgbClr val="FFC000"/>
                </a:solidFill>
                <a:latin typeface="+mj-lt"/>
                <a:ea typeface="ＭＳ Ｐゴシック"/>
                <a:cs typeface="Arial"/>
              </a:rPr>
              <a:t> </a:t>
            </a:r>
          </a:p>
        </p:txBody>
      </p:sp>
      <p:pic>
        <p:nvPicPr>
          <p:cNvPr id="1026" name="Picture 2" descr="James Webb Telescope: The most ambitious and powerful space observatory  ever built is set to launch | Euronews">
            <a:extLst>
              <a:ext uri="{FF2B5EF4-FFF2-40B4-BE49-F238E27FC236}">
                <a16:creationId xmlns:a16="http://schemas.microsoft.com/office/drawing/2014/main" id="{0F8EF264-916F-4A05-A718-D8A7BFC01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562" y="1481942"/>
            <a:ext cx="3622766" cy="203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81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4400" dirty="0">
                <a:ln>
                  <a:solidFill>
                    <a:srgbClr val="FFFF00"/>
                  </a:solidFill>
                </a:ln>
                <a:latin typeface="Helvetica"/>
                <a:cs typeface="Helvetica"/>
              </a:rPr>
              <a:t>AIAA TRIVIA EXTRAVAGANZA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744145" y="1020891"/>
            <a:ext cx="74602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13 </a:t>
            </a:r>
            <a:r>
              <a:rPr lang="en-US" b="1" dirty="0">
                <a:solidFill>
                  <a:srgbClr val="FF0000"/>
                </a:solidFill>
                <a:latin typeface="+mj-lt"/>
                <a:ea typeface="ＭＳ Ｐゴシック"/>
                <a:cs typeface="Arial"/>
              </a:rPr>
              <a:t>Intense</a:t>
            </a:r>
            <a:r>
              <a:rPr lang="en-US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 Aerospace Questions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? Number of Contestants</a:t>
            </a:r>
          </a:p>
          <a:p>
            <a:pPr algn="ctr"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+mj-lt"/>
              <a:ea typeface="ＭＳ Ｐゴシック"/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1 Winner: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+mj-lt"/>
                <a:ea typeface="ＭＳ Ｐゴシック"/>
                <a:cs typeface="Arial"/>
              </a:rPr>
              <a:t>$25 Amazon gift Card</a:t>
            </a:r>
            <a:endParaRPr lang="en-US" sz="1000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pPr algn="ctr"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latin typeface="+mj-lt"/>
              <a:ea typeface="ＭＳ Ｐゴシック"/>
              <a:cs typeface="Arial"/>
            </a:endParaRPr>
          </a:p>
          <a:p>
            <a:endParaRPr lang="en-US" dirty="0"/>
          </a:p>
        </p:txBody>
      </p:sp>
      <p:pic>
        <p:nvPicPr>
          <p:cNvPr id="3074" name="Picture 1">
            <a:extLst>
              <a:ext uri="{FF2B5EF4-FFF2-40B4-BE49-F238E27FC236}">
                <a16:creationId xmlns:a16="http://schemas.microsoft.com/office/drawing/2014/main" id="{33EA8318-CF00-4150-BE4C-CB13671F2D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 t="18947"/>
          <a:stretch/>
        </p:blipFill>
        <p:spPr bwMode="auto">
          <a:xfrm>
            <a:off x="2818733" y="3283115"/>
            <a:ext cx="3311028" cy="152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57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3609"/>
          </a:xfrm>
        </p:spPr>
        <p:txBody>
          <a:bodyPr/>
          <a:lstStyle/>
          <a:p>
            <a:r>
              <a:rPr lang="en-US" altLang="en-US" sz="4400" dirty="0">
                <a:latin typeface="Helvetica"/>
                <a:cs typeface="Helvetica"/>
              </a:rPr>
              <a:t>FIN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36681" y="4043318"/>
            <a:ext cx="2375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8FF4A-D65E-ED43-A18E-2C0F00C6584C}"/>
              </a:ext>
            </a:extLst>
          </p:cNvPr>
          <p:cNvSpPr txBox="1"/>
          <p:nvPr/>
        </p:nvSpPr>
        <p:spPr>
          <a:xfrm>
            <a:off x="8298021" y="4916412"/>
            <a:ext cx="964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2BB95-B674-40F3-8CF1-1CC2E7DFCD7B}"/>
              </a:ext>
            </a:extLst>
          </p:cNvPr>
          <p:cNvSpPr txBox="1"/>
          <p:nvPr/>
        </p:nvSpPr>
        <p:spPr>
          <a:xfrm>
            <a:off x="221034" y="981703"/>
            <a:ext cx="548743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a typeface="ＭＳ Ｐゴシック"/>
                <a:cs typeface="Arial"/>
              </a:rPr>
              <a:t>Happy Holidays!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a typeface="ＭＳ Ｐゴシック"/>
                <a:cs typeface="Arial"/>
              </a:rPr>
              <a:t>Fill out the survey!</a:t>
            </a:r>
          </a:p>
          <a:p>
            <a:pPr marL="6286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ea typeface="ＭＳ Ｐゴシック"/>
                <a:cs typeface="Arial"/>
              </a:rPr>
              <a:t>1 Member will receive $50 towards renewing membership in 2022</a:t>
            </a:r>
          </a:p>
          <a:p>
            <a:pPr>
              <a:lnSpc>
                <a:spcPct val="150000"/>
              </a:lnSpc>
            </a:pPr>
            <a:endParaRPr lang="en-US" sz="1100" b="1" dirty="0">
              <a:solidFill>
                <a:schemeClr val="bg1"/>
              </a:solidFill>
              <a:ea typeface="ＭＳ Ｐゴシック"/>
              <a:cs typeface="Arial"/>
            </a:endParaRPr>
          </a:p>
          <a:p>
            <a:pPr>
              <a:lnSpc>
                <a:spcPct val="150000"/>
              </a:lnSpc>
            </a:pPr>
            <a:endParaRPr lang="en-US" sz="1100" b="1" dirty="0">
              <a:solidFill>
                <a:schemeClr val="bg1"/>
              </a:solidFill>
              <a:latin typeface="+mj-lt"/>
              <a:ea typeface="ＭＳ Ｐゴシック"/>
              <a:cs typeface="Arial"/>
            </a:endParaRPr>
          </a:p>
          <a:p>
            <a:endParaRPr lang="en-US" sz="2400" b="1" dirty="0"/>
          </a:p>
        </p:txBody>
      </p:sp>
      <p:pic>
        <p:nvPicPr>
          <p:cNvPr id="9" name="Picture 2" descr="Image result for cheers icon">
            <a:extLst>
              <a:ext uri="{FF2B5EF4-FFF2-40B4-BE49-F238E27FC236}">
                <a16:creationId xmlns:a16="http://schemas.microsoft.com/office/drawing/2014/main" id="{D49B0925-3142-4DB9-A5D5-1BA68603B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414" y="169096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4075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3CE146747AA419CD0AFD256591BE0" ma:contentTypeVersion="12" ma:contentTypeDescription="Create a new document." ma:contentTypeScope="" ma:versionID="d3c4b6fe6fbddcb9b2d0a7be23040866">
  <xsd:schema xmlns:xsd="http://www.w3.org/2001/XMLSchema" xmlns:xs="http://www.w3.org/2001/XMLSchema" xmlns:p="http://schemas.microsoft.com/office/2006/metadata/properties" xmlns:ns2="a4c62fdf-15b4-4df4-aa4b-62464ee4d972" xmlns:ns3="23e277e0-41f9-4c19-952a-501b71f6c7ab" targetNamespace="http://schemas.microsoft.com/office/2006/metadata/properties" ma:root="true" ma:fieldsID="dc4fc1235d9c4473da21d09ebc263fec" ns2:_="" ns3:_="">
    <xsd:import namespace="a4c62fdf-15b4-4df4-aa4b-62464ee4d972"/>
    <xsd:import namespace="23e277e0-41f9-4c19-952a-501b71f6c7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62fdf-15b4-4df4-aa4b-62464ee4d9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277e0-41f9-4c19-952a-501b71f6c7a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23e277e0-41f9-4c19-952a-501b71f6c7ab">
      <UserInfo>
        <DisplayName>Tom Irvine</DisplayName>
        <AccountId>17</AccountId>
        <AccountType/>
      </UserInfo>
      <UserInfo>
        <DisplayName>annak</DisplayName>
        <AccountId>181</AccountId>
        <AccountType/>
      </UserInfo>
      <UserInfo>
        <DisplayName>IT</DisplayName>
        <AccountId>62</AccountId>
        <AccountType/>
      </UserInfo>
      <UserInfo>
        <DisplayName>Paul doCarmo</DisplayName>
        <AccountId>14</AccountId>
        <AccountType/>
      </UserInfo>
      <UserInfo>
        <DisplayName>Elizabeth Sherrill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4E3EE5-53FF-4806-A852-07FD6C68DFDE}">
  <ds:schemaRefs>
    <ds:schemaRef ds:uri="23e277e0-41f9-4c19-952a-501b71f6c7ab"/>
    <ds:schemaRef ds:uri="a4c62fdf-15b4-4df4-aa4b-62464ee4d9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14BE1A-A2C4-4862-8AD0-8BDC37D6A979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23e277e0-41f9-4c19-952a-501b71f6c7ab"/>
    <ds:schemaRef ds:uri="http://www.w3.org/XML/1998/namespace"/>
    <ds:schemaRef ds:uri="http://schemas.microsoft.com/office/2006/documentManagement/types"/>
    <ds:schemaRef ds:uri="a4c62fdf-15b4-4df4-aa4b-62464ee4d97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5435</TotalTime>
  <Words>375</Words>
  <Application>Microsoft Office PowerPoint</Application>
  <PresentationFormat>On-screen Show (16:9)</PresentationFormat>
  <Paragraphs>120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Agency FB</vt:lpstr>
      <vt:lpstr>Arial</vt:lpstr>
      <vt:lpstr>Arial Narrow</vt:lpstr>
      <vt:lpstr>Calibri</vt:lpstr>
      <vt:lpstr>Calibri Light</vt:lpstr>
      <vt:lpstr>Helvetica</vt:lpstr>
      <vt:lpstr>Times</vt:lpstr>
      <vt:lpstr>Wingdings</vt:lpstr>
      <vt:lpstr>Blank Presentation</vt:lpstr>
      <vt:lpstr>Without blue banner</vt:lpstr>
      <vt:lpstr>Greater Philadelphia Section</vt:lpstr>
      <vt:lpstr>Introductions – Cheers!</vt:lpstr>
      <vt:lpstr>AIAA GPS Membership Survey  2021-2022</vt:lpstr>
      <vt:lpstr>AIAA GPS – 2021</vt:lpstr>
      <vt:lpstr>AIAA GPS – 2020</vt:lpstr>
      <vt:lpstr>AIAA GPS - 2022</vt:lpstr>
      <vt:lpstr>Open Discussion – James Webb Telescope</vt:lpstr>
      <vt:lpstr>AIAA TRIVIA EXTRAVAGANZA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AIAA Powering  to the Future</dc:title>
  <dc:creator>Vickie Singer</dc:creator>
  <cp:keywords>Unrestricted</cp:keywords>
  <cp:lastModifiedBy>Jonathan Moore</cp:lastModifiedBy>
  <cp:revision>115</cp:revision>
  <dcterms:created xsi:type="dcterms:W3CDTF">2020-10-15T13:31:12Z</dcterms:created>
  <dcterms:modified xsi:type="dcterms:W3CDTF">2021-12-17T22:17:01Z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US\e345844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  <property fmtid="{D5CDD505-2E9C-101B-9397-08002B2CF9AE}" pid="13" name="TextBoxAndDropdownValues">
    <vt:lpwstr/>
  </property>
</Properties>
</file>