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9" r:id="rId2"/>
    <p:sldId id="303" r:id="rId3"/>
    <p:sldId id="4284" r:id="rId4"/>
    <p:sldId id="4293" r:id="rId5"/>
    <p:sldId id="4295" r:id="rId6"/>
    <p:sldId id="4294" r:id="rId7"/>
    <p:sldId id="4288" r:id="rId8"/>
    <p:sldId id="4297" r:id="rId9"/>
    <p:sldId id="4298" r:id="rId10"/>
    <p:sldId id="429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166A5-541F-4BA8-BCF4-E909444445AA}" type="datetimeFigureOut">
              <a:rPr lang="en-US" smtClean="0"/>
              <a:t>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9AB19-D23B-4265-8153-32DA31A5A584}" type="slidenum">
              <a:rPr lang="en-US" smtClean="0"/>
              <a:t>‹#›</a:t>
            </a:fld>
            <a:endParaRPr lang="en-US"/>
          </a:p>
        </p:txBody>
      </p:sp>
    </p:spTree>
    <p:extLst>
      <p:ext uri="{BB962C8B-B14F-4D97-AF65-F5344CB8AC3E}">
        <p14:creationId xmlns:p14="http://schemas.microsoft.com/office/powerpoint/2010/main" val="318098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fld id="{CC18078C-7394-426B-80F0-607428794810}" type="slidenum">
              <a:rPr lang="en-US" smtClean="0"/>
              <a:t>2</a:t>
            </a:fld>
            <a:endParaRPr lang="en-US" dirty="0"/>
          </a:p>
        </p:txBody>
      </p:sp>
    </p:spTree>
    <p:extLst>
      <p:ext uri="{BB962C8B-B14F-4D97-AF65-F5344CB8AC3E}">
        <p14:creationId xmlns:p14="http://schemas.microsoft.com/office/powerpoint/2010/main" val="351444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26CB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026CB6"/>
                </a:solidFill>
              </a:defRPr>
            </a:lvl1pPr>
          </a:lstStyle>
          <a:p>
            <a:pPr>
              <a:defRPr/>
            </a:pPr>
            <a:fld id="{FFF168E0-DCC3-48CE-B7E4-DF16F5DC3972}" type="datetimeFigureOut">
              <a:rPr lang="en-US" smtClean="0"/>
              <a:pPr>
                <a:defRPr/>
              </a:pPr>
              <a:t>11/7/2019</a:t>
            </a:fld>
            <a:endParaRPr lang="en-US"/>
          </a:p>
        </p:txBody>
      </p:sp>
      <p:sp>
        <p:nvSpPr>
          <p:cNvPr id="5" name="Footer Placeholder 4"/>
          <p:cNvSpPr>
            <a:spLocks noGrp="1"/>
          </p:cNvSpPr>
          <p:nvPr>
            <p:ph type="ftr" sz="quarter" idx="11"/>
          </p:nvPr>
        </p:nvSpPr>
        <p:spPr/>
        <p:txBody>
          <a:bodyPr/>
          <a:lstStyle>
            <a:lvl1pPr>
              <a:defRPr>
                <a:solidFill>
                  <a:srgbClr val="026CB6"/>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26CB6"/>
                </a:solidFill>
              </a:defRPr>
            </a:lvl1pPr>
          </a:lstStyle>
          <a:p>
            <a:fld id="{717B07EF-5FFE-400B-8482-A2D897CAA8CF}" type="slidenum">
              <a:rPr lang="en-US" altLang="en-US" smtClean="0"/>
              <a:pPr/>
              <a:t>‹#›</a:t>
            </a:fld>
            <a:endParaRPr lang="en-US" altLang="en-US"/>
          </a:p>
        </p:txBody>
      </p:sp>
    </p:spTree>
    <p:extLst>
      <p:ext uri="{BB962C8B-B14F-4D97-AF65-F5344CB8AC3E}">
        <p14:creationId xmlns:p14="http://schemas.microsoft.com/office/powerpoint/2010/main" val="192417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96108"/>
            <a:ext cx="3086100" cy="365125"/>
          </a:xfrm>
          <a:prstGeom prst="rect">
            <a:avLst/>
          </a:prstGeom>
        </p:spPr>
        <p:txBody>
          <a:bodyPr/>
          <a:lstStyle>
            <a:lvl1pPr>
              <a:defRPr>
                <a:solidFill>
                  <a:schemeClr val="bg2">
                    <a:lumMod val="50000"/>
                  </a:schemeClr>
                </a:solidFill>
              </a:defRPr>
            </a:lvl1pPr>
          </a:lstStyle>
          <a:p>
            <a:r>
              <a:rPr lang="en-US" dirty="0"/>
              <a:t>©2018 Crean &amp; Associates.  Proprietary</a:t>
            </a:r>
          </a:p>
        </p:txBody>
      </p:sp>
      <p:sp>
        <p:nvSpPr>
          <p:cNvPr id="6" name="Slide Number Placeholder 5"/>
          <p:cNvSpPr>
            <a:spLocks noGrp="1"/>
          </p:cNvSpPr>
          <p:nvPr>
            <p:ph type="sldNum" sz="quarter" idx="12"/>
          </p:nvPr>
        </p:nvSpPr>
        <p:spPr>
          <a:xfrm>
            <a:off x="7999012" y="6396109"/>
            <a:ext cx="516338" cy="365125"/>
          </a:xfrm>
        </p:spPr>
        <p:txBody>
          <a:bodyPr/>
          <a:lstStyle/>
          <a:p>
            <a:fld id="{8756DBA0-FAF1-4730-ADA5-4930CC8F4AE8}" type="slidenum">
              <a:rPr lang="en-US" smtClean="0"/>
              <a:pPr/>
              <a:t>‹#›</a:t>
            </a:fld>
            <a:endParaRPr lang="en-US" dirty="0"/>
          </a:p>
        </p:txBody>
      </p:sp>
      <p:sp>
        <p:nvSpPr>
          <p:cNvPr id="7" name="Content Placeholder 2">
            <a:extLst>
              <a:ext uri="{FF2B5EF4-FFF2-40B4-BE49-F238E27FC236}">
                <a16:creationId xmlns:a16="http://schemas.microsoft.com/office/drawing/2014/main" id="{D429EA34-8C54-4A45-A02C-39DE172FF3B8}"/>
              </a:ext>
            </a:extLst>
          </p:cNvPr>
          <p:cNvSpPr>
            <a:spLocks noGrp="1"/>
          </p:cNvSpPr>
          <p:nvPr>
            <p:ph idx="1" hasCustomPrompt="1"/>
          </p:nvPr>
        </p:nvSpPr>
        <p:spPr>
          <a:xfrm>
            <a:off x="628650" y="1404048"/>
            <a:ext cx="7886700" cy="4351338"/>
          </a:xfrm>
        </p:spPr>
        <p:txBody>
          <a:bodyPr>
            <a:normAutofit/>
          </a:bodyPr>
          <a:lstStyle>
            <a:lvl1pPr marL="0" indent="0">
              <a:buNone/>
              <a:defRPr sz="2400"/>
            </a:lvl1pPr>
          </a:lstStyle>
          <a:p>
            <a:pPr lvl="0"/>
            <a:r>
              <a:rPr lang="en-US" dirty="0"/>
              <a:t>Short Paragraphs (3 max)</a:t>
            </a:r>
          </a:p>
        </p:txBody>
      </p:sp>
      <p:sp>
        <p:nvSpPr>
          <p:cNvPr id="10" name="Title Placeholder 1">
            <a:extLst>
              <a:ext uri="{FF2B5EF4-FFF2-40B4-BE49-F238E27FC236}">
                <a16:creationId xmlns:a16="http://schemas.microsoft.com/office/drawing/2014/main" id="{9B9420E5-5061-4015-B910-1BFE807A93B4}"/>
              </a:ext>
            </a:extLst>
          </p:cNvPr>
          <p:cNvSpPr>
            <a:spLocks noGrp="1"/>
          </p:cNvSpPr>
          <p:nvPr>
            <p:ph type="title"/>
          </p:nvPr>
        </p:nvSpPr>
        <p:spPr>
          <a:xfrm>
            <a:off x="350355" y="237906"/>
            <a:ext cx="5159899" cy="565177"/>
          </a:xfrm>
          <a:prstGeom prst="rect">
            <a:avLst/>
          </a:prstGeom>
        </p:spPr>
        <p:txBody>
          <a:bodyPr vert="horz" lIns="91440" tIns="45720" rIns="91440" bIns="45720" rtlCol="0" anchor="ctr">
            <a:noAutofit/>
          </a:bodyPr>
          <a:lstStyle>
            <a:lvl1pPr>
              <a:defRPr>
                <a:solidFill>
                  <a:srgbClr val="1763A1"/>
                </a:solidFill>
              </a:defRPr>
            </a:lvl1pPr>
          </a:lstStyle>
          <a:p>
            <a:r>
              <a:rPr lang="en-US"/>
              <a:t>Click to edit Master title style</a:t>
            </a:r>
            <a:endParaRPr lang="en-US" dirty="0"/>
          </a:p>
        </p:txBody>
      </p:sp>
    </p:spTree>
    <p:extLst>
      <p:ext uri="{BB962C8B-B14F-4D97-AF65-F5344CB8AC3E}">
        <p14:creationId xmlns:p14="http://schemas.microsoft.com/office/powerpoint/2010/main" val="322683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9970" y="381000"/>
            <a:ext cx="8499230" cy="1322248"/>
          </a:xfrm>
        </p:spPr>
        <p:txBody>
          <a:bodyPr>
            <a:noAutofit/>
          </a:bodyPr>
          <a:lstStyle>
            <a:lvl1pPr>
              <a:defRPr sz="8000">
                <a:solidFill>
                  <a:schemeClr val="bg1"/>
                </a:solidFill>
              </a:defRPr>
            </a:lvl1pPr>
          </a:lstStyle>
          <a:p>
            <a:r>
              <a:rPr lang="en-US" sz="8100" dirty="0">
                <a:solidFill>
                  <a:srgbClr val="FFFFFF"/>
                </a:solidFill>
                <a:latin typeface="Arial"/>
                <a:cs typeface="Arial"/>
              </a:rPr>
              <a:t>Title Goes</a:t>
            </a:r>
            <a:r>
              <a:rPr lang="en-US" sz="8100" baseline="0" dirty="0">
                <a:solidFill>
                  <a:srgbClr val="FFFFFF"/>
                </a:solidFill>
                <a:latin typeface="Arial"/>
                <a:cs typeface="Arial"/>
              </a:rPr>
              <a:t> Here</a:t>
            </a:r>
            <a:endParaRPr lang="en-US" sz="8100" dirty="0">
              <a:solidFill>
                <a:srgbClr val="FFFFFF"/>
              </a:solidFill>
              <a:latin typeface="Arial"/>
              <a:cs typeface="Arial"/>
            </a:endParaRPr>
          </a:p>
        </p:txBody>
      </p:sp>
      <p:sp>
        <p:nvSpPr>
          <p:cNvPr id="15" name="Subtitle 2"/>
          <p:cNvSpPr>
            <a:spLocks noGrp="1"/>
          </p:cNvSpPr>
          <p:nvPr>
            <p:ph type="subTitle" idx="1" hasCustomPrompt="1"/>
          </p:nvPr>
        </p:nvSpPr>
        <p:spPr>
          <a:xfrm>
            <a:off x="339970" y="5409546"/>
            <a:ext cx="6400800" cy="471531"/>
          </a:xfrm>
          <a:prstGeom prst="rect">
            <a:avLst/>
          </a:prstGeom>
        </p:spPr>
        <p:txBody>
          <a:bodyPr>
            <a:normAutofit/>
          </a:bodyPr>
          <a:lstStyle>
            <a:lvl1pPr marL="0" indent="0" algn="l">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339970" y="6213598"/>
            <a:ext cx="6400800" cy="339602"/>
          </a:xfrm>
          <a:prstGeom prst="rect">
            <a:avLst/>
          </a:prstGeom>
        </p:spPr>
        <p:txBody>
          <a:bodyPr>
            <a:normAutofit/>
          </a:bodyPr>
          <a:lstStyle>
            <a:lvl1pPr>
              <a:defRPr sz="18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cs typeface="Arial"/>
              </a:rPr>
              <a:t>Month Day, Year</a:t>
            </a:r>
          </a:p>
        </p:txBody>
      </p:sp>
      <p:pic>
        <p:nvPicPr>
          <p:cNvPr id="6" name="Picture Placeholder 13" descr="Cover Graphic-28.jpg"/>
          <p:cNvPicPr>
            <a:picLocks noChangeAspect="1"/>
          </p:cNvPicPr>
          <p:nvPr userDrawn="1"/>
        </p:nvPicPr>
        <p:blipFill>
          <a:blip r:embed="rId3"/>
          <a:srcRect t="7" b="7"/>
          <a:stretch>
            <a:fillRect/>
          </a:stretch>
        </p:blipFill>
        <p:spPr bwMode="auto">
          <a:xfrm>
            <a:off x="132818" y="1904497"/>
            <a:ext cx="8887968" cy="306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25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996694" y="1600200"/>
            <a:ext cx="7690105" cy="3915580"/>
          </a:xfrm>
        </p:spPr>
        <p:txBody>
          <a:bodyPr/>
          <a:lstStyle>
            <a:lvl2pPr>
              <a:defRPr>
                <a:solidFill>
                  <a:srgbClr val="026CB6"/>
                </a:solidFill>
              </a:defRPr>
            </a:lvl2pPr>
            <a:lvl3pPr>
              <a:defRPr>
                <a:solidFill>
                  <a:srgbClr val="026CB6"/>
                </a:solidFill>
              </a:defRPr>
            </a:lvl3pPr>
            <a:lvl4pPr>
              <a:defRPr>
                <a:solidFill>
                  <a:srgbClr val="026CB6"/>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2695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ex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80067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2" name="Picture Placeholder 8"/>
          <p:cNvSpPr>
            <a:spLocks noGrp="1"/>
          </p:cNvSpPr>
          <p:nvPr>
            <p:ph type="pic" sz="quarter" idx="13"/>
          </p:nvPr>
        </p:nvSpPr>
        <p:spPr>
          <a:xfrm>
            <a:off x="990600" y="1600200"/>
            <a:ext cx="7238999" cy="3900714"/>
          </a:xfrm>
          <a:solidFill>
            <a:srgbClr val="FFFFFF"/>
          </a:solidFill>
        </p:spPr>
        <p:txBody>
          <a:bodyPr>
            <a:normAutofit/>
          </a:bodyPr>
          <a:lstStyle>
            <a:lvl1pPr>
              <a:defRPr sz="3200">
                <a:solidFill>
                  <a:srgbClr val="026CB6"/>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375579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996696" y="1600200"/>
            <a:ext cx="7232904" cy="3962400"/>
          </a:xfrm>
        </p:spPr>
        <p:txBody>
          <a:bodyPr/>
          <a:lstStyle/>
          <a:p>
            <a:endParaRPr lang="en-US" dirty="0"/>
          </a:p>
        </p:txBody>
      </p:sp>
    </p:spTree>
    <p:extLst>
      <p:ext uri="{BB962C8B-B14F-4D97-AF65-F5344CB8AC3E}">
        <p14:creationId xmlns:p14="http://schemas.microsoft.com/office/powerpoint/2010/main" val="4236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F9D78BB-72A1-4D9A-81A0-444323277666}" type="datetimeFigureOut">
              <a:rPr lang="en-US"/>
              <a:pPr>
                <a:defRPr/>
              </a:pPr>
              <a:t>11/7/2019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603E85-78AF-445E-8D82-7AF42D5C53BE}" type="slidenum">
              <a:rPr lang="en-US" altLang="en-US"/>
              <a:pPr/>
              <a:t>‹#›</a:t>
            </a:fld>
            <a:endParaRPr lang="en-US" altLang="en-US"/>
          </a:p>
        </p:txBody>
      </p:sp>
    </p:spTree>
    <p:extLst>
      <p:ext uri="{BB962C8B-B14F-4D97-AF65-F5344CB8AC3E}">
        <p14:creationId xmlns:p14="http://schemas.microsoft.com/office/powerpoint/2010/main" val="33592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330" y="3803469"/>
            <a:ext cx="8229600" cy="749808"/>
          </a:xfrm>
        </p:spPr>
        <p:txBody>
          <a:bodyPr>
            <a:normAutofit/>
          </a:bodyPr>
          <a:lstStyle>
            <a:lvl1pPr algn="ctr">
              <a:defRPr sz="3200" baseline="0">
                <a:solidFill>
                  <a:srgbClr val="026CB6"/>
                </a:solidFill>
              </a:defRPr>
            </a:lvl1pPr>
          </a:lstStyle>
          <a:p>
            <a:r>
              <a:rPr lang="en-US" dirty="0"/>
              <a:t>Click to edit Master title style</a:t>
            </a:r>
          </a:p>
        </p:txBody>
      </p:sp>
      <p:sp>
        <p:nvSpPr>
          <p:cNvPr id="4" name="Text Placeholder 5"/>
          <p:cNvSpPr>
            <a:spLocks noGrp="1"/>
          </p:cNvSpPr>
          <p:nvPr>
            <p:ph type="body" sz="quarter" idx="10" hasCustomPrompt="1"/>
          </p:nvPr>
        </p:nvSpPr>
        <p:spPr>
          <a:xfrm>
            <a:off x="438330" y="4874385"/>
            <a:ext cx="8229600" cy="307215"/>
          </a:xfrm>
        </p:spPr>
        <p:txBody>
          <a:bodyPr/>
          <a:lstStyle>
            <a:lvl1pPr marL="0" indent="0" algn="ctr">
              <a:buNone/>
              <a:defRPr sz="1800" baseline="0">
                <a:solidFill>
                  <a:srgbClr val="026CB6"/>
                </a:solidFill>
              </a:defRPr>
            </a:lvl1pPr>
            <a:lvl3pPr>
              <a:defRPr>
                <a:solidFill>
                  <a:srgbClr val="000000"/>
                </a:solidFill>
              </a:defRPr>
            </a:lvl3pPr>
            <a:lvl4pPr marL="274320" indent="0">
              <a:buNone/>
              <a:defRPr/>
            </a:lvl4pPr>
          </a:lstStyle>
          <a:p>
            <a:pPr lvl="0"/>
            <a:r>
              <a:rPr lang="en-US" dirty="0"/>
              <a:t>Click to edit subhead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9591" y="1572172"/>
            <a:ext cx="1918179" cy="1804067"/>
          </a:xfrm>
          <a:prstGeom prst="rect">
            <a:avLst/>
          </a:prstGeom>
        </p:spPr>
      </p:pic>
    </p:spTree>
    <p:extLst>
      <p:ext uri="{BB962C8B-B14F-4D97-AF65-F5344CB8AC3E}">
        <p14:creationId xmlns:p14="http://schemas.microsoft.com/office/powerpoint/2010/main" val="200563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8660D-E365-4775-A99E-BC906DC987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Placeholder 1">
            <a:extLst>
              <a:ext uri="{FF2B5EF4-FFF2-40B4-BE49-F238E27FC236}">
                <a16:creationId xmlns:a16="http://schemas.microsoft.com/office/drawing/2014/main" id="{9E2C3841-3809-4366-B27A-727830342520}"/>
              </a:ext>
            </a:extLst>
          </p:cNvPr>
          <p:cNvSpPr>
            <a:spLocks noGrp="1"/>
          </p:cNvSpPr>
          <p:nvPr>
            <p:ph type="title" hasCustomPrompt="1"/>
          </p:nvPr>
        </p:nvSpPr>
        <p:spPr>
          <a:xfrm>
            <a:off x="1992050" y="2686908"/>
            <a:ext cx="5159899" cy="565177"/>
          </a:xfrm>
          <a:prstGeom prst="rect">
            <a:avLst/>
          </a:prstGeom>
        </p:spPr>
        <p:txBody>
          <a:bodyPr vert="horz" lIns="91440" tIns="45720" rIns="91440" bIns="45720" rtlCol="0" anchor="ctr">
            <a:noAutofit/>
          </a:bodyPr>
          <a:lstStyle>
            <a:lvl1pPr>
              <a:defRPr sz="3600">
                <a:latin typeface="+mj-lt"/>
              </a:defRPr>
            </a:lvl1pPr>
          </a:lstStyle>
          <a:p>
            <a:r>
              <a:rPr lang="en-US" dirty="0"/>
              <a:t>Alt. Title Cover</a:t>
            </a:r>
          </a:p>
        </p:txBody>
      </p:sp>
      <p:sp>
        <p:nvSpPr>
          <p:cNvPr id="13" name="Text Placeholder 12">
            <a:extLst>
              <a:ext uri="{FF2B5EF4-FFF2-40B4-BE49-F238E27FC236}">
                <a16:creationId xmlns:a16="http://schemas.microsoft.com/office/drawing/2014/main" id="{9A098499-8FE4-4637-8E03-AC69CDA3F04D}"/>
              </a:ext>
            </a:extLst>
          </p:cNvPr>
          <p:cNvSpPr>
            <a:spLocks noGrp="1"/>
          </p:cNvSpPr>
          <p:nvPr>
            <p:ph type="body" sz="quarter" idx="10" hasCustomPrompt="1"/>
          </p:nvPr>
        </p:nvSpPr>
        <p:spPr>
          <a:xfrm>
            <a:off x="1992312" y="4003798"/>
            <a:ext cx="2579687" cy="1906325"/>
          </a:xfrm>
        </p:spPr>
        <p:txBody>
          <a:bodyPr>
            <a:normAutofit/>
          </a:bodyPr>
          <a:lstStyle>
            <a:lvl1pPr marL="0" indent="0">
              <a:buNone/>
              <a:defRPr sz="2000"/>
            </a:lvl1pPr>
          </a:lstStyle>
          <a:p>
            <a:pPr lvl="0"/>
            <a:r>
              <a:rPr lang="en-US" sz="2000" dirty="0"/>
              <a:t>Presenter Names</a:t>
            </a:r>
            <a:endParaRPr lang="en-US" dirty="0"/>
          </a:p>
        </p:txBody>
      </p:sp>
      <p:sp>
        <p:nvSpPr>
          <p:cNvPr id="14" name="Text Placeholder 10">
            <a:extLst>
              <a:ext uri="{FF2B5EF4-FFF2-40B4-BE49-F238E27FC236}">
                <a16:creationId xmlns:a16="http://schemas.microsoft.com/office/drawing/2014/main" id="{82708547-08C0-4ACF-AEA6-CF1C633F94B8}"/>
              </a:ext>
            </a:extLst>
          </p:cNvPr>
          <p:cNvSpPr>
            <a:spLocks noGrp="1"/>
          </p:cNvSpPr>
          <p:nvPr>
            <p:ph type="body" sz="quarter" idx="11"/>
          </p:nvPr>
        </p:nvSpPr>
        <p:spPr>
          <a:xfrm>
            <a:off x="1992313" y="3429000"/>
            <a:ext cx="3303587" cy="395288"/>
          </a:xfrm>
        </p:spPr>
        <p:txBody>
          <a:bodyPr/>
          <a:lstStyle/>
          <a:p>
            <a:pPr lvl="0"/>
            <a:r>
              <a:rPr lang="en-US"/>
              <a:t>Edit Master text styles</a:t>
            </a:r>
          </a:p>
        </p:txBody>
      </p:sp>
      <p:pic>
        <p:nvPicPr>
          <p:cNvPr id="7" name="Picture 6">
            <a:extLst>
              <a:ext uri="{FF2B5EF4-FFF2-40B4-BE49-F238E27FC236}">
                <a16:creationId xmlns:a16="http://schemas.microsoft.com/office/drawing/2014/main" id="{9E526F85-75CD-4876-BABF-D97E7D3BB08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 y="574496"/>
            <a:ext cx="2133600" cy="873303"/>
          </a:xfrm>
          <a:prstGeom prst="rect">
            <a:avLst/>
          </a:prstGeom>
          <a:noFill/>
          <a:ln>
            <a:noFill/>
          </a:ln>
        </p:spPr>
      </p:pic>
    </p:spTree>
    <p:extLst>
      <p:ext uri="{BB962C8B-B14F-4D97-AF65-F5344CB8AC3E}">
        <p14:creationId xmlns:p14="http://schemas.microsoft.com/office/powerpoint/2010/main" val="24399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4561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26CB6"/>
                </a:solidFill>
                <a:latin typeface="Arial" panose="020B0604020202020204" pitchFamily="34" charset="0"/>
                <a:cs typeface="Arial" panose="020B0604020202020204" pitchFamily="34" charset="0"/>
              </a:defRPr>
            </a:lvl1pPr>
          </a:lstStyle>
          <a:p>
            <a:pPr>
              <a:defRPr/>
            </a:pPr>
            <a:fld id="{6496C706-8987-46E2-A5A6-36BAC4C29805}" type="datetimeFigureOut">
              <a:rPr lang="en-US" smtClean="0"/>
              <a:pPr>
                <a:defRPr/>
              </a:pPr>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26CB6"/>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26CB6"/>
                </a:solidFill>
                <a:latin typeface="Arial" panose="020B0604020202020204" pitchFamily="34" charset="0"/>
                <a:cs typeface="Arial" panose="020B0604020202020204" pitchFamily="34" charset="0"/>
              </a:defRPr>
            </a:lvl1pPr>
          </a:lstStyle>
          <a:p>
            <a:fld id="{BE99B775-CBA8-440D-A98C-0EDA44A3E0A2}"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3" r:id="rId5"/>
    <p:sldLayoutId id="2147483664" r:id="rId6"/>
    <p:sldLayoutId id="2147483650" r:id="rId7"/>
    <p:sldLayoutId id="2147483662" r:id="rId8"/>
    <p:sldLayoutId id="2147483666" r:id="rId9"/>
    <p:sldLayoutId id="2147483667" r:id="rId10"/>
  </p:sldLayoutIdLst>
  <p:txStyles>
    <p:titleStyle>
      <a:lvl1pPr algn="l" rtl="0" eaLnBrk="0" fontAlgn="base" hangingPunct="0">
        <a:spcBef>
          <a:spcPct val="0"/>
        </a:spcBef>
        <a:spcAft>
          <a:spcPct val="0"/>
        </a:spcAft>
        <a:defRPr sz="4400" kern="1200">
          <a:solidFill>
            <a:srgbClr val="026CB6"/>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26CB6"/>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26CB6"/>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26CB6"/>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26CB6"/>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26CB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mailto:Cfrusina@CreanAssociates.co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B620-A0E9-4E27-832A-A1780D326AEF}"/>
              </a:ext>
            </a:extLst>
          </p:cNvPr>
          <p:cNvSpPr>
            <a:spLocks noGrp="1"/>
          </p:cNvSpPr>
          <p:nvPr>
            <p:ph type="title"/>
          </p:nvPr>
        </p:nvSpPr>
        <p:spPr>
          <a:xfrm>
            <a:off x="685800" y="2662989"/>
            <a:ext cx="7399421" cy="845771"/>
          </a:xfrm>
        </p:spPr>
        <p:txBody>
          <a:bodyPr/>
          <a:lstStyle/>
          <a:p>
            <a:br>
              <a:rPr lang="en-US" sz="3200" b="1" dirty="0">
                <a:latin typeface="+mn-lt"/>
              </a:rPr>
            </a:br>
            <a:r>
              <a:rPr lang="en-US" sz="3200" b="1" dirty="0">
                <a:latin typeface="+mn-lt"/>
              </a:rPr>
              <a:t>Continuous Improvement to Smart Factory</a:t>
            </a:r>
            <a:br>
              <a:rPr lang="en-US" sz="3200" b="1" dirty="0">
                <a:latin typeface="+mn-lt"/>
              </a:rPr>
            </a:br>
            <a:endParaRPr lang="en-US" sz="3200" b="1" dirty="0">
              <a:latin typeface="+mn-lt"/>
            </a:endParaRPr>
          </a:p>
        </p:txBody>
      </p:sp>
      <p:sp>
        <p:nvSpPr>
          <p:cNvPr id="3" name="Text Placeholder 2">
            <a:extLst>
              <a:ext uri="{FF2B5EF4-FFF2-40B4-BE49-F238E27FC236}">
                <a16:creationId xmlns:a16="http://schemas.microsoft.com/office/drawing/2014/main" id="{C3B075B9-F97B-46D8-B24A-48202E2FC465}"/>
              </a:ext>
            </a:extLst>
          </p:cNvPr>
          <p:cNvSpPr>
            <a:spLocks noGrp="1"/>
          </p:cNvSpPr>
          <p:nvPr>
            <p:ph type="body" sz="quarter" idx="10"/>
          </p:nvPr>
        </p:nvSpPr>
        <p:spPr>
          <a:xfrm>
            <a:off x="5401518" y="4038601"/>
            <a:ext cx="2980482" cy="2253428"/>
          </a:xfrm>
        </p:spPr>
        <p:txBody>
          <a:bodyPr>
            <a:normAutofit fontScale="77500" lnSpcReduction="20000"/>
          </a:bodyPr>
          <a:lstStyle/>
          <a:p>
            <a:pPr>
              <a:lnSpc>
                <a:spcPct val="100000"/>
              </a:lnSpc>
              <a:spcBef>
                <a:spcPts val="0"/>
              </a:spcBef>
            </a:pPr>
            <a:r>
              <a:rPr lang="en-US" b="1" dirty="0">
                <a:latin typeface="+mn-lt"/>
              </a:rPr>
              <a:t>James Crean</a:t>
            </a:r>
            <a:br>
              <a:rPr lang="en-US" dirty="0">
                <a:latin typeface="+mn-lt"/>
              </a:rPr>
            </a:br>
            <a:r>
              <a:rPr lang="en-US" sz="1600" i="1" dirty="0">
                <a:latin typeface="+mn-lt"/>
              </a:rPr>
              <a:t>President</a:t>
            </a:r>
          </a:p>
          <a:p>
            <a:pPr>
              <a:lnSpc>
                <a:spcPct val="100000"/>
              </a:lnSpc>
              <a:spcBef>
                <a:spcPts val="0"/>
              </a:spcBef>
            </a:pPr>
            <a:endParaRPr lang="en-US" sz="1000" dirty="0">
              <a:latin typeface="+mn-lt"/>
            </a:endParaRPr>
          </a:p>
          <a:p>
            <a:pPr>
              <a:lnSpc>
                <a:spcPct val="100000"/>
              </a:lnSpc>
              <a:spcBef>
                <a:spcPts val="0"/>
              </a:spcBef>
            </a:pPr>
            <a:r>
              <a:rPr lang="en-US" b="1" dirty="0">
                <a:latin typeface="+mn-lt"/>
              </a:rPr>
              <a:t>Franco van Heijningen</a:t>
            </a:r>
          </a:p>
          <a:p>
            <a:pPr>
              <a:lnSpc>
                <a:spcPct val="100000"/>
              </a:lnSpc>
              <a:spcBef>
                <a:spcPts val="0"/>
              </a:spcBef>
            </a:pPr>
            <a:r>
              <a:rPr lang="en-US" sz="1600" i="1" dirty="0">
                <a:latin typeface="+mn-lt"/>
              </a:rPr>
              <a:t>Director, Client Success</a:t>
            </a:r>
          </a:p>
          <a:p>
            <a:pPr>
              <a:lnSpc>
                <a:spcPct val="100000"/>
              </a:lnSpc>
              <a:spcBef>
                <a:spcPts val="0"/>
              </a:spcBef>
            </a:pPr>
            <a:endParaRPr lang="en-US" sz="1600" i="1" dirty="0">
              <a:latin typeface="+mn-lt"/>
            </a:endParaRPr>
          </a:p>
          <a:p>
            <a:pPr>
              <a:lnSpc>
                <a:spcPct val="100000"/>
              </a:lnSpc>
              <a:spcBef>
                <a:spcPts val="0"/>
              </a:spcBef>
            </a:pPr>
            <a:r>
              <a:rPr lang="en-US" sz="2100" b="1" dirty="0">
                <a:latin typeface="+mn-lt"/>
              </a:rPr>
              <a:t>Cris Frusina</a:t>
            </a:r>
          </a:p>
          <a:p>
            <a:pPr>
              <a:spcBef>
                <a:spcPts val="0"/>
              </a:spcBef>
            </a:pPr>
            <a:r>
              <a:rPr lang="en-US" altLang="en-US" sz="1500" i="1" dirty="0">
                <a:latin typeface="+mn-lt"/>
                <a:ea typeface="Verdana" panose="020B0604030504040204" pitchFamily="34" charset="0"/>
              </a:rPr>
              <a:t>Chief Technologist &amp; Technical Program Manager</a:t>
            </a:r>
          </a:p>
          <a:p>
            <a:pPr>
              <a:lnSpc>
                <a:spcPct val="100000"/>
              </a:lnSpc>
              <a:spcBef>
                <a:spcPts val="0"/>
              </a:spcBef>
            </a:pPr>
            <a:endParaRPr lang="en-US" sz="1600" i="1" dirty="0">
              <a:highlight>
                <a:srgbClr val="FFFF00"/>
              </a:highlight>
              <a:latin typeface="+mn-lt"/>
            </a:endParaRPr>
          </a:p>
          <a:p>
            <a:pPr>
              <a:lnSpc>
                <a:spcPct val="100000"/>
              </a:lnSpc>
              <a:spcBef>
                <a:spcPts val="0"/>
              </a:spcBef>
            </a:pPr>
            <a:endParaRPr lang="en-US" sz="1100" dirty="0">
              <a:latin typeface="+mn-lt"/>
            </a:endParaRPr>
          </a:p>
          <a:p>
            <a:pPr>
              <a:lnSpc>
                <a:spcPct val="100000"/>
              </a:lnSpc>
              <a:spcBef>
                <a:spcPts val="0"/>
              </a:spcBef>
            </a:pPr>
            <a:r>
              <a:rPr lang="en-US" b="1" dirty="0">
                <a:latin typeface="+mn-lt"/>
              </a:rPr>
              <a:t>Carlos Chavez</a:t>
            </a:r>
            <a:br>
              <a:rPr lang="en-US" dirty="0">
                <a:latin typeface="+mn-lt"/>
              </a:rPr>
            </a:br>
            <a:r>
              <a:rPr lang="en-US" sz="1600" i="1" dirty="0">
                <a:latin typeface="+mn-lt"/>
              </a:rPr>
              <a:t>Director, Business Process Evolution</a:t>
            </a:r>
            <a:endParaRPr lang="en-US" i="1" dirty="0">
              <a:latin typeface="+mn-lt"/>
            </a:endParaRPr>
          </a:p>
        </p:txBody>
      </p:sp>
    </p:spTree>
    <p:extLst>
      <p:ext uri="{BB962C8B-B14F-4D97-AF65-F5344CB8AC3E}">
        <p14:creationId xmlns:p14="http://schemas.microsoft.com/office/powerpoint/2010/main" val="109282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D85B62-0346-41A0-BE01-DC1C84265BAF}"/>
              </a:ext>
            </a:extLst>
          </p:cNvPr>
          <p:cNvSpPr>
            <a:spLocks noGrp="1"/>
          </p:cNvSpPr>
          <p:nvPr>
            <p:ph type="title"/>
          </p:nvPr>
        </p:nvSpPr>
        <p:spPr/>
        <p:txBody>
          <a:bodyPr/>
          <a:lstStyle/>
          <a:p>
            <a:r>
              <a:rPr lang="en-US" dirty="0"/>
              <a:t>Contact Us</a:t>
            </a:r>
          </a:p>
        </p:txBody>
      </p:sp>
      <p:sp>
        <p:nvSpPr>
          <p:cNvPr id="4" name="Text Box 2">
            <a:extLst>
              <a:ext uri="{FF2B5EF4-FFF2-40B4-BE49-F238E27FC236}">
                <a16:creationId xmlns:a16="http://schemas.microsoft.com/office/drawing/2014/main" id="{613291B4-184A-4EB3-8DF2-48DC23A61E6D}"/>
              </a:ext>
            </a:extLst>
          </p:cNvPr>
          <p:cNvSpPr txBox="1">
            <a:spLocks noChangeArrowheads="1"/>
          </p:cNvSpPr>
          <p:nvPr/>
        </p:nvSpPr>
        <p:spPr bwMode="auto">
          <a:xfrm>
            <a:off x="326291" y="1831287"/>
            <a:ext cx="3843291" cy="27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04" rIns="91440" bIns="45704"/>
          <a:lstStyle>
            <a:lvl1pPr marL="342900" indent="-342900"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a:spcBef>
                <a:spcPts val="600"/>
              </a:spcBef>
            </a:pPr>
            <a:r>
              <a:rPr lang="en-US" altLang="en-US" b="1" dirty="0">
                <a:latin typeface="+mn-lt"/>
                <a:ea typeface="Verdana" panose="020B0604030504040204" pitchFamily="34" charset="0"/>
              </a:rPr>
              <a:t>James </a:t>
            </a:r>
            <a:r>
              <a:rPr lang="en-US" altLang="en-US" b="1" dirty="0" err="1">
                <a:latin typeface="+mn-lt"/>
                <a:ea typeface="Verdana" panose="020B0604030504040204" pitchFamily="34" charset="0"/>
              </a:rPr>
              <a:t>Crean</a:t>
            </a:r>
            <a:endParaRPr lang="en-US" altLang="en-US" b="1" dirty="0">
              <a:latin typeface="+mn-lt"/>
              <a:ea typeface="Verdana" panose="020B0604030504040204" pitchFamily="34" charset="0"/>
            </a:endParaRPr>
          </a:p>
          <a:p>
            <a:pPr>
              <a:spcBef>
                <a:spcPts val="600"/>
              </a:spcBef>
            </a:pPr>
            <a:r>
              <a:rPr lang="en-US" altLang="en-US" sz="1400" i="1" dirty="0">
                <a:latin typeface="+mn-lt"/>
                <a:ea typeface="Verdana" panose="020B0604030504040204" pitchFamily="34" charset="0"/>
              </a:rPr>
              <a:t>President </a:t>
            </a:r>
          </a:p>
          <a:p>
            <a:pPr>
              <a:spcBef>
                <a:spcPts val="600"/>
              </a:spcBef>
            </a:pPr>
            <a:r>
              <a:rPr lang="en-US" altLang="en-US" sz="1400" dirty="0">
                <a:latin typeface="+mn-lt"/>
                <a:ea typeface="Verdana" panose="020B0604030504040204" pitchFamily="34" charset="0"/>
              </a:rPr>
              <a:t>Cell: 310-704-9759</a:t>
            </a:r>
          </a:p>
          <a:p>
            <a:pPr>
              <a:spcBef>
                <a:spcPts val="600"/>
              </a:spcBef>
            </a:pPr>
            <a:r>
              <a:rPr lang="en-US" altLang="en-US" sz="1400" dirty="0">
                <a:latin typeface="+mn-lt"/>
                <a:ea typeface="Verdana" panose="020B0604030504040204" pitchFamily="34" charset="0"/>
              </a:rPr>
              <a:t>Email: james@CreanAssociates.com</a:t>
            </a:r>
          </a:p>
          <a:p>
            <a:pPr marL="0" indent="0">
              <a:lnSpc>
                <a:spcPct val="150000"/>
              </a:lnSpc>
              <a:spcBef>
                <a:spcPts val="600"/>
              </a:spcBef>
            </a:pPr>
            <a:endParaRPr lang="en-US" altLang="en-US" sz="1400" b="1" dirty="0">
              <a:latin typeface="+mn-lt"/>
              <a:ea typeface="MS PGothic" charset="-128"/>
            </a:endParaRPr>
          </a:p>
          <a:p>
            <a:pPr marL="0" indent="0">
              <a:spcBef>
                <a:spcPts val="600"/>
              </a:spcBef>
            </a:pPr>
            <a:r>
              <a:rPr lang="en-US" altLang="en-US" b="1" dirty="0">
                <a:latin typeface="+mn-lt"/>
                <a:ea typeface="MS PGothic" charset="-128"/>
              </a:rPr>
              <a:t>Carlos Chavez</a:t>
            </a:r>
          </a:p>
          <a:p>
            <a:pPr marL="0" indent="0">
              <a:spcBef>
                <a:spcPts val="600"/>
              </a:spcBef>
            </a:pPr>
            <a:r>
              <a:rPr lang="en-US" altLang="en-US" sz="1400" i="1" dirty="0">
                <a:latin typeface="+mn-lt"/>
                <a:ea typeface="MS PGothic" charset="-128"/>
              </a:rPr>
              <a:t>Director, Business Process Evolution</a:t>
            </a:r>
          </a:p>
          <a:p>
            <a:pPr marL="0" indent="0">
              <a:spcBef>
                <a:spcPts val="600"/>
              </a:spcBef>
            </a:pPr>
            <a:r>
              <a:rPr lang="en-US" altLang="en-US" sz="1400" dirty="0">
                <a:latin typeface="+mn-lt"/>
                <a:ea typeface="MS PGothic" charset="-128"/>
              </a:rPr>
              <a:t>Cell: 951-383-9386</a:t>
            </a:r>
          </a:p>
          <a:p>
            <a:pPr marL="0" indent="0">
              <a:spcBef>
                <a:spcPts val="600"/>
              </a:spcBef>
            </a:pPr>
            <a:r>
              <a:rPr lang="en-US" altLang="en-US" sz="1400" dirty="0">
                <a:latin typeface="+mn-lt"/>
                <a:ea typeface="MS PGothic" charset="-128"/>
              </a:rPr>
              <a:t>Email: CChavez@CreanAssociates.com</a:t>
            </a:r>
          </a:p>
        </p:txBody>
      </p:sp>
      <p:sp>
        <p:nvSpPr>
          <p:cNvPr id="5" name="Rectangle 4">
            <a:extLst>
              <a:ext uri="{FF2B5EF4-FFF2-40B4-BE49-F238E27FC236}">
                <a16:creationId xmlns:a16="http://schemas.microsoft.com/office/drawing/2014/main" id="{4A730C01-122E-43ED-9E70-A68B916C109E}"/>
              </a:ext>
            </a:extLst>
          </p:cNvPr>
          <p:cNvSpPr/>
          <p:nvPr/>
        </p:nvSpPr>
        <p:spPr>
          <a:xfrm>
            <a:off x="4419600" y="5029316"/>
            <a:ext cx="3810000" cy="954107"/>
          </a:xfrm>
          <a:prstGeom prst="rect">
            <a:avLst/>
          </a:prstGeom>
          <a:ln>
            <a:noFill/>
          </a:ln>
        </p:spPr>
        <p:txBody>
          <a:bodyPr wrap="square">
            <a:spAutoFit/>
          </a:bodyPr>
          <a:lstStyle/>
          <a:p>
            <a:pPr algn="r"/>
            <a:r>
              <a:rPr lang="en-US" sz="1400" b="1" dirty="0">
                <a:latin typeface="+mn-lt"/>
              </a:rPr>
              <a:t>Austin Office: </a:t>
            </a:r>
          </a:p>
          <a:p>
            <a:pPr algn="r"/>
            <a:r>
              <a:rPr lang="en-US" sz="1400" dirty="0">
                <a:latin typeface="+mn-lt"/>
              </a:rPr>
              <a:t>1200 Lakeway Drive, STE 7, </a:t>
            </a:r>
          </a:p>
          <a:p>
            <a:pPr algn="r"/>
            <a:r>
              <a:rPr lang="en-US" sz="1400" dirty="0">
                <a:latin typeface="+mn-lt"/>
              </a:rPr>
              <a:t>Austin, TX 78734   </a:t>
            </a:r>
            <a:br>
              <a:rPr lang="en-US" sz="1400" dirty="0">
                <a:latin typeface="+mn-lt"/>
              </a:rPr>
            </a:br>
            <a:r>
              <a:rPr lang="en-US" sz="1400" dirty="0">
                <a:latin typeface="+mn-lt"/>
              </a:rPr>
              <a:t>512-337-6587</a:t>
            </a:r>
          </a:p>
        </p:txBody>
      </p:sp>
      <p:sp>
        <p:nvSpPr>
          <p:cNvPr id="6" name="TextBox 5">
            <a:extLst>
              <a:ext uri="{FF2B5EF4-FFF2-40B4-BE49-F238E27FC236}">
                <a16:creationId xmlns:a16="http://schemas.microsoft.com/office/drawing/2014/main" id="{CA6C0CC8-19AC-48AC-A4A5-2EF97F22A648}"/>
              </a:ext>
            </a:extLst>
          </p:cNvPr>
          <p:cNvSpPr txBox="1"/>
          <p:nvPr/>
        </p:nvSpPr>
        <p:spPr>
          <a:xfrm>
            <a:off x="4301929" y="1831287"/>
            <a:ext cx="4597734" cy="2708434"/>
          </a:xfrm>
          <a:prstGeom prst="rect">
            <a:avLst/>
          </a:prstGeom>
          <a:noFill/>
        </p:spPr>
        <p:txBody>
          <a:bodyPr wrap="square" rtlCol="0">
            <a:spAutoFit/>
          </a:bodyPr>
          <a:lstStyle/>
          <a:p>
            <a:pPr>
              <a:spcBef>
                <a:spcPts val="600"/>
              </a:spcBef>
            </a:pPr>
            <a:r>
              <a:rPr lang="en-US" altLang="en-US" sz="1600" b="1" dirty="0">
                <a:latin typeface="+mn-lt"/>
                <a:ea typeface="Verdana" panose="020B0604030504040204" pitchFamily="34" charset="0"/>
              </a:rPr>
              <a:t>Cris Frusina</a:t>
            </a:r>
          </a:p>
          <a:p>
            <a:pPr>
              <a:spcBef>
                <a:spcPts val="600"/>
              </a:spcBef>
            </a:pPr>
            <a:r>
              <a:rPr lang="en-US" altLang="en-US" sz="1400" i="1" dirty="0">
                <a:latin typeface="+mn-lt"/>
                <a:ea typeface="Verdana" panose="020B0604030504040204" pitchFamily="34" charset="0"/>
              </a:rPr>
              <a:t>Chief Technologist &amp; Technical Program Manager</a:t>
            </a:r>
          </a:p>
          <a:p>
            <a:pPr>
              <a:spcBef>
                <a:spcPts val="600"/>
              </a:spcBef>
            </a:pPr>
            <a:r>
              <a:rPr lang="en-US" altLang="en-US" sz="1400" dirty="0">
                <a:latin typeface="+mn-lt"/>
                <a:ea typeface="Verdana" panose="020B0604030504040204" pitchFamily="34" charset="0"/>
              </a:rPr>
              <a:t>Cell: 737-932-0310</a:t>
            </a:r>
          </a:p>
          <a:p>
            <a:pPr>
              <a:spcBef>
                <a:spcPts val="600"/>
              </a:spcBef>
            </a:pPr>
            <a:r>
              <a:rPr lang="en-US" altLang="en-US" sz="1400" dirty="0">
                <a:latin typeface="+mn-lt"/>
                <a:ea typeface="Verdana" panose="020B0604030504040204" pitchFamily="34" charset="0"/>
              </a:rPr>
              <a:t>Email: </a:t>
            </a:r>
            <a:r>
              <a:rPr lang="en-US" altLang="en-US" sz="1400" dirty="0">
                <a:latin typeface="+mn-lt"/>
                <a:ea typeface="Verdana" panose="020B0604030504040204" pitchFamily="34" charset="0"/>
                <a:hlinkClick r:id="rId2">
                  <a:extLst>
                    <a:ext uri="{A12FA001-AC4F-418D-AE19-62706E023703}">
                      <ahyp:hlinkClr xmlns:ahyp="http://schemas.microsoft.com/office/drawing/2018/hyperlinkcolor" val="tx"/>
                    </a:ext>
                  </a:extLst>
                </a:hlinkClick>
              </a:rPr>
              <a:t>Cfrusina@CreanAssociates.com</a:t>
            </a:r>
            <a:r>
              <a:rPr lang="en-US" altLang="en-US" sz="1400" dirty="0">
                <a:latin typeface="+mn-lt"/>
                <a:ea typeface="Verdana" panose="020B0604030504040204" pitchFamily="34" charset="0"/>
              </a:rPr>
              <a:t> </a:t>
            </a:r>
          </a:p>
          <a:p>
            <a:pPr>
              <a:spcBef>
                <a:spcPts val="600"/>
              </a:spcBef>
            </a:pPr>
            <a:endParaRPr lang="en-US" altLang="en-US" sz="1400" dirty="0">
              <a:latin typeface="+mn-lt"/>
              <a:ea typeface="Verdana" panose="020B0604030504040204" pitchFamily="34" charset="0"/>
            </a:endParaRPr>
          </a:p>
          <a:p>
            <a:pPr>
              <a:spcBef>
                <a:spcPts val="600"/>
              </a:spcBef>
            </a:pPr>
            <a:r>
              <a:rPr lang="nl-NL" altLang="en-US" sz="1600" b="1" dirty="0">
                <a:latin typeface="+mn-lt"/>
                <a:ea typeface="Verdana" panose="020B0604030504040204" pitchFamily="34" charset="0"/>
              </a:rPr>
              <a:t>Franco van Heijningen</a:t>
            </a:r>
          </a:p>
          <a:p>
            <a:pPr>
              <a:spcBef>
                <a:spcPts val="600"/>
              </a:spcBef>
            </a:pPr>
            <a:r>
              <a:rPr lang="en-US" sz="1400" i="1" dirty="0">
                <a:latin typeface="+mn-lt"/>
              </a:rPr>
              <a:t>Director, Client Success</a:t>
            </a:r>
          </a:p>
          <a:p>
            <a:pPr>
              <a:spcBef>
                <a:spcPts val="600"/>
              </a:spcBef>
            </a:pPr>
            <a:r>
              <a:rPr lang="nl-NL" altLang="en-US" sz="1400" dirty="0">
                <a:latin typeface="+mn-lt"/>
                <a:ea typeface="Verdana" panose="020B0604030504040204" pitchFamily="34" charset="0"/>
              </a:rPr>
              <a:t>Cell: 512 450-4735</a:t>
            </a:r>
          </a:p>
          <a:p>
            <a:pPr>
              <a:spcBef>
                <a:spcPts val="600"/>
              </a:spcBef>
            </a:pPr>
            <a:r>
              <a:rPr lang="nl-NL" altLang="en-US" sz="1400" dirty="0">
                <a:latin typeface="+mn-lt"/>
                <a:ea typeface="Verdana" panose="020B0604030504040204" pitchFamily="34" charset="0"/>
              </a:rPr>
              <a:t>Email: franco@CreanAssociates.com</a:t>
            </a:r>
            <a:r>
              <a:rPr lang="en-US" altLang="en-US" sz="1400" dirty="0">
                <a:latin typeface="+mn-lt"/>
                <a:ea typeface="Verdana" panose="020B0604030504040204" pitchFamily="34" charset="0"/>
              </a:rPr>
              <a:t> </a:t>
            </a:r>
          </a:p>
        </p:txBody>
      </p:sp>
    </p:spTree>
    <p:extLst>
      <p:ext uri="{BB962C8B-B14F-4D97-AF65-F5344CB8AC3E}">
        <p14:creationId xmlns:p14="http://schemas.microsoft.com/office/powerpoint/2010/main" val="382386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14F42-89FE-4984-9556-046BB53D900C}"/>
              </a:ext>
            </a:extLst>
          </p:cNvPr>
          <p:cNvSpPr>
            <a:spLocks noGrp="1"/>
          </p:cNvSpPr>
          <p:nvPr>
            <p:ph type="title"/>
          </p:nvPr>
        </p:nvSpPr>
        <p:spPr/>
        <p:txBody>
          <a:bodyPr/>
          <a:lstStyle/>
          <a:p>
            <a:r>
              <a:rPr lang="en-US" altLang="en-US" sz="3600" b="1" dirty="0">
                <a:latin typeface="+mn-lt"/>
                <a:ea typeface="ＭＳ Ｐゴシック" panose="020B0600070205080204" pitchFamily="34" charset="-128"/>
              </a:rPr>
              <a:t>Who We Are</a:t>
            </a:r>
            <a:endParaRPr lang="en-US" sz="3600" b="1" dirty="0">
              <a:latin typeface="+mn-lt"/>
            </a:endParaRPr>
          </a:p>
        </p:txBody>
      </p:sp>
      <p:sp>
        <p:nvSpPr>
          <p:cNvPr id="6" name="Rectangle 6">
            <a:extLst>
              <a:ext uri="{FF2B5EF4-FFF2-40B4-BE49-F238E27FC236}">
                <a16:creationId xmlns:a16="http://schemas.microsoft.com/office/drawing/2014/main" id="{3BD80F60-4C57-4DB2-8077-D7F45182D906}"/>
              </a:ext>
            </a:extLst>
          </p:cNvPr>
          <p:cNvSpPr>
            <a:spLocks noGrp="1" noChangeArrowheads="1"/>
          </p:cNvSpPr>
          <p:nvPr>
            <p:ph idx="1"/>
          </p:nvPr>
        </p:nvSpPr>
        <p:spPr>
          <a:xfrm>
            <a:off x="304800" y="1193064"/>
            <a:ext cx="8382000" cy="5155474"/>
          </a:xfrm>
          <a:noFill/>
        </p:spPr>
        <p:txBody>
          <a:bodyPr>
            <a:normAutofit/>
          </a:bodyPr>
          <a:lstStyle/>
          <a:p>
            <a:pPr lvl="1"/>
            <a:endParaRPr lang="en-US" dirty="0">
              <a:solidFill>
                <a:srgbClr val="000000"/>
              </a:solidFill>
              <a:highlight>
                <a:srgbClr val="FFFF00"/>
              </a:highlight>
            </a:endParaRPr>
          </a:p>
          <a:p>
            <a:pPr lvl="1"/>
            <a:endParaRPr lang="en-US" dirty="0">
              <a:solidFill>
                <a:srgbClr val="000000"/>
              </a:solidFill>
            </a:endParaRPr>
          </a:p>
          <a:p>
            <a:pPr lvl="2"/>
            <a:endParaRPr lang="en-US" dirty="0">
              <a:solidFill>
                <a:srgbClr val="000000"/>
              </a:solidFill>
            </a:endParaRPr>
          </a:p>
          <a:p>
            <a:pPr lvl="2">
              <a:buFont typeface="Wingdings" panose="05000000000000000000" pitchFamily="2" charset="2"/>
              <a:buChar char="§"/>
            </a:pPr>
            <a:endParaRPr lang="en-US" dirty="0"/>
          </a:p>
        </p:txBody>
      </p:sp>
      <p:grpSp>
        <p:nvGrpSpPr>
          <p:cNvPr id="4" name="Group 3">
            <a:extLst>
              <a:ext uri="{FF2B5EF4-FFF2-40B4-BE49-F238E27FC236}">
                <a16:creationId xmlns:a16="http://schemas.microsoft.com/office/drawing/2014/main" id="{54B5A595-816B-4D13-B959-39385F77EA81}"/>
              </a:ext>
            </a:extLst>
          </p:cNvPr>
          <p:cNvGrpSpPr/>
          <p:nvPr/>
        </p:nvGrpSpPr>
        <p:grpSpPr>
          <a:xfrm>
            <a:off x="350355" y="2048127"/>
            <a:ext cx="2895600" cy="1828800"/>
            <a:chOff x="228600" y="2209800"/>
            <a:chExt cx="2819400" cy="1828800"/>
          </a:xfrm>
          <a:solidFill>
            <a:srgbClr val="1C75BC"/>
          </a:solidFill>
        </p:grpSpPr>
        <p:sp>
          <p:nvSpPr>
            <p:cNvPr id="5" name="Rectangle 4">
              <a:extLst>
                <a:ext uri="{FF2B5EF4-FFF2-40B4-BE49-F238E27FC236}">
                  <a16:creationId xmlns:a16="http://schemas.microsoft.com/office/drawing/2014/main" id="{58B99476-BC57-4522-B5A5-AA49B5D59889}"/>
                </a:ext>
              </a:extLst>
            </p:cNvPr>
            <p:cNvSpPr/>
            <p:nvPr/>
          </p:nvSpPr>
          <p:spPr>
            <a:xfrm>
              <a:off x="228600" y="2209800"/>
              <a:ext cx="2819400" cy="1828800"/>
            </a:xfrm>
            <a:prstGeom prst="rect">
              <a:avLst/>
            </a:prstGeom>
            <a:grpFill/>
            <a:ln>
              <a:solidFill>
                <a:srgbClr val="1C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pic>
          <p:nvPicPr>
            <p:cNvPr id="7" name="Picture 6">
              <a:extLst>
                <a:ext uri="{FF2B5EF4-FFF2-40B4-BE49-F238E27FC236}">
                  <a16:creationId xmlns:a16="http://schemas.microsoft.com/office/drawing/2014/main" id="{EB1262D3-67C8-4953-9430-95DB89C6E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2302241"/>
              <a:ext cx="2656254" cy="1660159"/>
            </a:xfrm>
            <a:prstGeom prst="rect">
              <a:avLst/>
            </a:prstGeom>
            <a:grpFill/>
            <a:ln>
              <a:solidFill>
                <a:srgbClr val="1C75BC"/>
              </a:solidFill>
            </a:ln>
          </p:spPr>
        </p:pic>
      </p:grpSp>
      <p:sp>
        <p:nvSpPr>
          <p:cNvPr id="8" name="Content Placeholder 2">
            <a:extLst>
              <a:ext uri="{FF2B5EF4-FFF2-40B4-BE49-F238E27FC236}">
                <a16:creationId xmlns:a16="http://schemas.microsoft.com/office/drawing/2014/main" id="{8345AE57-4FC8-49D5-B4A4-9D36C8B1D898}"/>
              </a:ext>
            </a:extLst>
          </p:cNvPr>
          <p:cNvSpPr txBox="1">
            <a:spLocks/>
          </p:cNvSpPr>
          <p:nvPr/>
        </p:nvSpPr>
        <p:spPr>
          <a:xfrm>
            <a:off x="3343564" y="1447800"/>
            <a:ext cx="5715000" cy="370946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B75BC"/>
              </a:buClr>
              <a:tabLst>
                <a:tab pos="1255713" algn="l"/>
              </a:tabLst>
            </a:pPr>
            <a:r>
              <a:rPr lang="en-US" sz="2400" b="1" dirty="0"/>
              <a:t>World Class Aerospace Expertise</a:t>
            </a:r>
            <a:endParaRPr lang="en-US" sz="2400" dirty="0"/>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Founded 2002, HQ in Austin, TX</a:t>
            </a:r>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Teams across the US</a:t>
            </a:r>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250+ Aerospace Subject Matter Experts</a:t>
            </a:r>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Space, Launch, Missile, &amp; Aviation </a:t>
            </a:r>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Smart Factory</a:t>
            </a:r>
          </a:p>
          <a:p>
            <a:pPr marL="625475" lvl="1" indent="-344488">
              <a:spcBef>
                <a:spcPts val="500"/>
              </a:spcBef>
              <a:buClr>
                <a:srgbClr val="1B75BC"/>
              </a:buClr>
              <a:buFont typeface="Arial" panose="020B0604020202020204" pitchFamily="34" charset="0"/>
              <a:buChar char="•"/>
              <a:tabLst>
                <a:tab pos="628650" algn="l"/>
                <a:tab pos="1255713" algn="l"/>
              </a:tabLst>
            </a:pPr>
            <a:r>
              <a:rPr lang="en-US" sz="2000" dirty="0"/>
              <a:t>Business Process Evolution</a:t>
            </a:r>
          </a:p>
        </p:txBody>
      </p:sp>
      <p:sp>
        <p:nvSpPr>
          <p:cNvPr id="9" name="Content Placeholder 4">
            <a:extLst>
              <a:ext uri="{FF2B5EF4-FFF2-40B4-BE49-F238E27FC236}">
                <a16:creationId xmlns:a16="http://schemas.microsoft.com/office/drawing/2014/main" id="{F7E335BC-7A8F-4991-B4F3-796645D94693}"/>
              </a:ext>
            </a:extLst>
          </p:cNvPr>
          <p:cNvSpPr txBox="1">
            <a:spLocks/>
          </p:cNvSpPr>
          <p:nvPr/>
        </p:nvSpPr>
        <p:spPr>
          <a:xfrm>
            <a:off x="428617" y="4457482"/>
            <a:ext cx="7886700" cy="17964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1B75BC"/>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dirty="0">
                <a:solidFill>
                  <a:srgbClr val="1B75BC"/>
                </a:solidFill>
              </a:rPr>
              <a:t>Our team members have done hundreds of business optimizations resulting between 20% to 75% operational improvements in the Aerospace &amp; Manufacturing industry.</a:t>
            </a:r>
          </a:p>
        </p:txBody>
      </p:sp>
    </p:spTree>
    <p:extLst>
      <p:ext uri="{BB962C8B-B14F-4D97-AF65-F5344CB8AC3E}">
        <p14:creationId xmlns:p14="http://schemas.microsoft.com/office/powerpoint/2010/main" val="132690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6D21F6-9C4C-453A-BEE3-58C8054C6F71}"/>
              </a:ext>
            </a:extLst>
          </p:cNvPr>
          <p:cNvSpPr>
            <a:spLocks noGrp="1"/>
          </p:cNvSpPr>
          <p:nvPr>
            <p:ph idx="1"/>
          </p:nvPr>
        </p:nvSpPr>
        <p:spPr>
          <a:xfrm>
            <a:off x="533400" y="1211262"/>
            <a:ext cx="7886700" cy="4351338"/>
          </a:xfrm>
        </p:spPr>
        <p:txBody>
          <a:bodyPr>
            <a:noAutofit/>
          </a:bodyPr>
          <a:lstStyle/>
          <a:p>
            <a:pPr>
              <a:tabLst>
                <a:tab pos="7597775" algn="r"/>
              </a:tabLst>
            </a:pPr>
            <a:r>
              <a:rPr lang="en-US" sz="2000" dirty="0">
                <a:solidFill>
                  <a:schemeClr val="tx1"/>
                </a:solidFill>
                <a:latin typeface="+mn-lt"/>
              </a:rPr>
              <a:t>“We choose to go to the moon…” 	 – JFK Sept 12, 1962</a:t>
            </a:r>
          </a:p>
          <a:p>
            <a:pPr>
              <a:tabLst>
                <a:tab pos="7597775" algn="r"/>
              </a:tabLst>
            </a:pPr>
            <a:r>
              <a:rPr lang="en-US" sz="2000" dirty="0">
                <a:solidFill>
                  <a:srgbClr val="1C75BC"/>
                </a:solidFill>
                <a:latin typeface="+mn-lt"/>
              </a:rPr>
              <a:t>“…One giant leap for mankind.”	– Neil Armstrong, July 20, 1969</a:t>
            </a:r>
          </a:p>
          <a:p>
            <a:pPr>
              <a:tabLst>
                <a:tab pos="7597775" algn="r"/>
              </a:tabLst>
            </a:pPr>
            <a:endParaRPr lang="en-US" sz="2000" dirty="0">
              <a:latin typeface="+mn-lt"/>
            </a:endParaRPr>
          </a:p>
          <a:p>
            <a:pPr>
              <a:tabLst>
                <a:tab pos="7597775" algn="r"/>
              </a:tabLst>
            </a:pPr>
            <a:r>
              <a:rPr lang="en-US" sz="2000" dirty="0">
                <a:solidFill>
                  <a:schemeClr val="tx1"/>
                </a:solidFill>
                <a:latin typeface="+mn-lt"/>
              </a:rPr>
              <a:t>Blackberry tops 50% mobile phone share  	 – June 28, 2007</a:t>
            </a:r>
          </a:p>
          <a:p>
            <a:pPr>
              <a:tabLst>
                <a:tab pos="7597775" algn="r"/>
              </a:tabLst>
            </a:pPr>
            <a:r>
              <a:rPr lang="en-US" sz="2000" dirty="0">
                <a:solidFill>
                  <a:srgbClr val="1C75BC"/>
                </a:solidFill>
                <a:latin typeface="+mn-lt"/>
              </a:rPr>
              <a:t>“Every once in a while, a product comes</a:t>
            </a:r>
            <a:br>
              <a:rPr lang="en-US" sz="2000" dirty="0">
                <a:solidFill>
                  <a:srgbClr val="1C75BC"/>
                </a:solidFill>
                <a:latin typeface="+mn-lt"/>
              </a:rPr>
            </a:br>
            <a:r>
              <a:rPr lang="en-US" sz="2000" dirty="0">
                <a:solidFill>
                  <a:srgbClr val="1C75BC"/>
                </a:solidFill>
                <a:latin typeface="+mn-lt"/>
              </a:rPr>
              <a:t>along that changes everything.”	 – Steve Jobs, June 29, 2007</a:t>
            </a:r>
          </a:p>
          <a:p>
            <a:pPr>
              <a:tabLst>
                <a:tab pos="7597775" algn="r"/>
              </a:tabLst>
            </a:pPr>
            <a:r>
              <a:rPr lang="en-US" sz="2000" dirty="0">
                <a:solidFill>
                  <a:schemeClr val="tx1"/>
                </a:solidFill>
                <a:latin typeface="+mn-lt"/>
              </a:rPr>
              <a:t>Blackberry market share: 0.8%	 – June 2014</a:t>
            </a:r>
          </a:p>
          <a:p>
            <a:pPr>
              <a:tabLst>
                <a:tab pos="7597775" algn="r"/>
              </a:tabLst>
            </a:pPr>
            <a:endParaRPr lang="en-US" sz="2000" dirty="0">
              <a:latin typeface="+mn-lt"/>
            </a:endParaRPr>
          </a:p>
          <a:p>
            <a:pPr>
              <a:tabLst>
                <a:tab pos="7597775" algn="r"/>
              </a:tabLst>
            </a:pPr>
            <a:r>
              <a:rPr lang="en-US" sz="2000" dirty="0">
                <a:solidFill>
                  <a:schemeClr val="tx1"/>
                </a:solidFill>
                <a:latin typeface="+mn-lt"/>
              </a:rPr>
              <a:t>“Only 8 percent of companies surveyed said their current business model would remain economically viable if their industry keeps digitizing at its current course and speed.”	 – McKinsey 2018</a:t>
            </a:r>
          </a:p>
          <a:p>
            <a:endParaRPr lang="en-US" sz="2000" dirty="0">
              <a:latin typeface="+mn-lt"/>
            </a:endParaRPr>
          </a:p>
        </p:txBody>
      </p:sp>
      <p:sp>
        <p:nvSpPr>
          <p:cNvPr id="3" name="Title 2">
            <a:extLst>
              <a:ext uri="{FF2B5EF4-FFF2-40B4-BE49-F238E27FC236}">
                <a16:creationId xmlns:a16="http://schemas.microsoft.com/office/drawing/2014/main" id="{7D71FF36-FAE9-4B10-BE9A-3A5A249CDB21}"/>
              </a:ext>
            </a:extLst>
          </p:cNvPr>
          <p:cNvSpPr>
            <a:spLocks noGrp="1"/>
          </p:cNvSpPr>
          <p:nvPr>
            <p:ph type="title"/>
          </p:nvPr>
        </p:nvSpPr>
        <p:spPr>
          <a:xfrm>
            <a:off x="350355" y="237906"/>
            <a:ext cx="7886700" cy="752694"/>
          </a:xfrm>
        </p:spPr>
        <p:txBody>
          <a:bodyPr/>
          <a:lstStyle/>
          <a:p>
            <a:r>
              <a:rPr lang="en-US" sz="3600" b="1" dirty="0">
                <a:latin typeface="+mn-lt"/>
              </a:rPr>
              <a:t>Change Happens</a:t>
            </a:r>
            <a:br>
              <a:rPr lang="en-US" sz="3600" b="1" dirty="0">
                <a:latin typeface="+mn-lt"/>
              </a:rPr>
            </a:br>
            <a:r>
              <a:rPr lang="en-US" sz="2000" b="1" i="1" dirty="0">
                <a:latin typeface="+mn-lt"/>
              </a:rPr>
              <a:t>What Motivates Us</a:t>
            </a:r>
          </a:p>
        </p:txBody>
      </p:sp>
    </p:spTree>
    <p:extLst>
      <p:ext uri="{BB962C8B-B14F-4D97-AF65-F5344CB8AC3E}">
        <p14:creationId xmlns:p14="http://schemas.microsoft.com/office/powerpoint/2010/main" val="244926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632F5-004C-4FD2-BB22-8E046C090FDE}"/>
              </a:ext>
            </a:extLst>
          </p:cNvPr>
          <p:cNvSpPr>
            <a:spLocks noGrp="1"/>
          </p:cNvSpPr>
          <p:nvPr>
            <p:ph idx="1"/>
          </p:nvPr>
        </p:nvSpPr>
        <p:spPr>
          <a:xfrm>
            <a:off x="533400" y="990600"/>
            <a:ext cx="7886700" cy="5105400"/>
          </a:xfrm>
        </p:spPr>
        <p:txBody>
          <a:bodyPr>
            <a:noAutofit/>
          </a:bodyPr>
          <a:lstStyle/>
          <a:p>
            <a:r>
              <a:rPr lang="en-US" b="1" i="1" dirty="0">
                <a:latin typeface="+mn-lt"/>
              </a:rPr>
              <a:t>Rapid Innovation is Imperative</a:t>
            </a:r>
          </a:p>
          <a:p>
            <a:pPr marL="342900" indent="-342900">
              <a:buFont typeface="Arial" panose="020B0604020202020204" pitchFamily="34" charset="0"/>
              <a:buChar char="•"/>
            </a:pPr>
            <a:r>
              <a:rPr lang="en-US" dirty="0">
                <a:latin typeface="+mn-lt"/>
              </a:rPr>
              <a:t>Today we are faced with a business environment that is changing at an ever-increasing rate; </a:t>
            </a:r>
            <a:r>
              <a:rPr lang="en-US" i="1" u="sng" dirty="0">
                <a:latin typeface="+mn-lt"/>
              </a:rPr>
              <a:t>You are either the Hunter or the Hunted</a:t>
            </a:r>
          </a:p>
          <a:p>
            <a:endParaRPr lang="en-US" sz="1000" i="1" u="sng" dirty="0">
              <a:latin typeface="+mn-lt"/>
            </a:endParaRPr>
          </a:p>
          <a:p>
            <a:pPr marL="342900" indent="-342900">
              <a:buFont typeface="Arial" panose="020B0604020202020204" pitchFamily="34" charset="0"/>
              <a:buChar char="•"/>
            </a:pPr>
            <a:r>
              <a:rPr lang="en-US" dirty="0">
                <a:latin typeface="+mn-lt"/>
              </a:rPr>
              <a:t>Continuous improvement approach although good takes time to evolve into a program that effectively transforms the company</a:t>
            </a:r>
          </a:p>
          <a:p>
            <a:pPr marL="457200" lvl="1" indent="0" algn="ctr">
              <a:buNone/>
            </a:pPr>
            <a:r>
              <a:rPr lang="en-US" sz="2400" b="1" i="1" dirty="0">
                <a:latin typeface="+mn-lt"/>
              </a:rPr>
              <a:t>We Don’t Have Years to Transform</a:t>
            </a:r>
          </a:p>
          <a:p>
            <a:pPr marL="457200" lvl="1" indent="0">
              <a:buNone/>
            </a:pPr>
            <a:endParaRPr lang="en-US" sz="1000" b="1" i="1" dirty="0">
              <a:latin typeface="+mn-lt"/>
            </a:endParaRPr>
          </a:p>
          <a:p>
            <a:pPr marL="342900" indent="-342900">
              <a:buFont typeface="Arial" panose="020B0604020202020204" pitchFamily="34" charset="0"/>
              <a:buChar char="•"/>
            </a:pPr>
            <a:r>
              <a:rPr lang="en-US" dirty="0">
                <a:latin typeface="+mn-lt"/>
              </a:rPr>
              <a:t>In the transformative process, </a:t>
            </a:r>
            <a:r>
              <a:rPr lang="en-US" i="1" u="sng" dirty="0">
                <a:latin typeface="+mn-lt"/>
              </a:rPr>
              <a:t>One Size Does Not Fit All</a:t>
            </a:r>
          </a:p>
          <a:p>
            <a:endParaRPr lang="en-US" sz="900" i="1" u="sng" dirty="0">
              <a:latin typeface="+mn-lt"/>
            </a:endParaRPr>
          </a:p>
          <a:p>
            <a:pPr marL="342900" indent="-342900">
              <a:buFont typeface="Arial" panose="020B0604020202020204" pitchFamily="34" charset="0"/>
              <a:buChar char="•"/>
            </a:pPr>
            <a:r>
              <a:rPr lang="en-US" dirty="0">
                <a:latin typeface="+mn-lt"/>
              </a:rPr>
              <a:t>Continuous Improvement Programs must also evolve</a:t>
            </a:r>
          </a:p>
        </p:txBody>
      </p:sp>
      <p:sp>
        <p:nvSpPr>
          <p:cNvPr id="3" name="Title 2">
            <a:extLst>
              <a:ext uri="{FF2B5EF4-FFF2-40B4-BE49-F238E27FC236}">
                <a16:creationId xmlns:a16="http://schemas.microsoft.com/office/drawing/2014/main" id="{26FAC96B-342A-4F8F-8E78-D4DC868522F1}"/>
              </a:ext>
            </a:extLst>
          </p:cNvPr>
          <p:cNvSpPr>
            <a:spLocks noGrp="1"/>
          </p:cNvSpPr>
          <p:nvPr>
            <p:ph type="title"/>
          </p:nvPr>
        </p:nvSpPr>
        <p:spPr>
          <a:xfrm>
            <a:off x="350355" y="237906"/>
            <a:ext cx="5898045" cy="565177"/>
          </a:xfrm>
        </p:spPr>
        <p:txBody>
          <a:bodyPr/>
          <a:lstStyle/>
          <a:p>
            <a:r>
              <a:rPr lang="en-US" sz="3600" b="1" dirty="0">
                <a:latin typeface="+mn-lt"/>
              </a:rPr>
              <a:t>The Business Challenge</a:t>
            </a:r>
            <a:endParaRPr lang="en-US" sz="3600" dirty="0">
              <a:latin typeface="+mn-lt"/>
            </a:endParaRPr>
          </a:p>
        </p:txBody>
      </p:sp>
    </p:spTree>
    <p:extLst>
      <p:ext uri="{BB962C8B-B14F-4D97-AF65-F5344CB8AC3E}">
        <p14:creationId xmlns:p14="http://schemas.microsoft.com/office/powerpoint/2010/main" val="221621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632F5-004C-4FD2-BB22-8E046C090FDE}"/>
              </a:ext>
            </a:extLst>
          </p:cNvPr>
          <p:cNvSpPr>
            <a:spLocks noGrp="1"/>
          </p:cNvSpPr>
          <p:nvPr>
            <p:ph idx="1"/>
          </p:nvPr>
        </p:nvSpPr>
        <p:spPr>
          <a:xfrm>
            <a:off x="533400" y="828894"/>
            <a:ext cx="7886700" cy="5571906"/>
          </a:xfrm>
        </p:spPr>
        <p:txBody>
          <a:bodyPr>
            <a:noAutofit/>
          </a:bodyPr>
          <a:lstStyle/>
          <a:p>
            <a:r>
              <a:rPr lang="en-US" dirty="0">
                <a:latin typeface="+mn-lt"/>
              </a:rPr>
              <a:t>In today’s business environment:</a:t>
            </a:r>
          </a:p>
          <a:p>
            <a:pPr marL="342900" indent="-342900">
              <a:buFont typeface="Arial" panose="020B0604020202020204" pitchFamily="34" charset="0"/>
              <a:buChar char="•"/>
            </a:pPr>
            <a:r>
              <a:rPr lang="en-US" sz="2000" dirty="0">
                <a:latin typeface="+mn-lt"/>
              </a:rPr>
              <a:t> Continuous Improvement’s (CI) goal must become focused on rapidly assisting the company in improving their position in the marketplace</a:t>
            </a:r>
          </a:p>
          <a:p>
            <a:pPr marL="342900" indent="-342900">
              <a:buFont typeface="Arial" panose="020B0604020202020204" pitchFamily="34" charset="0"/>
              <a:buChar char="•"/>
            </a:pPr>
            <a:r>
              <a:rPr lang="en-US" sz="2000" dirty="0">
                <a:latin typeface="+mn-lt"/>
              </a:rPr>
              <a:t>Adapt a system-wide transformative process that will rapidly identify all required activities </a:t>
            </a:r>
          </a:p>
          <a:p>
            <a:pPr marL="1085850" lvl="1" indent="-342900">
              <a:buFont typeface="Arial" panose="020B0604020202020204" pitchFamily="34" charset="0"/>
              <a:buChar char="•"/>
            </a:pPr>
            <a:r>
              <a:rPr lang="en-US" sz="2000" dirty="0">
                <a:latin typeface="+mn-lt"/>
              </a:rPr>
              <a:t>Allowing for company improvements opportunities that are  purposeful and coordinated to reach the stated CI goal</a:t>
            </a:r>
          </a:p>
          <a:p>
            <a:pPr marL="342900" indent="-342900">
              <a:buFont typeface="Arial" panose="020B0604020202020204" pitchFamily="34" charset="0"/>
              <a:buChar char="•"/>
            </a:pPr>
            <a:r>
              <a:rPr lang="en-US" sz="2000" dirty="0">
                <a:latin typeface="+mn-lt"/>
              </a:rPr>
              <a:t>For Low Rate High Mix manufacturing it is necessary to use the Continuous Improvement Principles and Techniques but adapt them to fit nonrepetitive manufacturing </a:t>
            </a:r>
          </a:p>
          <a:p>
            <a:pPr marL="342900" indent="-342900">
              <a:buFont typeface="Arial" panose="020B0604020202020204" pitchFamily="34" charset="0"/>
              <a:buChar char="•"/>
            </a:pPr>
            <a:r>
              <a:rPr lang="en-US" sz="2000" dirty="0">
                <a:latin typeface="+mn-lt"/>
              </a:rPr>
              <a:t>CI must not only strive to achieve the traditional objectives (i.e. implement Flow, Waste Reduction and Defect Elimination, etc..) but also optimal use of Information Systems and utilization of Smart Factory technologies</a:t>
            </a:r>
          </a:p>
          <a:p>
            <a:endParaRPr lang="en-US" dirty="0">
              <a:latin typeface="+mn-lt"/>
            </a:endParaRPr>
          </a:p>
          <a:p>
            <a:endParaRPr lang="en-US" dirty="0">
              <a:latin typeface="+mn-lt"/>
            </a:endParaRPr>
          </a:p>
          <a:p>
            <a:endParaRPr lang="en-US" dirty="0">
              <a:latin typeface="+mn-lt"/>
            </a:endParaRPr>
          </a:p>
        </p:txBody>
      </p:sp>
      <p:sp>
        <p:nvSpPr>
          <p:cNvPr id="3" name="Title 2">
            <a:extLst>
              <a:ext uri="{FF2B5EF4-FFF2-40B4-BE49-F238E27FC236}">
                <a16:creationId xmlns:a16="http://schemas.microsoft.com/office/drawing/2014/main" id="{26FAC96B-342A-4F8F-8E78-D4DC868522F1}"/>
              </a:ext>
            </a:extLst>
          </p:cNvPr>
          <p:cNvSpPr>
            <a:spLocks noGrp="1"/>
          </p:cNvSpPr>
          <p:nvPr>
            <p:ph type="title"/>
          </p:nvPr>
        </p:nvSpPr>
        <p:spPr>
          <a:xfrm>
            <a:off x="350355" y="237906"/>
            <a:ext cx="5898045" cy="565177"/>
          </a:xfrm>
        </p:spPr>
        <p:txBody>
          <a:bodyPr/>
          <a:lstStyle/>
          <a:p>
            <a:r>
              <a:rPr lang="en-US" sz="3600" b="1" dirty="0">
                <a:latin typeface="+mn-lt"/>
              </a:rPr>
              <a:t>Continuous Improvement</a:t>
            </a:r>
            <a:endParaRPr lang="en-US" sz="3600" dirty="0">
              <a:latin typeface="+mn-lt"/>
            </a:endParaRPr>
          </a:p>
        </p:txBody>
      </p:sp>
      <p:pic>
        <p:nvPicPr>
          <p:cNvPr id="5" name="Picture 4" descr="Related image">
            <a:extLst>
              <a:ext uri="{FF2B5EF4-FFF2-40B4-BE49-F238E27FC236}">
                <a16:creationId xmlns:a16="http://schemas.microsoft.com/office/drawing/2014/main" id="{6695DC62-FA4A-4ED4-8672-267C15AD3A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666" y="5486400"/>
            <a:ext cx="1989734"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3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87D50-D21F-496A-9BCC-0F341488D5A3}"/>
              </a:ext>
            </a:extLst>
          </p:cNvPr>
          <p:cNvSpPr>
            <a:spLocks noGrp="1"/>
          </p:cNvSpPr>
          <p:nvPr>
            <p:ph idx="1"/>
          </p:nvPr>
        </p:nvSpPr>
        <p:spPr>
          <a:xfrm>
            <a:off x="533400" y="914400"/>
            <a:ext cx="7886700" cy="5257800"/>
          </a:xfrm>
        </p:spPr>
        <p:txBody>
          <a:bodyPr>
            <a:noAutofit/>
          </a:bodyPr>
          <a:lstStyle/>
          <a:p>
            <a:r>
              <a:rPr lang="en-US" b="1" i="1" dirty="0">
                <a:latin typeface="+mn-lt"/>
              </a:rPr>
              <a:t>Smart Factory Technology (Industry 4.0) is here</a:t>
            </a:r>
          </a:p>
          <a:p>
            <a:r>
              <a:rPr lang="en-US" sz="2000" b="1" i="1" dirty="0">
                <a:latin typeface="+mn-lt"/>
              </a:rPr>
              <a:t>Are you ready?</a:t>
            </a:r>
          </a:p>
          <a:p>
            <a:pPr marL="342900" indent="-342900">
              <a:buFont typeface="Arial" panose="020B0604020202020204" pitchFamily="34" charset="0"/>
              <a:buChar char="•"/>
            </a:pPr>
            <a:r>
              <a:rPr lang="en-US" sz="2000" dirty="0">
                <a:latin typeface="+mn-lt"/>
              </a:rPr>
              <a:t>Smart Factory technologies are revolutionizing every business sector</a:t>
            </a:r>
          </a:p>
          <a:p>
            <a:pPr marL="342900" indent="-342900">
              <a:buFont typeface="Arial" panose="020B0604020202020204" pitchFamily="34" charset="0"/>
              <a:buChar char="•"/>
            </a:pPr>
            <a:r>
              <a:rPr lang="en-US" sz="2000" dirty="0">
                <a:latin typeface="+mn-lt"/>
              </a:rPr>
              <a:t>Delivering smarter operations and intelligent business systems</a:t>
            </a:r>
          </a:p>
          <a:p>
            <a:pPr marL="342900" indent="-342900">
              <a:buFont typeface="Arial" panose="020B0604020202020204" pitchFamily="34" charset="0"/>
              <a:buChar char="•"/>
            </a:pPr>
            <a:r>
              <a:rPr lang="en-US" sz="2000" dirty="0">
                <a:latin typeface="+mn-lt"/>
              </a:rPr>
              <a:t>This has made the current transformation cycle far quicker, far more disruptive, and far more destructive to those that fail to act quickly enough</a:t>
            </a:r>
          </a:p>
          <a:p>
            <a:pPr marL="342900" indent="-342900">
              <a:buFont typeface="Arial" panose="020B0604020202020204" pitchFamily="34" charset="0"/>
              <a:buChar char="•"/>
            </a:pPr>
            <a:r>
              <a:rPr lang="en-US" sz="2000" dirty="0">
                <a:latin typeface="+mn-lt"/>
              </a:rPr>
              <a:t>The challenge of continuously evolving your business processes has never been greater</a:t>
            </a:r>
          </a:p>
          <a:p>
            <a:endParaRPr lang="en-US" sz="900" dirty="0">
              <a:latin typeface="+mn-lt"/>
            </a:endParaRPr>
          </a:p>
          <a:p>
            <a:pPr algn="ctr"/>
            <a:r>
              <a:rPr lang="en-US" sz="2000" b="1" dirty="0">
                <a:solidFill>
                  <a:srgbClr val="FF0000"/>
                </a:solidFill>
                <a:latin typeface="+mn-lt"/>
              </a:rPr>
              <a:t>Together a System-Wide Transformation Method, Information Systems  and Smart Factory Technologies will rapidly increase a company’s position in the marketplace</a:t>
            </a:r>
          </a:p>
          <a:p>
            <a:endParaRPr lang="en-US" dirty="0">
              <a:latin typeface="+mn-lt"/>
            </a:endParaRPr>
          </a:p>
        </p:txBody>
      </p:sp>
      <p:sp>
        <p:nvSpPr>
          <p:cNvPr id="3" name="Title 2">
            <a:extLst>
              <a:ext uri="{FF2B5EF4-FFF2-40B4-BE49-F238E27FC236}">
                <a16:creationId xmlns:a16="http://schemas.microsoft.com/office/drawing/2014/main" id="{385F83AC-FFD3-447A-9E62-CFD6386E093A}"/>
              </a:ext>
            </a:extLst>
          </p:cNvPr>
          <p:cNvSpPr>
            <a:spLocks noGrp="1"/>
          </p:cNvSpPr>
          <p:nvPr>
            <p:ph type="title"/>
          </p:nvPr>
        </p:nvSpPr>
        <p:spPr/>
        <p:txBody>
          <a:bodyPr/>
          <a:lstStyle/>
          <a:p>
            <a:r>
              <a:rPr lang="en-US" sz="3600" b="1" dirty="0">
                <a:latin typeface="+mn-lt"/>
              </a:rPr>
              <a:t>Smart Factory Technology</a:t>
            </a:r>
            <a:endParaRPr lang="en-US" sz="3600" dirty="0">
              <a:latin typeface="+mn-lt"/>
            </a:endParaRPr>
          </a:p>
        </p:txBody>
      </p:sp>
      <p:pic>
        <p:nvPicPr>
          <p:cNvPr id="4" name="Picture Placeholder 8">
            <a:extLst>
              <a:ext uri="{FF2B5EF4-FFF2-40B4-BE49-F238E27FC236}">
                <a16:creationId xmlns:a16="http://schemas.microsoft.com/office/drawing/2014/main" id="{6F2C1709-DF8F-4211-83F2-DC206FC6E20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26628" y="5257800"/>
            <a:ext cx="2188772" cy="1529529"/>
          </a:xfrm>
          <a:prstGeom prst="rect">
            <a:avLst/>
          </a:prstGeom>
        </p:spPr>
      </p:pic>
    </p:spTree>
    <p:extLst>
      <p:ext uri="{BB962C8B-B14F-4D97-AF65-F5344CB8AC3E}">
        <p14:creationId xmlns:p14="http://schemas.microsoft.com/office/powerpoint/2010/main" val="109174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2A238-321D-49D4-9C22-96465C7463C8}"/>
              </a:ext>
            </a:extLst>
          </p:cNvPr>
          <p:cNvSpPr>
            <a:spLocks noGrp="1"/>
          </p:cNvSpPr>
          <p:nvPr>
            <p:ph idx="1"/>
          </p:nvPr>
        </p:nvSpPr>
        <p:spPr>
          <a:xfrm>
            <a:off x="533400" y="990600"/>
            <a:ext cx="7886700" cy="4351338"/>
          </a:xfrm>
        </p:spPr>
        <p:txBody>
          <a:bodyPr>
            <a:noAutofit/>
          </a:bodyPr>
          <a:lstStyle/>
          <a:p>
            <a:pPr>
              <a:buClr>
                <a:srgbClr val="026CB6"/>
              </a:buClr>
            </a:pPr>
            <a:r>
              <a:rPr lang="en-US" b="1" i="1" dirty="0">
                <a:solidFill>
                  <a:schemeClr val="accent1"/>
                </a:solidFill>
                <a:latin typeface="+mn-lt"/>
              </a:rPr>
              <a:t>Once the system-wide transformative process is in place, Smart Factory becomes the natural next step</a:t>
            </a:r>
          </a:p>
          <a:p>
            <a:pPr>
              <a:buClr>
                <a:srgbClr val="026CB6"/>
              </a:buClr>
            </a:pPr>
            <a:endParaRPr lang="en-US" sz="1000" b="1" i="1" dirty="0">
              <a:solidFill>
                <a:schemeClr val="accent1"/>
              </a:solidFill>
              <a:latin typeface="+mn-lt"/>
            </a:endParaRPr>
          </a:p>
          <a:p>
            <a:pPr marL="1085850" lvl="1" indent="-342900">
              <a:buClr>
                <a:srgbClr val="1B75BC"/>
              </a:buClr>
              <a:buFont typeface="Arial" panose="020B0604020202020204" pitchFamily="34" charset="0"/>
              <a:buChar char="•"/>
            </a:pPr>
            <a:r>
              <a:rPr lang="en-US" sz="2400" dirty="0">
                <a:solidFill>
                  <a:schemeClr val="accent1"/>
                </a:solidFill>
                <a:latin typeface="+mn-lt"/>
              </a:rPr>
              <a:t>MES (Digital Travelers)</a:t>
            </a:r>
          </a:p>
          <a:p>
            <a:pPr marL="1085850" lvl="1" indent="-342900">
              <a:buClr>
                <a:srgbClr val="1B75BC"/>
              </a:buClr>
              <a:buFont typeface="Arial" panose="020B0604020202020204" pitchFamily="34" charset="0"/>
              <a:buChar char="•"/>
            </a:pPr>
            <a:r>
              <a:rPr lang="en-US" sz="2400" dirty="0">
                <a:solidFill>
                  <a:schemeClr val="accent1"/>
                </a:solidFill>
                <a:latin typeface="+mn-lt"/>
              </a:rPr>
              <a:t>Asset Tracking </a:t>
            </a:r>
          </a:p>
          <a:p>
            <a:pPr marL="1085850" lvl="1" indent="-342900">
              <a:buClr>
                <a:srgbClr val="1B75BC"/>
              </a:buClr>
              <a:buFont typeface="Arial" panose="020B0604020202020204" pitchFamily="34" charset="0"/>
              <a:buChar char="•"/>
            </a:pPr>
            <a:r>
              <a:rPr lang="en-US" sz="2400" dirty="0">
                <a:solidFill>
                  <a:schemeClr val="accent1"/>
                </a:solidFill>
                <a:latin typeface="+mn-lt"/>
              </a:rPr>
              <a:t>Predictive Maintenance</a:t>
            </a:r>
          </a:p>
          <a:p>
            <a:pPr marL="1085850" lvl="1" indent="-342900">
              <a:buClr>
                <a:srgbClr val="1B75BC"/>
              </a:buClr>
              <a:buFont typeface="Arial" panose="020B0604020202020204" pitchFamily="34" charset="0"/>
              <a:buChar char="•"/>
            </a:pPr>
            <a:r>
              <a:rPr lang="en-US" sz="2400" dirty="0">
                <a:solidFill>
                  <a:schemeClr val="accent1"/>
                </a:solidFill>
                <a:latin typeface="+mn-lt"/>
              </a:rPr>
              <a:t>Safety (People, Equipment)</a:t>
            </a:r>
          </a:p>
          <a:p>
            <a:pPr marL="1085850" lvl="1" indent="-342900">
              <a:buClr>
                <a:srgbClr val="1B75BC"/>
              </a:buClr>
              <a:buFont typeface="Arial" panose="020B0604020202020204" pitchFamily="34" charset="0"/>
              <a:buChar char="•"/>
            </a:pPr>
            <a:r>
              <a:rPr lang="en-US" sz="2400" dirty="0">
                <a:solidFill>
                  <a:schemeClr val="accent1"/>
                </a:solidFill>
                <a:latin typeface="+mn-lt"/>
              </a:rPr>
              <a:t>Inventory Management</a:t>
            </a:r>
          </a:p>
          <a:p>
            <a:pPr marL="1085850" lvl="1" indent="-342900">
              <a:buClr>
                <a:srgbClr val="1B75BC"/>
              </a:buClr>
              <a:buFont typeface="Arial" panose="020B0604020202020204" pitchFamily="34" charset="0"/>
              <a:buChar char="•"/>
            </a:pPr>
            <a:r>
              <a:rPr lang="en-US" sz="2400" dirty="0">
                <a:solidFill>
                  <a:schemeClr val="accent1"/>
                </a:solidFill>
                <a:latin typeface="+mn-lt"/>
              </a:rPr>
              <a:t>Robotics/Automation</a:t>
            </a:r>
          </a:p>
          <a:p>
            <a:pPr marL="1085850" lvl="1" indent="-342900">
              <a:buClr>
                <a:srgbClr val="1B75BC"/>
              </a:buClr>
              <a:buFont typeface="Arial" panose="020B0604020202020204" pitchFamily="34" charset="0"/>
              <a:buChar char="•"/>
            </a:pPr>
            <a:r>
              <a:rPr lang="en-US" sz="2400" dirty="0">
                <a:solidFill>
                  <a:schemeClr val="accent1"/>
                </a:solidFill>
                <a:latin typeface="+mn-lt"/>
              </a:rPr>
              <a:t>Real-Time Monitoring and Alters</a:t>
            </a:r>
          </a:p>
          <a:p>
            <a:pPr marL="1085850" lvl="1" indent="-342900">
              <a:buClr>
                <a:srgbClr val="1B75BC"/>
              </a:buClr>
              <a:buFont typeface="Arial" panose="020B0604020202020204" pitchFamily="34" charset="0"/>
              <a:buChar char="•"/>
            </a:pPr>
            <a:r>
              <a:rPr lang="en-US" sz="2400" dirty="0">
                <a:solidFill>
                  <a:schemeClr val="accent1"/>
                </a:solidFill>
                <a:latin typeface="+mn-lt"/>
              </a:rPr>
              <a:t>Big Data Analytics (Data Driven Decisions)</a:t>
            </a:r>
          </a:p>
          <a:p>
            <a:pPr marL="1085850" lvl="1" indent="-342900">
              <a:buClr>
                <a:srgbClr val="1B75BC"/>
              </a:buClr>
              <a:buFont typeface="Arial" panose="020B0604020202020204" pitchFamily="34" charset="0"/>
              <a:buChar char="•"/>
            </a:pPr>
            <a:endParaRPr lang="en-US" sz="2000" dirty="0">
              <a:solidFill>
                <a:schemeClr val="tx1"/>
              </a:solidFill>
              <a:latin typeface="+mn-lt"/>
            </a:endParaRPr>
          </a:p>
          <a:p>
            <a:pPr lvl="1" indent="0">
              <a:buClr>
                <a:srgbClr val="1B75BC"/>
              </a:buClr>
              <a:buNone/>
            </a:pPr>
            <a:endParaRPr lang="en-US" sz="2000" dirty="0">
              <a:solidFill>
                <a:schemeClr val="tx1"/>
              </a:solidFill>
              <a:latin typeface="+mn-lt"/>
            </a:endParaRPr>
          </a:p>
          <a:p>
            <a:pPr indent="-285750" algn="ctr">
              <a:buClr>
                <a:srgbClr val="1B75BC"/>
              </a:buClr>
            </a:pPr>
            <a:r>
              <a:rPr lang="en-US" sz="2000" b="1" i="1" dirty="0">
                <a:solidFill>
                  <a:srgbClr val="FF0000"/>
                </a:solidFill>
                <a:latin typeface="+mn-lt"/>
              </a:rPr>
              <a:t>Smart Factory, where do I start?</a:t>
            </a:r>
          </a:p>
        </p:txBody>
      </p:sp>
      <p:sp>
        <p:nvSpPr>
          <p:cNvPr id="3" name="Title 2">
            <a:extLst>
              <a:ext uri="{FF2B5EF4-FFF2-40B4-BE49-F238E27FC236}">
                <a16:creationId xmlns:a16="http://schemas.microsoft.com/office/drawing/2014/main" id="{2701C412-04FC-4630-B769-6DF914A26102}"/>
              </a:ext>
            </a:extLst>
          </p:cNvPr>
          <p:cNvSpPr>
            <a:spLocks noGrp="1"/>
          </p:cNvSpPr>
          <p:nvPr>
            <p:ph type="title"/>
          </p:nvPr>
        </p:nvSpPr>
        <p:spPr>
          <a:xfrm>
            <a:off x="350355" y="237906"/>
            <a:ext cx="7886700" cy="565177"/>
          </a:xfrm>
        </p:spPr>
        <p:txBody>
          <a:bodyPr/>
          <a:lstStyle/>
          <a:p>
            <a:r>
              <a:rPr lang="en-US" sz="3600" b="1" dirty="0">
                <a:latin typeface="+mn-lt"/>
              </a:rPr>
              <a:t>Smart Factory Technologies </a:t>
            </a:r>
            <a:r>
              <a:rPr lang="en-US" sz="1600" b="1" i="1" dirty="0">
                <a:latin typeface="+mn-lt"/>
              </a:rPr>
              <a:t>(examples)</a:t>
            </a:r>
          </a:p>
        </p:txBody>
      </p:sp>
    </p:spTree>
    <p:extLst>
      <p:ext uri="{BB962C8B-B14F-4D97-AF65-F5344CB8AC3E}">
        <p14:creationId xmlns:p14="http://schemas.microsoft.com/office/powerpoint/2010/main" val="225251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87D50-D21F-496A-9BCC-0F341488D5A3}"/>
              </a:ext>
            </a:extLst>
          </p:cNvPr>
          <p:cNvSpPr>
            <a:spLocks noGrp="1"/>
          </p:cNvSpPr>
          <p:nvPr>
            <p:ph idx="1"/>
          </p:nvPr>
        </p:nvSpPr>
        <p:spPr>
          <a:xfrm>
            <a:off x="533400" y="914400"/>
            <a:ext cx="7886700" cy="5705694"/>
          </a:xfrm>
        </p:spPr>
        <p:txBody>
          <a:bodyPr>
            <a:noAutofit/>
          </a:bodyPr>
          <a:lstStyle/>
          <a:p>
            <a:r>
              <a:rPr lang="en-US" sz="2000" b="1" i="1" dirty="0">
                <a:latin typeface="+mn-lt"/>
              </a:rPr>
              <a:t>Where Do I Begin?</a:t>
            </a:r>
          </a:p>
          <a:p>
            <a:pPr marL="342900" indent="-342900">
              <a:buFont typeface="Arial" panose="020B0604020202020204" pitchFamily="34" charset="0"/>
              <a:buChar char="•"/>
            </a:pPr>
            <a:r>
              <a:rPr lang="en-US" sz="2000" dirty="0">
                <a:latin typeface="+mn-lt"/>
              </a:rPr>
              <a:t>There are many choices when considering Smart Factory technologies</a:t>
            </a:r>
          </a:p>
          <a:p>
            <a:pPr marL="1085850" lvl="1" indent="-342900">
              <a:buFont typeface="Arial" panose="020B0604020202020204" pitchFamily="34" charset="0"/>
              <a:buChar char="•"/>
            </a:pPr>
            <a:r>
              <a:rPr lang="en-US" sz="2000" dirty="0">
                <a:latin typeface="+mn-lt"/>
              </a:rPr>
              <a:t>Making where to begin confusing</a:t>
            </a:r>
          </a:p>
          <a:p>
            <a:pPr marL="342900" indent="-342900">
              <a:buFont typeface="Arial" panose="020B0604020202020204" pitchFamily="34" charset="0"/>
              <a:buChar char="•"/>
            </a:pPr>
            <a:r>
              <a:rPr lang="en-US" sz="2000" dirty="0">
                <a:latin typeface="+mn-lt"/>
              </a:rPr>
              <a:t>Picking the right technology is really determined by the Business Condition – </a:t>
            </a:r>
            <a:r>
              <a:rPr lang="en-US" sz="2000" b="1" i="1" dirty="0">
                <a:latin typeface="+mn-lt"/>
              </a:rPr>
              <a:t>What are your pain points?</a:t>
            </a:r>
          </a:p>
          <a:p>
            <a:pPr marL="342900" indent="-342900">
              <a:buFont typeface="Arial" panose="020B0604020202020204" pitchFamily="34" charset="0"/>
              <a:buChar char="•"/>
            </a:pPr>
            <a:r>
              <a:rPr lang="en-US" sz="2000" dirty="0">
                <a:latin typeface="+mn-lt"/>
              </a:rPr>
              <a:t>In most companies </a:t>
            </a:r>
            <a:r>
              <a:rPr lang="en-US" sz="2000" b="1" u="sng" dirty="0">
                <a:latin typeface="+mn-lt"/>
              </a:rPr>
              <a:t>Asset Visibility </a:t>
            </a:r>
            <a:r>
              <a:rPr lang="en-US" sz="2000" dirty="0">
                <a:latin typeface="+mn-lt"/>
              </a:rPr>
              <a:t>is critical</a:t>
            </a:r>
          </a:p>
          <a:p>
            <a:pPr marL="1085850" lvl="1" indent="-342900">
              <a:buFont typeface="Arial" panose="020B0604020202020204" pitchFamily="34" charset="0"/>
              <a:buChar char="•"/>
            </a:pPr>
            <a:r>
              <a:rPr lang="en-US" sz="2000" dirty="0">
                <a:latin typeface="+mn-lt"/>
              </a:rPr>
              <a:t>Tracking availability, location and bottlenecking of Work-In-Process (WIP), Inventory, Tools and Equipment</a:t>
            </a:r>
          </a:p>
          <a:p>
            <a:pPr marL="342900" indent="-342900">
              <a:buFont typeface="Arial" panose="020B0604020202020204" pitchFamily="34" charset="0"/>
              <a:buChar char="•"/>
            </a:pPr>
            <a:r>
              <a:rPr lang="en-US" sz="2000" dirty="0">
                <a:latin typeface="+mn-lt"/>
              </a:rPr>
              <a:t>To achieve Asset Visibility there are levels of tracking capabilities required: Open Air and Discrete Locations</a:t>
            </a:r>
          </a:p>
          <a:p>
            <a:pPr marL="1085850" lvl="1" indent="-342900">
              <a:buFont typeface="Arial" panose="020B0604020202020204" pitchFamily="34" charset="0"/>
              <a:buChar char="•"/>
            </a:pPr>
            <a:r>
              <a:rPr lang="en-US" sz="1700" dirty="0">
                <a:latin typeface="+mn-lt"/>
              </a:rPr>
              <a:t>Open Air will provide location tracking within a certain parameter. This is especially important when items leave their normal route</a:t>
            </a:r>
          </a:p>
          <a:p>
            <a:pPr marL="1085850" lvl="1" indent="-342900">
              <a:buFont typeface="Arial" panose="020B0604020202020204" pitchFamily="34" charset="0"/>
              <a:buChar char="•"/>
            </a:pPr>
            <a:r>
              <a:rPr lang="en-US" sz="1700" dirty="0">
                <a:latin typeface="+mn-lt"/>
              </a:rPr>
              <a:t>Discrete Location will include: Smart Racks, Smart Workstations, Smart Test Stations, Discrepant Item locations and Tool and Equipment monitoring </a:t>
            </a:r>
          </a:p>
          <a:p>
            <a:pPr marL="1085850" lvl="1" indent="-342900">
              <a:buFont typeface="Arial" panose="020B0604020202020204" pitchFamily="34" charset="0"/>
              <a:buChar char="•"/>
            </a:pPr>
            <a:r>
              <a:rPr lang="en-US" sz="1700" dirty="0">
                <a:latin typeface="+mn-lt"/>
              </a:rPr>
              <a:t>Both levels of tracking are required to provide accurate reporting on assets</a:t>
            </a:r>
          </a:p>
          <a:p>
            <a:pPr marL="1085850" lvl="1" indent="-342900">
              <a:buFont typeface="Arial" panose="020B0604020202020204" pitchFamily="34" charset="0"/>
              <a:buChar char="•"/>
            </a:pPr>
            <a:r>
              <a:rPr lang="en-US" sz="1700" dirty="0">
                <a:latin typeface="+mn-lt"/>
              </a:rPr>
              <a:t>This enables real-time tracking and reporting on assemblies, inventories, tools and machines </a:t>
            </a:r>
          </a:p>
          <a:p>
            <a:pPr marL="1085850" lvl="1" indent="-342900">
              <a:buFont typeface="Arial" panose="020B0604020202020204" pitchFamily="34" charset="0"/>
              <a:buChar char="•"/>
            </a:pPr>
            <a:endParaRPr lang="en-US" sz="2000" dirty="0">
              <a:latin typeface="+mn-lt"/>
            </a:endParaRPr>
          </a:p>
          <a:p>
            <a:pPr marL="1085850" lvl="1"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endParaRPr lang="en-US" sz="2000" dirty="0">
              <a:latin typeface="+mn-lt"/>
            </a:endParaRPr>
          </a:p>
          <a:p>
            <a:pPr marL="1085850" lvl="1"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b="1" dirty="0">
              <a:solidFill>
                <a:srgbClr val="FF0000"/>
              </a:solidFill>
              <a:latin typeface="+mn-lt"/>
            </a:endParaRPr>
          </a:p>
          <a:p>
            <a:endParaRPr lang="en-US" sz="2000" dirty="0">
              <a:latin typeface="+mn-lt"/>
            </a:endParaRPr>
          </a:p>
        </p:txBody>
      </p:sp>
      <p:sp>
        <p:nvSpPr>
          <p:cNvPr id="3" name="Title 2">
            <a:extLst>
              <a:ext uri="{FF2B5EF4-FFF2-40B4-BE49-F238E27FC236}">
                <a16:creationId xmlns:a16="http://schemas.microsoft.com/office/drawing/2014/main" id="{385F83AC-FFD3-447A-9E62-CFD6386E093A}"/>
              </a:ext>
            </a:extLst>
          </p:cNvPr>
          <p:cNvSpPr>
            <a:spLocks noGrp="1"/>
          </p:cNvSpPr>
          <p:nvPr>
            <p:ph type="title"/>
          </p:nvPr>
        </p:nvSpPr>
        <p:spPr/>
        <p:txBody>
          <a:bodyPr/>
          <a:lstStyle/>
          <a:p>
            <a:r>
              <a:rPr lang="en-US" sz="3600" b="1" dirty="0">
                <a:latin typeface="+mn-lt"/>
              </a:rPr>
              <a:t>Smart Factory Technology</a:t>
            </a:r>
            <a:endParaRPr lang="en-US" sz="3600" dirty="0">
              <a:latin typeface="+mn-lt"/>
            </a:endParaRPr>
          </a:p>
        </p:txBody>
      </p:sp>
    </p:spTree>
    <p:extLst>
      <p:ext uri="{BB962C8B-B14F-4D97-AF65-F5344CB8AC3E}">
        <p14:creationId xmlns:p14="http://schemas.microsoft.com/office/powerpoint/2010/main" val="17133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87D50-D21F-496A-9BCC-0F341488D5A3}"/>
              </a:ext>
            </a:extLst>
          </p:cNvPr>
          <p:cNvSpPr>
            <a:spLocks noGrp="1"/>
          </p:cNvSpPr>
          <p:nvPr>
            <p:ph idx="1"/>
          </p:nvPr>
        </p:nvSpPr>
        <p:spPr>
          <a:xfrm>
            <a:off x="533400" y="914400"/>
            <a:ext cx="7886700" cy="5705694"/>
          </a:xfrm>
        </p:spPr>
        <p:txBody>
          <a:bodyPr>
            <a:noAutofit/>
          </a:bodyPr>
          <a:lstStyle/>
          <a:p>
            <a:r>
              <a:rPr lang="en-US" sz="2000" b="1" i="1" dirty="0">
                <a:solidFill>
                  <a:schemeClr val="accent1"/>
                </a:solidFill>
                <a:latin typeface="+mn-lt"/>
              </a:rPr>
              <a:t>There are many tools, techniques and technologies available to assist us to rapidly transform our company – it’s about choosing the right ones</a:t>
            </a:r>
          </a:p>
          <a:p>
            <a:endParaRPr lang="en-US" sz="800" b="1" i="1" dirty="0">
              <a:solidFill>
                <a:schemeClr val="accent1"/>
              </a:solidFill>
              <a:latin typeface="+mn-lt"/>
            </a:endParaRPr>
          </a:p>
          <a:p>
            <a:pPr marL="342900" indent="-342900">
              <a:buFont typeface="Arial" panose="020B0604020202020204" pitchFamily="34" charset="0"/>
              <a:buChar char="•"/>
            </a:pPr>
            <a:r>
              <a:rPr lang="en-US" sz="2000" dirty="0">
                <a:solidFill>
                  <a:schemeClr val="accent1"/>
                </a:solidFill>
                <a:latin typeface="+mn-lt"/>
              </a:rPr>
              <a:t>We must quickly move from the traditional approaches of continuous improvement</a:t>
            </a:r>
          </a:p>
          <a:p>
            <a:pPr marL="1085850" lvl="1" indent="-342900">
              <a:buFont typeface="Arial" panose="020B0604020202020204" pitchFamily="34" charset="0"/>
              <a:buChar char="•"/>
            </a:pPr>
            <a:r>
              <a:rPr lang="en-US" sz="1800" dirty="0">
                <a:solidFill>
                  <a:schemeClr val="accent1"/>
                </a:solidFill>
                <a:latin typeface="+mn-lt"/>
              </a:rPr>
              <a:t>Train the workforce &amp; change the culture</a:t>
            </a:r>
          </a:p>
          <a:p>
            <a:pPr marL="1085850" lvl="1" indent="-342900">
              <a:buFont typeface="Arial" panose="020B0604020202020204" pitchFamily="34" charset="0"/>
              <a:buChar char="•"/>
            </a:pPr>
            <a:r>
              <a:rPr lang="en-US" sz="1800" dirty="0">
                <a:solidFill>
                  <a:schemeClr val="accent1"/>
                </a:solidFill>
                <a:latin typeface="+mn-lt"/>
              </a:rPr>
              <a:t>Create value streams of individual processes and optimize those specific areas by primarily using Lean and Six Sigma</a:t>
            </a:r>
          </a:p>
          <a:p>
            <a:pPr marL="1085850" lvl="1" indent="-342900">
              <a:buFont typeface="Arial" panose="020B0604020202020204" pitchFamily="34" charset="0"/>
              <a:buChar char="•"/>
            </a:pPr>
            <a:r>
              <a:rPr lang="en-US" sz="1800" dirty="0">
                <a:solidFill>
                  <a:schemeClr val="accent1"/>
                </a:solidFill>
                <a:latin typeface="+mn-lt"/>
              </a:rPr>
              <a:t>Identify specific use case(s), select and implement an appropriate technique or technology</a:t>
            </a:r>
          </a:p>
          <a:p>
            <a:endParaRPr lang="en-US" sz="800" dirty="0">
              <a:solidFill>
                <a:schemeClr val="accent1"/>
              </a:solidFill>
              <a:latin typeface="+mn-lt"/>
            </a:endParaRPr>
          </a:p>
          <a:p>
            <a:r>
              <a:rPr lang="en-US" sz="2000" dirty="0">
                <a:solidFill>
                  <a:schemeClr val="accent1"/>
                </a:solidFill>
                <a:latin typeface="+mn-lt"/>
              </a:rPr>
              <a:t>We must adopt:</a:t>
            </a:r>
          </a:p>
          <a:p>
            <a:pPr marL="1085850" lvl="1" indent="-342900">
              <a:buFont typeface="Arial" panose="020B0604020202020204" pitchFamily="34" charset="0"/>
              <a:buChar char="•"/>
            </a:pPr>
            <a:r>
              <a:rPr lang="en-US" sz="1800" dirty="0">
                <a:solidFill>
                  <a:schemeClr val="accent1"/>
                </a:solidFill>
                <a:latin typeface="+mn-lt"/>
              </a:rPr>
              <a:t>A system-wide approach combining </a:t>
            </a:r>
          </a:p>
          <a:p>
            <a:pPr marL="1485900" lvl="2" indent="-342900"/>
            <a:r>
              <a:rPr lang="en-US" sz="1800" dirty="0">
                <a:solidFill>
                  <a:schemeClr val="accent1"/>
                </a:solidFill>
                <a:latin typeface="+mn-lt"/>
              </a:rPr>
              <a:t>Lean, Six Sigma, Theory of Constraints Principles </a:t>
            </a:r>
          </a:p>
          <a:p>
            <a:pPr marL="1485900" lvl="2" indent="-342900"/>
            <a:r>
              <a:rPr lang="en-US" sz="1800" dirty="0">
                <a:solidFill>
                  <a:schemeClr val="accent1"/>
                </a:solidFill>
                <a:latin typeface="+mn-lt"/>
              </a:rPr>
              <a:t>Optimal ERP Utilization</a:t>
            </a:r>
          </a:p>
          <a:p>
            <a:pPr marL="1485900" lvl="2" indent="-342900"/>
            <a:r>
              <a:rPr lang="en-US" sz="1800" dirty="0">
                <a:solidFill>
                  <a:schemeClr val="accent1"/>
                </a:solidFill>
                <a:latin typeface="+mn-lt"/>
              </a:rPr>
              <a:t>Smart Factory/Industry 4.0 </a:t>
            </a:r>
          </a:p>
          <a:p>
            <a:pPr lvl="1" indent="0">
              <a:buNone/>
            </a:pPr>
            <a:endParaRPr lang="en-US" sz="1000" b="1" i="1" dirty="0">
              <a:solidFill>
                <a:srgbClr val="FF0000"/>
              </a:solidFill>
              <a:latin typeface="+mn-lt"/>
            </a:endParaRPr>
          </a:p>
          <a:p>
            <a:pPr algn="ctr"/>
            <a:r>
              <a:rPr lang="en-US" sz="1800" b="1" i="1" dirty="0">
                <a:solidFill>
                  <a:srgbClr val="FF0000"/>
                </a:solidFill>
                <a:latin typeface="+mn-lt"/>
              </a:rPr>
              <a:t>We must rapidly strengthen the business to gain a competitive advantage in the marketplace</a:t>
            </a:r>
          </a:p>
          <a:p>
            <a:pPr marL="1085850" lvl="1" indent="-342900">
              <a:buFont typeface="Arial" panose="020B0604020202020204" pitchFamily="34" charset="0"/>
              <a:buChar char="•"/>
            </a:pPr>
            <a:endParaRPr lang="en-US" sz="2000" dirty="0">
              <a:latin typeface="+mn-lt"/>
            </a:endParaRPr>
          </a:p>
          <a:p>
            <a:pPr marL="1085850" lvl="1" indent="-342900">
              <a:buFont typeface="Arial" panose="020B0604020202020204" pitchFamily="34" charset="0"/>
              <a:buChar char="•"/>
            </a:pPr>
            <a:endParaRPr lang="en-US" sz="2000" dirty="0">
              <a:latin typeface="+mn-lt"/>
            </a:endParaRPr>
          </a:p>
          <a:p>
            <a:pPr marL="1085850" lvl="1"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endParaRPr lang="en-US" sz="2000" dirty="0">
              <a:latin typeface="+mn-lt"/>
            </a:endParaRPr>
          </a:p>
          <a:p>
            <a:pPr marL="1085850" lvl="1"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b="1" dirty="0">
              <a:solidFill>
                <a:srgbClr val="FF0000"/>
              </a:solidFill>
              <a:latin typeface="+mn-lt"/>
            </a:endParaRPr>
          </a:p>
          <a:p>
            <a:endParaRPr lang="en-US" sz="2000" dirty="0">
              <a:latin typeface="+mn-lt"/>
            </a:endParaRPr>
          </a:p>
        </p:txBody>
      </p:sp>
      <p:sp>
        <p:nvSpPr>
          <p:cNvPr id="3" name="Title 2">
            <a:extLst>
              <a:ext uri="{FF2B5EF4-FFF2-40B4-BE49-F238E27FC236}">
                <a16:creationId xmlns:a16="http://schemas.microsoft.com/office/drawing/2014/main" id="{385F83AC-FFD3-447A-9E62-CFD6386E093A}"/>
              </a:ext>
            </a:extLst>
          </p:cNvPr>
          <p:cNvSpPr>
            <a:spLocks noGrp="1"/>
          </p:cNvSpPr>
          <p:nvPr>
            <p:ph type="title"/>
          </p:nvPr>
        </p:nvSpPr>
        <p:spPr/>
        <p:txBody>
          <a:bodyPr/>
          <a:lstStyle/>
          <a:p>
            <a:r>
              <a:rPr lang="en-US" sz="3600" b="1" dirty="0">
                <a:latin typeface="+mn-lt"/>
              </a:rPr>
              <a:t>Summary</a:t>
            </a:r>
            <a:endParaRPr lang="en-US" sz="3600" dirty="0">
              <a:latin typeface="+mn-lt"/>
            </a:endParaRPr>
          </a:p>
        </p:txBody>
      </p:sp>
    </p:spTree>
    <p:extLst>
      <p:ext uri="{BB962C8B-B14F-4D97-AF65-F5344CB8AC3E}">
        <p14:creationId xmlns:p14="http://schemas.microsoft.com/office/powerpoint/2010/main" val="392758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914</Words>
  <Application>Microsoft Office PowerPoint</Application>
  <PresentationFormat>On-screen Show (4:3)</PresentationFormat>
  <Paragraphs>134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 Continuous Improvement to Smart Factory </vt:lpstr>
      <vt:lpstr>Who We Are</vt:lpstr>
      <vt:lpstr>Change Happens What Motivates Us</vt:lpstr>
      <vt:lpstr>The Business Challenge</vt:lpstr>
      <vt:lpstr>Continuous Improvement</vt:lpstr>
      <vt:lpstr>Smart Factory Technology</vt:lpstr>
      <vt:lpstr>Smart Factory Technologies (examples)</vt:lpstr>
      <vt:lpstr>Smart Factory Technology</vt:lpstr>
      <vt:lpstr>Summary</vt:lpstr>
      <vt:lpstr>Contact Us</vt:lpstr>
    </vt:vector>
  </TitlesOfParts>
  <Company>College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Catapult Workshops 1-3</dc:title>
  <dc:creator>Kovach, Jami</dc:creator>
  <cp:lastModifiedBy>Carlos Chavez</cp:lastModifiedBy>
  <cp:revision>118</cp:revision>
  <dcterms:created xsi:type="dcterms:W3CDTF">2014-09-09T20:36:35Z</dcterms:created>
  <dcterms:modified xsi:type="dcterms:W3CDTF">2019-11-07T18:56:20Z</dcterms:modified>
</cp:coreProperties>
</file>