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8"/>
  </p:notesMasterIdLst>
  <p:sldIdLst>
    <p:sldId id="257" r:id="rId2"/>
    <p:sldId id="688" r:id="rId3"/>
    <p:sldId id="353" r:id="rId4"/>
    <p:sldId id="649" r:id="rId5"/>
    <p:sldId id="687" r:id="rId6"/>
    <p:sldId id="689" r:id="rId7"/>
    <p:sldId id="690" r:id="rId8"/>
    <p:sldId id="691" r:id="rId9"/>
    <p:sldId id="694" r:id="rId10"/>
    <p:sldId id="695" r:id="rId11"/>
    <p:sldId id="696" r:id="rId12"/>
    <p:sldId id="692" r:id="rId13"/>
    <p:sldId id="697" r:id="rId14"/>
    <p:sldId id="698" r:id="rId15"/>
    <p:sldId id="700" r:id="rId16"/>
    <p:sldId id="704" r:id="rId17"/>
    <p:sldId id="703" r:id="rId18"/>
    <p:sldId id="262" r:id="rId19"/>
    <p:sldId id="693" r:id="rId20"/>
    <p:sldId id="706" r:id="rId21"/>
    <p:sldId id="705" r:id="rId22"/>
    <p:sldId id="701" r:id="rId23"/>
    <p:sldId id="707" r:id="rId24"/>
    <p:sldId id="702" r:id="rId25"/>
    <p:sldId id="708" r:id="rId26"/>
    <p:sldId id="686" r:id="rId27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ean Pitoniak" initials="SP" lastIdx="1" clrIdx="0">
    <p:extLst>
      <p:ext uri="{19B8F6BF-5375-455C-9EA6-DF929625EA0E}">
        <p15:presenceInfo xmlns:p15="http://schemas.microsoft.com/office/powerpoint/2012/main" userId="e36db7241fe6ad1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7D6E3"/>
    <a:srgbClr val="4F81BD"/>
    <a:srgbClr val="0000FF"/>
    <a:srgbClr val="FC0AC8"/>
    <a:srgbClr val="FDE169"/>
    <a:srgbClr val="E9EDF4"/>
    <a:srgbClr val="D0D8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28" autoAdjust="0"/>
    <p:restoredTop sz="90842" autoAdjust="0"/>
  </p:normalViewPr>
  <p:slideViewPr>
    <p:cSldViewPr snapToGrid="0">
      <p:cViewPr varScale="1">
        <p:scale>
          <a:sx n="103" d="100"/>
          <a:sy n="103" d="100"/>
        </p:scale>
        <p:origin x="1962" y="11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CA7250D7-A753-4678-8027-984C98E5CD0D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1768A87D-BCA2-4929-9923-85DCE5ADE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2463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Placeholder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5363" name="Placeholder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dirty="0"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20293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68A87D-BCA2-4929-9923-85DCE5ADECF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8062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Placeholder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15363" name="Placeholder 3"/>
          <p:cNvSpPr>
            <a:spLocks noGrp="1" noChangeArrowheads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6661" tIns="48331" rIns="96661" bIns="48331"/>
          <a:lstStyle/>
          <a:p>
            <a:endParaRPr lang="en-US" dirty="0"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74262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Placeholder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15363" name="Placeholder 3"/>
          <p:cNvSpPr>
            <a:spLocks noGrp="1" noChangeArrowheads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6661" tIns="48331" rIns="96661" bIns="48331"/>
          <a:lstStyle/>
          <a:p>
            <a:endParaRPr lang="en-US" dirty="0"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36040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Placeholder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15363" name="Placeholder 3"/>
          <p:cNvSpPr>
            <a:spLocks noGrp="1" noChangeArrowheads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6661" tIns="48331" rIns="96661" bIns="48331"/>
          <a:lstStyle/>
          <a:p>
            <a:endParaRPr lang="en-US" dirty="0"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62993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Placeholder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15363" name="Placeholder 3"/>
          <p:cNvSpPr>
            <a:spLocks noGrp="1" noChangeArrowheads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6661" tIns="48331" rIns="96661" bIns="48331"/>
          <a:lstStyle/>
          <a:p>
            <a:endParaRPr lang="en-US" dirty="0"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26374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Placeholder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15363" name="Placeholder 3"/>
          <p:cNvSpPr>
            <a:spLocks noGrp="1" noChangeArrowheads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6661" tIns="48331" rIns="96661" bIns="48331"/>
          <a:lstStyle/>
          <a:p>
            <a:endParaRPr lang="en-US" dirty="0"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64521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7010400" y="6248400"/>
            <a:ext cx="12954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engine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" y="1"/>
            <a:ext cx="9144001" cy="3048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 November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Parafoil Trajectory Planning - ASAT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engine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" y="1"/>
            <a:ext cx="9144001" cy="3048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 November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Parafoil Trajectory Planning - ASAT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engine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" y="1"/>
            <a:ext cx="9144001" cy="3048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Font typeface="Wingdings" panose="05000000000000000000" pitchFamily="2" charset="2"/>
              <a:buChar char="§"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 November 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Parafoil Trajectory Planning - ASAT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engine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" y="1"/>
            <a:ext cx="9144001" cy="3048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 November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Parafoil Trajectory Planning - ASAT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engine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" y="1"/>
            <a:ext cx="9144001" cy="3048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 November 2019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Parafoil Trajectory Planning - ASAT 2019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engine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" y="1"/>
            <a:ext cx="9144001" cy="3048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 November 2019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Parafoil Trajectory Planning - ASAT 2019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 descr="engine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" y="1"/>
            <a:ext cx="9144001" cy="3048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 November 2019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Parafoil Trajectory Planning - ASAT 2019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5" descr="engine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" y="1"/>
            <a:ext cx="9144001" cy="3048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ngine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" y="1"/>
            <a:ext cx="9144001" cy="3048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 November 2019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Parafoil Trajectory Planning - ASAT 2019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engine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" y="1"/>
            <a:ext cx="9144001" cy="3048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 November 2019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Parafoil Trajectory Planning - ASAT 2019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engine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" y="1"/>
            <a:ext cx="9144001" cy="3048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Parafoil Trajectory Planning - ASAT 2019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9 November 2019</a:t>
            </a: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 descr="STI-logo-final.jpg"/>
          <p:cNvPicPr>
            <a:picLocks noChangeAspect="1"/>
          </p:cNvPicPr>
          <p:nvPr userDrawn="1"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31730" y="6356350"/>
            <a:ext cx="474070" cy="39953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Line 11"/>
          <p:cNvSpPr>
            <a:spLocks noChangeShapeType="1"/>
          </p:cNvSpPr>
          <p:nvPr/>
        </p:nvSpPr>
        <p:spPr bwMode="auto">
          <a:xfrm>
            <a:off x="0" y="1941513"/>
            <a:ext cx="9144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4346" name="Text Box 5"/>
          <p:cNvSpPr txBox="1">
            <a:spLocks noChangeArrowheads="1"/>
          </p:cNvSpPr>
          <p:nvPr/>
        </p:nvSpPr>
        <p:spPr bwMode="auto">
          <a:xfrm>
            <a:off x="2869999" y="3298020"/>
            <a:ext cx="6121601" cy="1361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ts val="3300"/>
              </a:lnSpc>
              <a:spcBef>
                <a:spcPts val="1500"/>
              </a:spcBef>
            </a:pPr>
            <a:r>
              <a:rPr lang="en-US" sz="32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cs typeface="Tahoma"/>
              </a:rPr>
              <a:t>Trajectory Planning for Autonomous Parafoils in Complex Terrain</a:t>
            </a:r>
          </a:p>
        </p:txBody>
      </p:sp>
      <p:sp>
        <p:nvSpPr>
          <p:cNvPr id="14344" name="TextBox 18"/>
          <p:cNvSpPr txBox="1">
            <a:spLocks noChangeArrowheads="1"/>
          </p:cNvSpPr>
          <p:nvPr/>
        </p:nvSpPr>
        <p:spPr bwMode="auto">
          <a:xfrm>
            <a:off x="2814473" y="4655853"/>
            <a:ext cx="306207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spcAft>
                <a:spcPts val="600"/>
              </a:spcAft>
            </a:pPr>
            <a:r>
              <a:rPr lang="en-US" sz="2000" dirty="0">
                <a:solidFill>
                  <a:srgbClr val="7F7F7F"/>
                </a:solidFill>
                <a:latin typeface="Tahoma"/>
                <a:cs typeface="Tahoma"/>
              </a:rPr>
              <a:t>Brian Le Floch</a:t>
            </a:r>
            <a:br>
              <a:rPr lang="en-US" sz="2000" dirty="0">
                <a:solidFill>
                  <a:srgbClr val="7F7F7F"/>
                </a:solidFill>
                <a:latin typeface="Tahoma"/>
                <a:cs typeface="Tahoma"/>
              </a:rPr>
            </a:br>
            <a:r>
              <a:rPr lang="en-US" sz="2000" i="1" dirty="0">
                <a:solidFill>
                  <a:srgbClr val="7F7F7F"/>
                </a:solidFill>
                <a:latin typeface="Tahoma"/>
                <a:cs typeface="Tahoma"/>
              </a:rPr>
              <a:t>Resident Engineer</a:t>
            </a:r>
          </a:p>
        </p:txBody>
      </p:sp>
      <p:cxnSp>
        <p:nvCxnSpPr>
          <p:cNvPr id="6" name="Straight Connector 5"/>
          <p:cNvCxnSpPr>
            <a:cxnSpLocks/>
          </p:cNvCxnSpPr>
          <p:nvPr/>
        </p:nvCxnSpPr>
        <p:spPr bwMode="auto">
          <a:xfrm>
            <a:off x="2795953" y="4551273"/>
            <a:ext cx="6348047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9" name="Picture 8" descr="Main-panel.jp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13701" y="-729"/>
            <a:ext cx="6430299" cy="3202031"/>
          </a:xfrm>
          <a:prstGeom prst="rect">
            <a:avLst/>
          </a:prstGeom>
        </p:spPr>
      </p:pic>
      <p:pic>
        <p:nvPicPr>
          <p:cNvPr id="11" name="Picture 10" descr="STI-logo-final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22958"/>
            <a:ext cx="2675936" cy="939916"/>
          </a:xfrm>
          <a:prstGeom prst="rect">
            <a:avLst/>
          </a:prstGeom>
        </p:spPr>
      </p:pic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5486400" y="4670558"/>
            <a:ext cx="363064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r"/>
            <a:r>
              <a:rPr lang="en-US" sz="1800" dirty="0">
                <a:solidFill>
                  <a:srgbClr val="7F7F7F"/>
                </a:solidFill>
                <a:latin typeface="Tahoma"/>
                <a:cs typeface="Tahoma"/>
              </a:rPr>
              <a:t>16</a:t>
            </a:r>
            <a:r>
              <a:rPr lang="en-US" sz="1800" baseline="30000" dirty="0">
                <a:solidFill>
                  <a:srgbClr val="7F7F7F"/>
                </a:solidFill>
                <a:latin typeface="Tahoma"/>
                <a:cs typeface="Tahoma"/>
              </a:rPr>
              <a:t>th</a:t>
            </a:r>
            <a:r>
              <a:rPr lang="en-US" sz="1800" dirty="0">
                <a:solidFill>
                  <a:srgbClr val="7F7F7F"/>
                </a:solidFill>
                <a:latin typeface="Tahoma"/>
                <a:cs typeface="Tahoma"/>
              </a:rPr>
              <a:t> Annual ASAT Conference</a:t>
            </a:r>
          </a:p>
          <a:p>
            <a:pPr algn="r"/>
            <a:r>
              <a:rPr lang="en-US" sz="1800" dirty="0">
                <a:solidFill>
                  <a:srgbClr val="7F7F7F"/>
                </a:solidFill>
                <a:latin typeface="Tahoma"/>
                <a:cs typeface="Tahoma"/>
              </a:rPr>
              <a:t>November 9, 2019</a:t>
            </a:r>
          </a:p>
        </p:txBody>
      </p:sp>
      <p:sp>
        <p:nvSpPr>
          <p:cNvPr id="4" name="AutoShape 2" descr="Image result for penn state">
            <a:extLst>
              <a:ext uri="{FF2B5EF4-FFF2-40B4-BE49-F238E27FC236}">
                <a16:creationId xmlns:a16="http://schemas.microsoft.com/office/drawing/2014/main" id="{94E17CF4-F598-464A-B4CB-394A36FA80A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8" name="Picture 4" descr="Image result for charles stark draper laboratory">
            <a:extLst>
              <a:ext uri="{FF2B5EF4-FFF2-40B4-BE49-F238E27FC236}">
                <a16:creationId xmlns:a16="http://schemas.microsoft.com/office/drawing/2014/main" id="{2CA38593-54E0-4BF4-ABC9-65CC57EB1A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768" y="4699612"/>
            <a:ext cx="1902398" cy="224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26BD5EE2-3D07-41ED-9CD4-5831F1CF0B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257" y="3429000"/>
            <a:ext cx="1583421" cy="818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84312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139B7B-C55C-437C-B40B-B5936078E6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Terminal Guidance Problem Statement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A98A717-38A4-45A4-AEF2-301251DD8E5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539048"/>
                <a:ext cx="8229600" cy="3838575"/>
              </a:xfrm>
            </p:spPr>
            <p:txBody>
              <a:bodyPr>
                <a:normAutofit/>
              </a:bodyPr>
              <a:lstStyle/>
              <a:p>
                <a:r>
                  <a:rPr lang="en-US" sz="2800" dirty="0"/>
                  <a:t>Assume simplified parafoil dynamics:</a:t>
                </a:r>
              </a:p>
              <a:p>
                <a:pPr marL="457200" lvl="1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𝑣</m:t>
                    </m:r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b>
                        </m:sSub>
                      </m:e>
                    </m:d>
                    <m:func>
                      <m:func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80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</m:func>
                    <m:r>
                      <a:rPr lang="en-US" sz="18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 sz="1800" dirty="0"/>
                  <a:t>,</a:t>
                </a:r>
              </a:p>
              <a:p>
                <a:pPr marL="457200" lvl="1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𝑣</m:t>
                    </m:r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b>
                        </m:sSub>
                      </m:e>
                    </m:d>
                    <m:func>
                      <m:func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80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</m:func>
                    <m:r>
                      <a:rPr lang="en-US" sz="18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en-US" sz="1800" dirty="0"/>
                  <a:t>,</a:t>
                </a:r>
                <a14:m>
                  <m:oMath xmlns:m="http://schemas.openxmlformats.org/officeDocument/2006/math">
                    <m:r>
                      <a:rPr lang="en-US" sz="1800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1800" b="1" i="1" dirty="0">
                  <a:latin typeface="Cambria Math" panose="02040503050406030204" pitchFamily="18" charset="0"/>
                </a:endParaRPr>
              </a:p>
              <a:p>
                <a:pPr marL="457200" lvl="1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𝑣</m:t>
                        </m:r>
                        <m:d>
                          <m:d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sub>
                            </m:sSub>
                          </m:e>
                        </m:d>
                      </m:num>
                      <m:den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</m:sub>
                        </m:sSub>
                      </m:den>
                    </m:f>
                    <m:r>
                      <a:rPr lang="en-US" sz="18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</m:oMath>
                </a14:m>
                <a:r>
                  <a:rPr lang="en-US" sz="1800" dirty="0"/>
                  <a:t>,</a:t>
                </a:r>
                <a14:m>
                  <m:oMath xmlns:m="http://schemas.openxmlformats.org/officeDocument/2006/math">
                    <m:r>
                      <a:rPr lang="en-US" sz="1800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1800" dirty="0"/>
              </a:p>
              <a:p>
                <a:pPr marL="457200" lvl="1" indent="0">
                  <a:buNone/>
                </a:pP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</m:acc>
                    <m:r>
                      <a:rPr lang="en-US" sz="1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𝑠𝑎𝑡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1800" b="1" i="1">
                        <a:latin typeface="Cambria Math" panose="02040503050406030204" pitchFamily="18" charset="0"/>
                      </a:rPr>
                      <m:t>𝐬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𝐷𝑢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,−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i="1" dirty="0"/>
                  <a:t>,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800" b="1" i="1">
                              <a:latin typeface="Cambria Math" panose="02040503050406030204" pitchFamily="18" charset="0"/>
                            </a:rPr>
                            <m:t>𝐬</m:t>
                          </m:r>
                        </m:e>
                      </m:acc>
                      <m:r>
                        <a:rPr lang="en-US" sz="1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1800" b="1" i="1">
                          <a:latin typeface="Cambria Math" panose="02040503050406030204" pitchFamily="18" charset="0"/>
                        </a:rPr>
                        <m:t>𝐬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𝐵𝑢</m:t>
                      </m:r>
                    </m:oMath>
                  </m:oMathPara>
                </a14:m>
                <a:endParaRPr lang="en-US" sz="1800" i="1" dirty="0"/>
              </a:p>
              <a:p>
                <a:r>
                  <a:rPr lang="en-US" sz="2800" dirty="0"/>
                  <a:t>Input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𝜓</m:t>
                            </m:r>
                          </m:e>
                        </m:acc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𝑑𝑒𝑠𝑖𝑟𝑒𝑑</m:t>
                        </m:r>
                      </m:sub>
                    </m:sSub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𝑙𝑎𝑛𝑑</m:t>
                        </m:r>
                      </m:sub>
                    </m:sSub>
                  </m:oMath>
                </a14:m>
                <a:endParaRPr lang="en-US" sz="2800" dirty="0"/>
              </a:p>
              <a:p>
                <a:r>
                  <a:rPr lang="en-US" sz="2800" dirty="0"/>
                  <a:t>Miss distance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𝑚𝑖𝑠𝑠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begChr m:val="‖"/>
                        <m:endChr m:val="‖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𝑙𝑎𝑛𝑑</m:t>
                                </m:r>
                              </m:sub>
                            </m:sSub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𝑡𝑎𝑟𝑔𝑒𝑡</m:t>
                            </m:r>
                          </m:sub>
                        </m:sSub>
                      </m:e>
                    </m:d>
                  </m:oMath>
                </a14:m>
                <a:endParaRPr lang="en-US" sz="2800" dirty="0"/>
              </a:p>
              <a:p>
                <a:pPr marL="0" indent="0">
                  <a:buNone/>
                </a:pPr>
                <a:endParaRPr lang="en-US" sz="2800" dirty="0"/>
              </a:p>
              <a:p>
                <a:endParaRPr lang="en-US" sz="2800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A98A717-38A4-45A4-AEF2-301251DD8E5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539048"/>
                <a:ext cx="8229600" cy="3838575"/>
              </a:xfrm>
              <a:blipFill>
                <a:blip r:embed="rId2"/>
                <a:stretch>
                  <a:fillRect l="-1259" t="-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D7198D-A312-4273-B3BE-F677C51FCE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 November 2019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7B295F-41AB-4740-8205-5E57548838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Parafoil Trajectory Planning - ASAT 2019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2222D0-8DB8-4FEF-BC37-ABA13E243B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EFA24D4A-1907-429B-8314-1D3676CFFF6E}"/>
                  </a:ext>
                </a:extLst>
              </p:cNvPr>
              <p:cNvSpPr/>
              <p:nvPr/>
            </p:nvSpPr>
            <p:spPr>
              <a:xfrm>
                <a:off x="1818942" y="5300290"/>
                <a:ext cx="5506115" cy="1022350"/>
              </a:xfrm>
              <a:prstGeom prst="roundRect">
                <a:avLst/>
              </a:prstGeom>
              <a:solidFill>
                <a:srgbClr val="B7D6E3"/>
              </a:solidFill>
              <a:ln w="31750">
                <a:solidFill>
                  <a:schemeClr val="accent1">
                    <a:shade val="50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400" b="1" dirty="0">
                    <a:solidFill>
                      <a:schemeClr val="tx1"/>
                    </a:solidFill>
                  </a:rPr>
                  <a:t>Find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en-US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𝝍</m:t>
                            </m:r>
                          </m:e>
                        </m:acc>
                      </m:e>
                      <m:sub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𝒅𝒆𝒔𝒊𝒓𝒆𝒅</m:t>
                        </m:r>
                      </m:sub>
                    </m:sSub>
                    <m:d>
                      <m:dPr>
                        <m:ctrlP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</m:d>
                    <m:r>
                      <a:rPr lang="en-US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sz="2400" b="1" dirty="0">
                    <a:solidFill>
                      <a:schemeClr val="tx1"/>
                    </a:solidFill>
                  </a:rPr>
                  <a:t>that minimizes miss distance from target! </a:t>
                </a:r>
              </a:p>
            </p:txBody>
          </p:sp>
        </mc:Choice>
        <mc:Fallback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EFA24D4A-1907-429B-8314-1D3676CFFF6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8942" y="5300290"/>
                <a:ext cx="5506115" cy="1022350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31750">
                <a:solidFill>
                  <a:schemeClr val="accent1">
                    <a:shade val="50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747477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139B7B-C55C-437C-B40B-B5936078E6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Existing Terminal Guidance Approach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A98A717-38A4-45A4-AEF2-301251DD8E5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3095625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sz="2800" dirty="0"/>
                  <a:t>Band-Limited Guidance (BLG) is a direct optimization approach</a:t>
                </a:r>
              </a:p>
              <a:p>
                <a:r>
                  <a:rPr lang="en-US" sz="2800" dirty="0"/>
                  <a:t>Trajectory parameterized by three equally spaced heading rates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b="0" i="1">
                                <a:latin typeface="Cambria Math" panose="02040503050406030204" pitchFamily="18" charset="0"/>
                              </a:rPr>
                              <m:t>𝜓</m:t>
                            </m:r>
                          </m:e>
                        </m:acc>
                      </m:e>
                      <m:sub>
                        <m:r>
                          <a:rPr lang="en-US" sz="2800" b="0" i="1">
                            <a:latin typeface="Cambria Math" panose="02040503050406030204" pitchFamily="18" charset="0"/>
                          </a:rPr>
                          <m:t>𝑑𝑒𝑠𝑖𝑟𝑒𝑑</m:t>
                        </m:r>
                      </m:sub>
                    </m:sSub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𝜓</m:t>
                            </m:r>
                          </m:e>
                        </m:acc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𝜓</m:t>
                            </m:r>
                          </m:e>
                        </m:acc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𝜓</m:t>
                            </m:r>
                          </m:e>
                        </m:acc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/>
                  <a:t>): </a:t>
                </a:r>
              </a:p>
              <a:p>
                <a:pPr lvl="1"/>
                <a:r>
                  <a:rPr lang="en-US" sz="2400" dirty="0"/>
                  <a:t>Band-Limited interpolation determines intermediate heading rates</a:t>
                </a:r>
              </a:p>
              <a:p>
                <a:r>
                  <a:rPr lang="en-US" sz="2800" dirty="0"/>
                  <a:t>Optimization performed by Nelder-Mead algorithm</a:t>
                </a:r>
              </a:p>
              <a:p>
                <a:endParaRPr lang="en-US" sz="2800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A98A717-38A4-45A4-AEF2-301251DD8E5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3095625"/>
              </a:xfrm>
              <a:blipFill>
                <a:blip r:embed="rId2"/>
                <a:stretch>
                  <a:fillRect l="-1259" t="-3353" r="-963" b="-3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D7198D-A312-4273-B3BE-F677C51FCE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9 November 2019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7B295F-41AB-4740-8205-5E57548838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Parafoil Trajectory Planning - ASAT 2019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2222D0-8DB8-4FEF-BC37-ABA13E243B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FA24D4A-1907-429B-8314-1D3676CFFF6E}"/>
              </a:ext>
            </a:extLst>
          </p:cNvPr>
          <p:cNvSpPr/>
          <p:nvPr/>
        </p:nvSpPr>
        <p:spPr>
          <a:xfrm>
            <a:off x="1818942" y="4695825"/>
            <a:ext cx="5506115" cy="1645477"/>
          </a:xfrm>
          <a:prstGeom prst="roundRect">
            <a:avLst/>
          </a:prstGeom>
          <a:solidFill>
            <a:srgbClr val="B7D6E3"/>
          </a:solidFill>
          <a:ln w="31750">
            <a:solidFill>
              <a:schemeClr val="accent1">
                <a:shade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Limitations of BLG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Constrained trajectory shape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Slow convergence in presence of obstacles</a:t>
            </a:r>
          </a:p>
        </p:txBody>
      </p:sp>
    </p:spTree>
    <p:extLst>
      <p:ext uri="{BB962C8B-B14F-4D97-AF65-F5344CB8AC3E}">
        <p14:creationId xmlns:p14="http://schemas.microsoft.com/office/powerpoint/2010/main" val="22865413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Line 11"/>
          <p:cNvSpPr>
            <a:spLocks noChangeShapeType="1"/>
          </p:cNvSpPr>
          <p:nvPr/>
        </p:nvSpPr>
        <p:spPr bwMode="auto">
          <a:xfrm>
            <a:off x="0" y="1941513"/>
            <a:ext cx="9144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" name="Picture 2" descr="Main-panel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669" y="0"/>
            <a:ext cx="9148669" cy="6858000"/>
          </a:xfrm>
          <a:prstGeom prst="rect">
            <a:avLst/>
          </a:prstGeom>
        </p:spPr>
      </p:pic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996633" y="4463023"/>
            <a:ext cx="6533171" cy="515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l">
              <a:lnSpc>
                <a:spcPts val="3300"/>
              </a:lnSpc>
              <a:spcBef>
                <a:spcPts val="1500"/>
              </a:spcBef>
            </a:pP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cs typeface="Tahoma"/>
              </a:rPr>
              <a:t>The Rewire-RRT Algorithm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1098353" y="4326550"/>
            <a:ext cx="8045647" cy="0"/>
          </a:xfrm>
          <a:prstGeom prst="line">
            <a:avLst/>
          </a:prstGeom>
          <a:ln w="6350" cmpd="sng"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9 November 2019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95049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139B7B-C55C-437C-B40B-B5936078E6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Rapidly-Exploring Random Trees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D7198D-A312-4273-B3BE-F677C51FCE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9 November 2019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7B295F-41AB-4740-8205-5E57548838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Parafoil Trajectory Planning - ASAT 2019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2222D0-8DB8-4FEF-BC37-ABA13E243B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FA24D4A-1907-429B-8314-1D3676CFFF6E}"/>
              </a:ext>
            </a:extLst>
          </p:cNvPr>
          <p:cNvSpPr/>
          <p:nvPr/>
        </p:nvSpPr>
        <p:spPr>
          <a:xfrm>
            <a:off x="4771692" y="2205696"/>
            <a:ext cx="3915108" cy="3252711"/>
          </a:xfrm>
          <a:prstGeom prst="roundRect">
            <a:avLst/>
          </a:prstGeom>
          <a:solidFill>
            <a:srgbClr val="B7D6E3"/>
          </a:solidFill>
          <a:ln w="31750">
            <a:solidFill>
              <a:schemeClr val="accent1">
                <a:shade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Advantages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dirty="0">
                <a:solidFill>
                  <a:prstClr val="black"/>
                </a:solidFill>
                <a:latin typeface="Calibri"/>
              </a:rPr>
              <a:t>No preconceived notion of trajectory shape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dirty="0">
                <a:solidFill>
                  <a:prstClr val="black"/>
                </a:solidFill>
                <a:latin typeface="Calibri"/>
              </a:rPr>
              <a:t>Rapidly explore large state-space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Alternative trajectories available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5C3ED3A0-4B1A-4CC5-9A42-68627955DCDA}"/>
              </a:ext>
            </a:extLst>
          </p:cNvPr>
          <p:cNvSpPr/>
          <p:nvPr/>
        </p:nvSpPr>
        <p:spPr>
          <a:xfrm>
            <a:off x="1903095" y="3429000"/>
            <a:ext cx="182880" cy="18288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6DA1BEE9-09C7-449E-9ABA-ECD98F45B9D9}"/>
              </a:ext>
            </a:extLst>
          </p:cNvPr>
          <p:cNvSpPr/>
          <p:nvPr/>
        </p:nvSpPr>
        <p:spPr>
          <a:xfrm>
            <a:off x="1565639" y="4316186"/>
            <a:ext cx="182880" cy="18288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7B19A950-DA31-4DC3-8D37-DC4FAF38428D}"/>
              </a:ext>
            </a:extLst>
          </p:cNvPr>
          <p:cNvSpPr/>
          <p:nvPr/>
        </p:nvSpPr>
        <p:spPr>
          <a:xfrm>
            <a:off x="2371180" y="4680858"/>
            <a:ext cx="182880" cy="18288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384ABD1F-3327-426D-AEC6-E46814524934}"/>
              </a:ext>
            </a:extLst>
          </p:cNvPr>
          <p:cNvSpPr/>
          <p:nvPr/>
        </p:nvSpPr>
        <p:spPr>
          <a:xfrm>
            <a:off x="3399309" y="5169700"/>
            <a:ext cx="182880" cy="18288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9" name="Arc 28">
            <a:extLst>
              <a:ext uri="{FF2B5EF4-FFF2-40B4-BE49-F238E27FC236}">
                <a16:creationId xmlns:a16="http://schemas.microsoft.com/office/drawing/2014/main" id="{75C61C36-EBB1-4703-A339-5E39ABDD3E26}"/>
              </a:ext>
            </a:extLst>
          </p:cNvPr>
          <p:cNvSpPr/>
          <p:nvPr/>
        </p:nvSpPr>
        <p:spPr>
          <a:xfrm>
            <a:off x="597709" y="2600399"/>
            <a:ext cx="1396826" cy="1898667"/>
          </a:xfrm>
          <a:prstGeom prst="arc">
            <a:avLst>
              <a:gd name="adj1" fmla="val 21278648"/>
              <a:gd name="adj2" fmla="val 3776313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0" name="TextBox 16">
            <a:extLst>
              <a:ext uri="{FF2B5EF4-FFF2-40B4-BE49-F238E27FC236}">
                <a16:creationId xmlns:a16="http://schemas.microsoft.com/office/drawing/2014/main" id="{77DBDC4B-5B39-4F19-AC3C-4BC33FDEA603}"/>
              </a:ext>
            </a:extLst>
          </p:cNvPr>
          <p:cNvSpPr txBox="1"/>
          <p:nvPr/>
        </p:nvSpPr>
        <p:spPr>
          <a:xfrm>
            <a:off x="2085975" y="3314502"/>
            <a:ext cx="10698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x</a:t>
            </a:r>
            <a:r>
              <a:rPr lang="en-US" baseline="-25000" dirty="0"/>
              <a:t>0</a:t>
            </a:r>
            <a:r>
              <a:rPr lang="en-US" dirty="0"/>
              <a:t> (root)</a:t>
            </a:r>
          </a:p>
        </p:txBody>
      </p:sp>
      <p:sp>
        <p:nvSpPr>
          <p:cNvPr id="31" name="TextBox 17">
            <a:extLst>
              <a:ext uri="{FF2B5EF4-FFF2-40B4-BE49-F238E27FC236}">
                <a16:creationId xmlns:a16="http://schemas.microsoft.com/office/drawing/2014/main" id="{BF958923-6410-4746-9D87-06BEBEFBBFDC}"/>
              </a:ext>
            </a:extLst>
          </p:cNvPr>
          <p:cNvSpPr txBox="1"/>
          <p:nvPr/>
        </p:nvSpPr>
        <p:spPr>
          <a:xfrm>
            <a:off x="1218313" y="4070697"/>
            <a:ext cx="4180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x</a:t>
            </a:r>
            <a:r>
              <a:rPr lang="en-US" baseline="-25000" dirty="0"/>
              <a:t>1</a:t>
            </a:r>
            <a:endParaRPr lang="en-US" dirty="0"/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82329C0D-8E54-49EC-B6C5-70D57DC2C46D}"/>
              </a:ext>
            </a:extLst>
          </p:cNvPr>
          <p:cNvCxnSpPr/>
          <p:nvPr/>
        </p:nvCxnSpPr>
        <p:spPr>
          <a:xfrm>
            <a:off x="1715534" y="4440029"/>
            <a:ext cx="649443" cy="300014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21">
            <a:extLst>
              <a:ext uri="{FF2B5EF4-FFF2-40B4-BE49-F238E27FC236}">
                <a16:creationId xmlns:a16="http://schemas.microsoft.com/office/drawing/2014/main" id="{C16F2C3B-2826-429A-B552-AE1B6DD2F963}"/>
              </a:ext>
            </a:extLst>
          </p:cNvPr>
          <p:cNvSpPr txBox="1"/>
          <p:nvPr/>
        </p:nvSpPr>
        <p:spPr>
          <a:xfrm>
            <a:off x="2016663" y="4314058"/>
            <a:ext cx="4180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d</a:t>
            </a: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9A83A7F1-C255-4342-967B-CD27FF3CEB10}"/>
              </a:ext>
            </a:extLst>
          </p:cNvPr>
          <p:cNvCxnSpPr/>
          <p:nvPr/>
        </p:nvCxnSpPr>
        <p:spPr>
          <a:xfrm flipV="1">
            <a:off x="1261876" y="4384663"/>
            <a:ext cx="320452" cy="25067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26">
            <a:extLst>
              <a:ext uri="{FF2B5EF4-FFF2-40B4-BE49-F238E27FC236}">
                <a16:creationId xmlns:a16="http://schemas.microsoft.com/office/drawing/2014/main" id="{F71CD586-92B7-425A-8717-CB8EF9B04201}"/>
              </a:ext>
            </a:extLst>
          </p:cNvPr>
          <p:cNvSpPr txBox="1"/>
          <p:nvPr/>
        </p:nvSpPr>
        <p:spPr>
          <a:xfrm>
            <a:off x="858426" y="4548847"/>
            <a:ext cx="6182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x</a:t>
            </a:r>
            <a:r>
              <a:rPr lang="en-US" baseline="-25000" dirty="0"/>
              <a:t>near</a:t>
            </a:r>
            <a:endParaRPr lang="en-US" dirty="0"/>
          </a:p>
        </p:txBody>
      </p:sp>
      <p:sp>
        <p:nvSpPr>
          <p:cNvPr id="36" name="Arc 35">
            <a:extLst>
              <a:ext uri="{FF2B5EF4-FFF2-40B4-BE49-F238E27FC236}">
                <a16:creationId xmlns:a16="http://schemas.microsoft.com/office/drawing/2014/main" id="{AF541DA7-C474-4088-9546-38E32B937339}"/>
              </a:ext>
            </a:extLst>
          </p:cNvPr>
          <p:cNvSpPr/>
          <p:nvPr/>
        </p:nvSpPr>
        <p:spPr>
          <a:xfrm>
            <a:off x="1516746" y="4255363"/>
            <a:ext cx="1138457" cy="937061"/>
          </a:xfrm>
          <a:prstGeom prst="arc">
            <a:avLst>
              <a:gd name="adj1" fmla="val 838397"/>
              <a:gd name="adj2" fmla="val 12735267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712639FA-E534-49EB-96A7-6D06F179AD4C}"/>
              </a:ext>
            </a:extLst>
          </p:cNvPr>
          <p:cNvCxnSpPr/>
          <p:nvPr/>
        </p:nvCxnSpPr>
        <p:spPr>
          <a:xfrm>
            <a:off x="2554060" y="4822298"/>
            <a:ext cx="916577" cy="420126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Oval 37">
            <a:extLst>
              <a:ext uri="{FF2B5EF4-FFF2-40B4-BE49-F238E27FC236}">
                <a16:creationId xmlns:a16="http://schemas.microsoft.com/office/drawing/2014/main" id="{A99B74E0-2200-4ACA-A35C-797476217833}"/>
              </a:ext>
            </a:extLst>
          </p:cNvPr>
          <p:cNvSpPr/>
          <p:nvPr/>
        </p:nvSpPr>
        <p:spPr>
          <a:xfrm>
            <a:off x="2544987" y="4772298"/>
            <a:ext cx="182880" cy="18288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0" name="TextBox 32">
            <a:extLst>
              <a:ext uri="{FF2B5EF4-FFF2-40B4-BE49-F238E27FC236}">
                <a16:creationId xmlns:a16="http://schemas.microsoft.com/office/drawing/2014/main" id="{C8A0B8FF-B10B-4E9D-A03A-CEE0DC3491A8}"/>
              </a:ext>
            </a:extLst>
          </p:cNvPr>
          <p:cNvSpPr txBox="1"/>
          <p:nvPr/>
        </p:nvSpPr>
        <p:spPr>
          <a:xfrm>
            <a:off x="3490749" y="5242424"/>
            <a:ext cx="9366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x</a:t>
            </a:r>
            <a:r>
              <a:rPr lang="en-US" baseline="-25000" dirty="0"/>
              <a:t>rand</a:t>
            </a:r>
            <a:endParaRPr lang="en-US" dirty="0"/>
          </a:p>
        </p:txBody>
      </p:sp>
      <p:sp>
        <p:nvSpPr>
          <p:cNvPr id="42" name="TextBox 75">
            <a:extLst>
              <a:ext uri="{FF2B5EF4-FFF2-40B4-BE49-F238E27FC236}">
                <a16:creationId xmlns:a16="http://schemas.microsoft.com/office/drawing/2014/main" id="{71BF8E02-444E-4C45-8022-649AB373915A}"/>
              </a:ext>
            </a:extLst>
          </p:cNvPr>
          <p:cNvSpPr txBox="1"/>
          <p:nvPr/>
        </p:nvSpPr>
        <p:spPr>
          <a:xfrm>
            <a:off x="2480742" y="4941715"/>
            <a:ext cx="9366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x</a:t>
            </a:r>
            <a:r>
              <a:rPr lang="en-US" baseline="-25000" dirty="0"/>
              <a:t>new</a:t>
            </a:r>
            <a:endParaRPr lang="en-US" dirty="0"/>
          </a:p>
        </p:txBody>
      </p:sp>
      <p:sp>
        <p:nvSpPr>
          <p:cNvPr id="43" name="Content Placeholder 2">
            <a:extLst>
              <a:ext uri="{FF2B5EF4-FFF2-40B4-BE49-F238E27FC236}">
                <a16:creationId xmlns:a16="http://schemas.microsoft.com/office/drawing/2014/main" id="{9279DFE9-2210-4663-BCBC-C325DCF04A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3438525" cy="1590491"/>
          </a:xfrm>
        </p:spPr>
        <p:txBody>
          <a:bodyPr>
            <a:normAutofit fontScale="77500" lnSpcReduction="20000"/>
          </a:bodyPr>
          <a:lstStyle/>
          <a:p>
            <a:r>
              <a:rPr lang="en-US" sz="2800" dirty="0"/>
              <a:t>Introduced in 1998 [LaValle]</a:t>
            </a:r>
          </a:p>
          <a:p>
            <a:r>
              <a:rPr lang="en-US" sz="2800" dirty="0"/>
              <a:t>Incremental construction of a tree of trajectories</a:t>
            </a:r>
          </a:p>
          <a:p>
            <a:endParaRPr lang="en-US" sz="2800" dirty="0"/>
          </a:p>
          <a:p>
            <a:pPr marL="0" indent="0">
              <a:buNone/>
            </a:pPr>
            <a:endParaRPr lang="en-US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78585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7" grpId="1" animBg="1"/>
      <p:bldP spid="28" grpId="0" animBg="1"/>
      <p:bldP spid="28" grpId="1" animBg="1"/>
      <p:bldP spid="33" grpId="0"/>
      <p:bldP spid="33" grpId="1"/>
      <p:bldP spid="35" grpId="0"/>
      <p:bldP spid="35" grpId="1"/>
      <p:bldP spid="36" grpId="0" animBg="1"/>
      <p:bldP spid="38" grpId="0" animBg="1"/>
      <p:bldP spid="40" grpId="0"/>
      <p:bldP spid="40" grpId="1"/>
      <p:bldP spid="4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73F73D-BC40-4F62-8553-313BFE2521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Parafoil-RRT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4EE028-7666-43D3-936F-BAFE80FF53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246" y="1507575"/>
            <a:ext cx="7877508" cy="804198"/>
          </a:xfrm>
        </p:spPr>
        <p:txBody>
          <a:bodyPr>
            <a:normAutofit fontScale="92500"/>
          </a:bodyPr>
          <a:lstStyle/>
          <a:p>
            <a:r>
              <a:rPr lang="en-US" dirty="0"/>
              <a:t>RRT was adapted to parafoil guidance problem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6CCB55-8AE5-4B7A-8759-C349FE6EF3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 November 2019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A4F822-E4E4-4B72-A368-16486D4510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Parafoil Trajectory Planning - ASAT 2019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D885F6-1C5D-4084-9C60-72A19E7203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36D8CAF-2EBD-4893-9D34-5613AF0B23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840" y="2244695"/>
            <a:ext cx="3320402" cy="264853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602FB0C-E491-42F8-BA55-922889A78587}"/>
              </a:ext>
            </a:extLst>
          </p:cNvPr>
          <p:cNvSpPr txBox="1"/>
          <p:nvPr/>
        </p:nvSpPr>
        <p:spPr>
          <a:xfrm>
            <a:off x="457200" y="5048437"/>
            <a:ext cx="34525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Figure 7: Tree of trajectories formed by Parafoil-RRT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F4B1F16C-98B8-47B3-9677-976313905B09}"/>
              </a:ext>
            </a:extLst>
          </p:cNvPr>
          <p:cNvSpPr/>
          <p:nvPr/>
        </p:nvSpPr>
        <p:spPr>
          <a:xfrm>
            <a:off x="4595646" y="2311773"/>
            <a:ext cx="3915108" cy="3467149"/>
          </a:xfrm>
          <a:prstGeom prst="roundRect">
            <a:avLst/>
          </a:prstGeom>
          <a:solidFill>
            <a:srgbClr val="B7D6E3"/>
          </a:solidFill>
          <a:ln w="31750">
            <a:solidFill>
              <a:schemeClr val="accent1">
                <a:shade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Disadvantages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Consistent but poor miss distance; RRT is guaranteed suboptimal [Karaman et al]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Unsafe proximity of trajectory to terrain/obstacles</a:t>
            </a:r>
          </a:p>
        </p:txBody>
      </p:sp>
    </p:spTree>
    <p:extLst>
      <p:ext uri="{BB962C8B-B14F-4D97-AF65-F5344CB8AC3E}">
        <p14:creationId xmlns:p14="http://schemas.microsoft.com/office/powerpoint/2010/main" val="727620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EBBE68-E6F1-49A1-9631-CFE0889D92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 1 of 2 (Safety)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43E4C5-3ABF-40BC-8F5E-F70C2CFC2D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1"/>
            <a:ext cx="4917233" cy="3489290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Use Analytic Chance Constraints [Luders et al] to estimate probability of collision</a:t>
            </a:r>
          </a:p>
          <a:p>
            <a:pPr lvl="1"/>
            <a:r>
              <a:rPr lang="en-US" dirty="0"/>
              <a:t>Uncertain winds yield distribution of possible future states</a:t>
            </a:r>
          </a:p>
          <a:p>
            <a:r>
              <a:rPr lang="en-US" dirty="0"/>
              <a:t>Total cost is weighted sum of safety and miss-distance costs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19B61D-1C57-46FA-B168-21B0DD69E9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 November 2019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A46DCB-4421-4457-BE46-76F17E46AB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Parafoil Trajectory Planning - ASAT 2019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0044C3-B2B4-4D35-B9B5-0885F40CBE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082F7DC-8A4F-40C9-93D0-C2735ADF0EE2}"/>
              </a:ext>
            </a:extLst>
          </p:cNvPr>
          <p:cNvSpPr/>
          <p:nvPr/>
        </p:nvSpPr>
        <p:spPr>
          <a:xfrm>
            <a:off x="2113383" y="5187819"/>
            <a:ext cx="4917233" cy="1070203"/>
          </a:xfrm>
          <a:prstGeom prst="roundRect">
            <a:avLst/>
          </a:prstGeom>
          <a:solidFill>
            <a:srgbClr val="B7D6E3"/>
          </a:solidFill>
          <a:ln w="31750">
            <a:solidFill>
              <a:schemeClr val="accent1">
                <a:shade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Two-part cost considers safety and miss-distance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1B3806F-CFB5-4D6F-B436-E1C01F38B7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6988" y="1532682"/>
            <a:ext cx="3095908" cy="249749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80760DA-56E1-4310-93B7-54B5ECA17976}"/>
              </a:ext>
            </a:extLst>
          </p:cNvPr>
          <p:cNvSpPr txBox="1"/>
          <p:nvPr/>
        </p:nvSpPr>
        <p:spPr>
          <a:xfrm>
            <a:off x="5578655" y="4071157"/>
            <a:ext cx="34525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Figure 8: Collision probability region [Luders]</a:t>
            </a:r>
          </a:p>
        </p:txBody>
      </p:sp>
    </p:spTree>
    <p:extLst>
      <p:ext uri="{BB962C8B-B14F-4D97-AF65-F5344CB8AC3E}">
        <p14:creationId xmlns:p14="http://schemas.microsoft.com/office/powerpoint/2010/main" val="34704978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EC3541-D46A-4C00-9F12-9B6971DFAC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 2 of 2 (Performance)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EBC0BE-607C-434A-AB5B-003AA79AFB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/>
          <a:lstStyle/>
          <a:p>
            <a:r>
              <a:rPr lang="en-US" dirty="0"/>
              <a:t>Adapt two methods from RRT* [Karaman et al]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Choose-Parent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Rewire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2F3444-4858-4E33-A313-9BF85AB260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 November 2019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C76736-B36D-44F9-9D71-FF285A7F4E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Parafoil Trajectory Planning - ASAT 2019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46A644-D029-4747-B980-4080383FB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B765390-FF7B-4545-9051-908183205FF4}"/>
              </a:ext>
            </a:extLst>
          </p:cNvPr>
          <p:cNvSpPr/>
          <p:nvPr/>
        </p:nvSpPr>
        <p:spPr>
          <a:xfrm>
            <a:off x="1963752" y="4680643"/>
            <a:ext cx="4755606" cy="1086791"/>
          </a:xfrm>
          <a:prstGeom prst="roundRect">
            <a:avLst/>
          </a:prstGeom>
          <a:solidFill>
            <a:srgbClr val="B7D6E3"/>
          </a:solidFill>
          <a:ln w="31750">
            <a:solidFill>
              <a:schemeClr val="accent1">
                <a:shade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RRT* is asymptotically optimal, but can be hard to implement for underactuated systems</a:t>
            </a:r>
            <a:endParaRPr kumimoji="0" lang="en-US" sz="2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0FEA5D6-72A6-42FE-A4CA-7E323D8E1A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600200"/>
            <a:ext cx="4294716" cy="216925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684891C-C723-46DD-BF99-8CE042A8C8BD}"/>
              </a:ext>
            </a:extLst>
          </p:cNvPr>
          <p:cNvSpPr txBox="1"/>
          <p:nvPr/>
        </p:nvSpPr>
        <p:spPr>
          <a:xfrm>
            <a:off x="5234227" y="3769452"/>
            <a:ext cx="34525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Figure 9: RRT (left) vs. RRT* (right)</a:t>
            </a:r>
          </a:p>
          <a:p>
            <a:pPr algn="ctr"/>
            <a:r>
              <a:rPr lang="en-US" dirty="0"/>
              <a:t>[Karaman]</a:t>
            </a:r>
          </a:p>
        </p:txBody>
      </p:sp>
    </p:spTree>
    <p:extLst>
      <p:ext uri="{BB962C8B-B14F-4D97-AF65-F5344CB8AC3E}">
        <p14:creationId xmlns:p14="http://schemas.microsoft.com/office/powerpoint/2010/main" val="13492363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28650" y="439979"/>
            <a:ext cx="7886700" cy="994172"/>
          </a:xfrm>
        </p:spPr>
        <p:txBody>
          <a:bodyPr>
            <a:normAutofit fontScale="90000"/>
          </a:bodyPr>
          <a:lstStyle/>
          <a:p>
            <a:r>
              <a:rPr lang="en-US" dirty="0"/>
              <a:t>Solution 2 of 2 (Performance)</a:t>
            </a:r>
            <a:br>
              <a:rPr lang="en-US" dirty="0"/>
            </a:br>
            <a:r>
              <a:rPr lang="en-US" dirty="0"/>
              <a:t>Choose-Parent Procedure</a:t>
            </a:r>
          </a:p>
        </p:txBody>
      </p:sp>
      <p:sp>
        <p:nvSpPr>
          <p:cNvPr id="6" name="Oval 5"/>
          <p:cNvSpPr/>
          <p:nvPr/>
        </p:nvSpPr>
        <p:spPr>
          <a:xfrm>
            <a:off x="1595443" y="2705277"/>
            <a:ext cx="137160" cy="13716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Oval 7"/>
          <p:cNvSpPr/>
          <p:nvPr/>
        </p:nvSpPr>
        <p:spPr>
          <a:xfrm>
            <a:off x="1342351" y="3370666"/>
            <a:ext cx="137160" cy="13716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Oval 9"/>
          <p:cNvSpPr/>
          <p:nvPr/>
        </p:nvSpPr>
        <p:spPr>
          <a:xfrm>
            <a:off x="1946507" y="3644170"/>
            <a:ext cx="137160" cy="13716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Oval 10"/>
          <p:cNvSpPr/>
          <p:nvPr/>
        </p:nvSpPr>
        <p:spPr>
          <a:xfrm>
            <a:off x="2717603" y="4010802"/>
            <a:ext cx="137160" cy="13716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6" name="Arc 15"/>
          <p:cNvSpPr/>
          <p:nvPr/>
        </p:nvSpPr>
        <p:spPr>
          <a:xfrm>
            <a:off x="616403" y="2102493"/>
            <a:ext cx="1047620" cy="1424000"/>
          </a:xfrm>
          <a:prstGeom prst="arc">
            <a:avLst>
              <a:gd name="adj1" fmla="val 21278648"/>
              <a:gd name="adj2" fmla="val 3776313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7" name="TextBox 16"/>
          <p:cNvSpPr txBox="1"/>
          <p:nvPr/>
        </p:nvSpPr>
        <p:spPr>
          <a:xfrm>
            <a:off x="1732603" y="2619403"/>
            <a:ext cx="80240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x</a:t>
            </a:r>
            <a:r>
              <a:rPr lang="en-US" sz="1350" baseline="-25000" dirty="0"/>
              <a:t>0</a:t>
            </a:r>
            <a:r>
              <a:rPr lang="en-US" sz="1350" dirty="0"/>
              <a:t> (root)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011523" y="3186549"/>
            <a:ext cx="38389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x</a:t>
            </a:r>
            <a:r>
              <a:rPr lang="en-US" sz="1350" baseline="-25000" dirty="0"/>
              <a:t>1</a:t>
            </a:r>
            <a:endParaRPr lang="en-US" sz="1350" dirty="0"/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1454773" y="3463548"/>
            <a:ext cx="487082" cy="225011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680619" y="3369070"/>
            <a:ext cx="31356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d</a:t>
            </a:r>
          </a:p>
        </p:txBody>
      </p:sp>
      <p:cxnSp>
        <p:nvCxnSpPr>
          <p:cNvPr id="25" name="Straight Arrow Connector 24"/>
          <p:cNvCxnSpPr/>
          <p:nvPr/>
        </p:nvCxnSpPr>
        <p:spPr>
          <a:xfrm flipV="1">
            <a:off x="1114529" y="3422024"/>
            <a:ext cx="240339" cy="18800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738823" y="3545162"/>
            <a:ext cx="53681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x</a:t>
            </a:r>
            <a:r>
              <a:rPr lang="en-US" sz="1350" baseline="-25000" dirty="0"/>
              <a:t>near</a:t>
            </a:r>
            <a:endParaRPr lang="en-US" sz="1350" dirty="0"/>
          </a:p>
        </p:txBody>
      </p:sp>
      <p:sp>
        <p:nvSpPr>
          <p:cNvPr id="28" name="Arc 27"/>
          <p:cNvSpPr/>
          <p:nvPr/>
        </p:nvSpPr>
        <p:spPr>
          <a:xfrm>
            <a:off x="1305681" y="3325049"/>
            <a:ext cx="853843" cy="702796"/>
          </a:xfrm>
          <a:prstGeom prst="arc">
            <a:avLst>
              <a:gd name="adj1" fmla="val 838397"/>
              <a:gd name="adj2" fmla="val 12735267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30" name="Straight Connector 29"/>
          <p:cNvCxnSpPr/>
          <p:nvPr/>
        </p:nvCxnSpPr>
        <p:spPr>
          <a:xfrm>
            <a:off x="2083667" y="3750250"/>
            <a:ext cx="687433" cy="31509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0"/>
          <p:cNvSpPr/>
          <p:nvPr/>
        </p:nvSpPr>
        <p:spPr>
          <a:xfrm>
            <a:off x="2076862" y="3712750"/>
            <a:ext cx="137160" cy="13716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2" name="TextBox 31"/>
          <p:cNvSpPr txBox="1"/>
          <p:nvPr/>
        </p:nvSpPr>
        <p:spPr>
          <a:xfrm>
            <a:off x="2208265" y="3506432"/>
            <a:ext cx="70251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q</a:t>
            </a:r>
            <a:r>
              <a:rPr lang="en-US" sz="1350" baseline="-25000" dirty="0"/>
              <a:t>new</a:t>
            </a:r>
            <a:endParaRPr lang="en-US" sz="1350" dirty="0"/>
          </a:p>
        </p:txBody>
      </p:sp>
      <p:sp>
        <p:nvSpPr>
          <p:cNvPr id="33" name="TextBox 32"/>
          <p:cNvSpPr txBox="1"/>
          <p:nvPr/>
        </p:nvSpPr>
        <p:spPr>
          <a:xfrm>
            <a:off x="2786184" y="4065345"/>
            <a:ext cx="70251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x</a:t>
            </a:r>
            <a:r>
              <a:rPr lang="en-US" sz="1350" baseline="-25000" dirty="0"/>
              <a:t>rand</a:t>
            </a:r>
            <a:endParaRPr lang="en-US" sz="1350" dirty="0"/>
          </a:p>
        </p:txBody>
      </p:sp>
      <p:sp>
        <p:nvSpPr>
          <p:cNvPr id="35" name="Oval 34"/>
          <p:cNvSpPr/>
          <p:nvPr/>
        </p:nvSpPr>
        <p:spPr>
          <a:xfrm>
            <a:off x="6351140" y="2705277"/>
            <a:ext cx="137160" cy="13716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6" name="Oval 35"/>
          <p:cNvSpPr/>
          <p:nvPr/>
        </p:nvSpPr>
        <p:spPr>
          <a:xfrm>
            <a:off x="6098048" y="3370666"/>
            <a:ext cx="137160" cy="13716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7" name="Oval 36"/>
          <p:cNvSpPr/>
          <p:nvPr/>
        </p:nvSpPr>
        <p:spPr>
          <a:xfrm>
            <a:off x="6702203" y="3644170"/>
            <a:ext cx="137160" cy="13716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8" name="Oval 37"/>
          <p:cNvSpPr/>
          <p:nvPr/>
        </p:nvSpPr>
        <p:spPr>
          <a:xfrm>
            <a:off x="7473300" y="4010802"/>
            <a:ext cx="137160" cy="13716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9" name="Arc 38"/>
          <p:cNvSpPr/>
          <p:nvPr/>
        </p:nvSpPr>
        <p:spPr>
          <a:xfrm>
            <a:off x="5372100" y="2093162"/>
            <a:ext cx="1047620" cy="1424000"/>
          </a:xfrm>
          <a:prstGeom prst="arc">
            <a:avLst>
              <a:gd name="adj1" fmla="val 21278648"/>
              <a:gd name="adj2" fmla="val 3776313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0" name="TextBox 39"/>
          <p:cNvSpPr txBox="1"/>
          <p:nvPr/>
        </p:nvSpPr>
        <p:spPr>
          <a:xfrm>
            <a:off x="6488300" y="2619403"/>
            <a:ext cx="80240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x</a:t>
            </a:r>
            <a:r>
              <a:rPr lang="en-US" sz="1350" baseline="-25000" dirty="0"/>
              <a:t>0</a:t>
            </a:r>
            <a:r>
              <a:rPr lang="en-US" sz="1350" dirty="0"/>
              <a:t> (root)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746097" y="3186549"/>
            <a:ext cx="40501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x</a:t>
            </a:r>
            <a:r>
              <a:rPr lang="en-US" sz="1350" baseline="-25000" dirty="0"/>
              <a:t>1</a:t>
            </a:r>
            <a:endParaRPr lang="en-US" sz="1350" dirty="0"/>
          </a:p>
        </p:txBody>
      </p:sp>
      <p:cxnSp>
        <p:nvCxnSpPr>
          <p:cNvPr id="42" name="Straight Arrow Connector 41"/>
          <p:cNvCxnSpPr/>
          <p:nvPr/>
        </p:nvCxnSpPr>
        <p:spPr>
          <a:xfrm>
            <a:off x="6210469" y="3463548"/>
            <a:ext cx="487082" cy="225011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6372943" y="3358825"/>
            <a:ext cx="31356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d</a:t>
            </a:r>
          </a:p>
        </p:txBody>
      </p:sp>
      <p:cxnSp>
        <p:nvCxnSpPr>
          <p:cNvPr id="44" name="Straight Arrow Connector 43"/>
          <p:cNvCxnSpPr/>
          <p:nvPr/>
        </p:nvCxnSpPr>
        <p:spPr>
          <a:xfrm flipV="1">
            <a:off x="5901708" y="3424099"/>
            <a:ext cx="196340" cy="22007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5550397" y="3524421"/>
            <a:ext cx="55369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x</a:t>
            </a:r>
            <a:r>
              <a:rPr lang="en-US" sz="1350" baseline="-25000" dirty="0"/>
              <a:t>near</a:t>
            </a:r>
            <a:endParaRPr lang="en-US" sz="1350" dirty="0"/>
          </a:p>
        </p:txBody>
      </p:sp>
      <p:sp>
        <p:nvSpPr>
          <p:cNvPr id="46" name="Arc 45"/>
          <p:cNvSpPr/>
          <p:nvPr/>
        </p:nvSpPr>
        <p:spPr>
          <a:xfrm>
            <a:off x="6061378" y="3325049"/>
            <a:ext cx="853843" cy="702796"/>
          </a:xfrm>
          <a:prstGeom prst="arc">
            <a:avLst>
              <a:gd name="adj1" fmla="val 838397"/>
              <a:gd name="adj2" fmla="val 12735267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47" name="Straight Connector 46"/>
          <p:cNvCxnSpPr/>
          <p:nvPr/>
        </p:nvCxnSpPr>
        <p:spPr>
          <a:xfrm>
            <a:off x="6839364" y="3750250"/>
            <a:ext cx="687433" cy="31509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Oval 47"/>
          <p:cNvSpPr/>
          <p:nvPr/>
        </p:nvSpPr>
        <p:spPr>
          <a:xfrm>
            <a:off x="6832559" y="3712750"/>
            <a:ext cx="137160" cy="13716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9" name="TextBox 48"/>
          <p:cNvSpPr txBox="1"/>
          <p:nvPr/>
        </p:nvSpPr>
        <p:spPr>
          <a:xfrm>
            <a:off x="6914832" y="3471527"/>
            <a:ext cx="70251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q</a:t>
            </a:r>
            <a:r>
              <a:rPr lang="en-US" sz="1350" baseline="-25000" dirty="0"/>
              <a:t>new</a:t>
            </a:r>
            <a:endParaRPr lang="en-US" sz="1350" dirty="0"/>
          </a:p>
        </p:txBody>
      </p:sp>
      <p:sp>
        <p:nvSpPr>
          <p:cNvPr id="50" name="TextBox 49"/>
          <p:cNvSpPr txBox="1"/>
          <p:nvPr/>
        </p:nvSpPr>
        <p:spPr>
          <a:xfrm>
            <a:off x="7541880" y="4065345"/>
            <a:ext cx="70251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x</a:t>
            </a:r>
            <a:r>
              <a:rPr lang="en-US" sz="1350" baseline="-25000" dirty="0"/>
              <a:t>rand</a:t>
            </a:r>
            <a:endParaRPr lang="en-US" sz="1350" dirty="0"/>
          </a:p>
        </p:txBody>
      </p:sp>
      <p:cxnSp>
        <p:nvCxnSpPr>
          <p:cNvPr id="55" name="Straight Arrow Connector 54"/>
          <p:cNvCxnSpPr>
            <a:endCxn id="37" idx="7"/>
          </p:cNvCxnSpPr>
          <p:nvPr/>
        </p:nvCxnSpPr>
        <p:spPr>
          <a:xfrm flipH="1">
            <a:off x="6819277" y="3012981"/>
            <a:ext cx="654023" cy="651276"/>
          </a:xfrm>
          <a:prstGeom prst="straightConnector1">
            <a:avLst/>
          </a:prstGeom>
          <a:ln>
            <a:solidFill>
              <a:schemeClr val="accent4"/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7183423" y="3178619"/>
            <a:ext cx="31356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r</a:t>
            </a:r>
            <a:r>
              <a:rPr lang="en-US" sz="1350" baseline="-25000" dirty="0"/>
              <a:t>b</a:t>
            </a:r>
            <a:endParaRPr lang="en-US" sz="1350" dirty="0"/>
          </a:p>
        </p:txBody>
      </p:sp>
      <p:sp>
        <p:nvSpPr>
          <p:cNvPr id="60" name="Arc 59"/>
          <p:cNvSpPr/>
          <p:nvPr/>
        </p:nvSpPr>
        <p:spPr>
          <a:xfrm>
            <a:off x="5690078" y="2615470"/>
            <a:ext cx="2057400" cy="2057400"/>
          </a:xfrm>
          <a:prstGeom prst="arc">
            <a:avLst>
              <a:gd name="adj1" fmla="val 7695522"/>
              <a:gd name="adj2" fmla="val 20511164"/>
            </a:avLst>
          </a:prstGeom>
          <a:ln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5" name="Oval 64"/>
          <p:cNvSpPr/>
          <p:nvPr/>
        </p:nvSpPr>
        <p:spPr>
          <a:xfrm>
            <a:off x="6598595" y="3558660"/>
            <a:ext cx="350521" cy="322340"/>
          </a:xfrm>
          <a:prstGeom prst="ellipse">
            <a:avLst/>
          </a:prstGeom>
          <a:noFill/>
          <a:ln>
            <a:solidFill>
              <a:schemeClr val="accent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6" name="Arc 65"/>
          <p:cNvSpPr/>
          <p:nvPr/>
        </p:nvSpPr>
        <p:spPr>
          <a:xfrm>
            <a:off x="6429924" y="2056875"/>
            <a:ext cx="856597" cy="1643453"/>
          </a:xfrm>
          <a:prstGeom prst="arc">
            <a:avLst>
              <a:gd name="adj1" fmla="val 6067749"/>
              <a:gd name="adj2" fmla="val 11083018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7" name="Oval 66"/>
          <p:cNvSpPr/>
          <p:nvPr/>
        </p:nvSpPr>
        <p:spPr>
          <a:xfrm>
            <a:off x="6645494" y="3591547"/>
            <a:ext cx="137160" cy="13716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8" name="TextBox 67"/>
          <p:cNvSpPr txBox="1"/>
          <p:nvPr/>
        </p:nvSpPr>
        <p:spPr>
          <a:xfrm>
            <a:off x="6221771" y="3957579"/>
            <a:ext cx="45720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c</a:t>
            </a:r>
            <a:r>
              <a:rPr lang="en-US" sz="1350" baseline="-25000" dirty="0"/>
              <a:t>1</a:t>
            </a:r>
            <a:endParaRPr lang="en-US" sz="1350" dirty="0"/>
          </a:p>
        </p:txBody>
      </p:sp>
      <p:sp>
        <p:nvSpPr>
          <p:cNvPr id="70" name="TextBox 69"/>
          <p:cNvSpPr txBox="1"/>
          <p:nvPr/>
        </p:nvSpPr>
        <p:spPr>
          <a:xfrm>
            <a:off x="6497507" y="3107814"/>
            <a:ext cx="45720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c</a:t>
            </a:r>
            <a:r>
              <a:rPr lang="en-US" sz="1350" baseline="-25000" dirty="0"/>
              <a:t>2</a:t>
            </a:r>
            <a:endParaRPr lang="en-US" sz="1350" dirty="0"/>
          </a:p>
        </p:txBody>
      </p:sp>
      <p:sp>
        <p:nvSpPr>
          <p:cNvPr id="71" name="TextBox 70"/>
          <p:cNvSpPr txBox="1"/>
          <p:nvPr/>
        </p:nvSpPr>
        <p:spPr>
          <a:xfrm>
            <a:off x="7997157" y="3377526"/>
            <a:ext cx="70842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/>
              <a:t>c</a:t>
            </a:r>
            <a:r>
              <a:rPr lang="en-US" sz="1350" b="1" baseline="-25000" dirty="0"/>
              <a:t>2 </a:t>
            </a:r>
            <a:r>
              <a:rPr lang="en-US" sz="1350" b="1" dirty="0"/>
              <a:t>&lt; c</a:t>
            </a:r>
            <a:r>
              <a:rPr lang="en-US" sz="1350" b="1" baseline="-25000" dirty="0"/>
              <a:t>1</a:t>
            </a:r>
            <a:r>
              <a:rPr lang="en-US" sz="1350" b="1" dirty="0"/>
              <a:t> 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6432680" y="3684750"/>
            <a:ext cx="45720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r</a:t>
            </a:r>
            <a:r>
              <a:rPr lang="en-US" sz="1350" baseline="-25000" dirty="0"/>
              <a:t>e</a:t>
            </a:r>
            <a:endParaRPr lang="en-US" sz="1350" dirty="0"/>
          </a:p>
        </p:txBody>
      </p:sp>
      <p:sp>
        <p:nvSpPr>
          <p:cNvPr id="74" name="TextBox 73"/>
          <p:cNvSpPr txBox="1"/>
          <p:nvPr/>
        </p:nvSpPr>
        <p:spPr>
          <a:xfrm>
            <a:off x="940138" y="2280628"/>
            <a:ext cx="18309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RRT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5798593" y="2284312"/>
            <a:ext cx="18309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Rewire-RRT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2028678" y="3839813"/>
            <a:ext cx="70251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x</a:t>
            </a:r>
            <a:r>
              <a:rPr lang="en-US" sz="1350" baseline="-25000" dirty="0"/>
              <a:t>new</a:t>
            </a:r>
            <a:endParaRPr lang="en-US" sz="1350" dirty="0"/>
          </a:p>
        </p:txBody>
      </p:sp>
      <p:sp>
        <p:nvSpPr>
          <p:cNvPr id="77" name="TextBox 76"/>
          <p:cNvSpPr txBox="1"/>
          <p:nvPr/>
        </p:nvSpPr>
        <p:spPr>
          <a:xfrm>
            <a:off x="6588391" y="3317793"/>
            <a:ext cx="70251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x</a:t>
            </a:r>
            <a:r>
              <a:rPr lang="en-US" sz="1350" baseline="-25000" dirty="0"/>
              <a:t>new</a:t>
            </a:r>
            <a:endParaRPr lang="en-US" sz="1350" dirty="0"/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33C1EB48-F6D3-4F75-95A4-5DB735DE0E66}"/>
              </a:ext>
            </a:extLst>
          </p:cNvPr>
          <p:cNvSpPr/>
          <p:nvPr/>
        </p:nvSpPr>
        <p:spPr>
          <a:xfrm>
            <a:off x="2348936" y="5007283"/>
            <a:ext cx="4002204" cy="1086791"/>
          </a:xfrm>
          <a:prstGeom prst="roundRect">
            <a:avLst/>
          </a:prstGeom>
          <a:solidFill>
            <a:srgbClr val="B7D6E3"/>
          </a:solidFill>
          <a:ln w="31750">
            <a:solidFill>
              <a:schemeClr val="accent1">
                <a:shade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Choose-Parent 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improves trajectory quality when new nodes are added to the tree</a:t>
            </a:r>
          </a:p>
        </p:txBody>
      </p:sp>
      <p:sp>
        <p:nvSpPr>
          <p:cNvPr id="54" name="Date Placeholder 3">
            <a:extLst>
              <a:ext uri="{FF2B5EF4-FFF2-40B4-BE49-F238E27FC236}">
                <a16:creationId xmlns:a16="http://schemas.microsoft.com/office/drawing/2014/main" id="{6E84EB85-7588-438C-85FA-17803E4AE4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6290" y="6378117"/>
            <a:ext cx="2133600" cy="365125"/>
          </a:xfrm>
        </p:spPr>
        <p:txBody>
          <a:bodyPr/>
          <a:lstStyle/>
          <a:p>
            <a:r>
              <a:rPr lang="en-US"/>
              <a:t>9 November 2019</a:t>
            </a:r>
            <a:endParaRPr lang="en-US" dirty="0"/>
          </a:p>
        </p:txBody>
      </p:sp>
      <p:sp>
        <p:nvSpPr>
          <p:cNvPr id="56" name="Footer Placeholder 4">
            <a:extLst>
              <a:ext uri="{FF2B5EF4-FFF2-40B4-BE49-F238E27FC236}">
                <a16:creationId xmlns:a16="http://schemas.microsoft.com/office/drawing/2014/main" id="{DC96E5CC-56C7-4951-B150-6ED9B83FED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83290" y="6378117"/>
            <a:ext cx="2895600" cy="365125"/>
          </a:xfrm>
        </p:spPr>
        <p:txBody>
          <a:bodyPr/>
          <a:lstStyle/>
          <a:p>
            <a:r>
              <a:rPr lang="en-US"/>
              <a:t>Parafoil Trajectory Planning - ASAT 2019</a:t>
            </a:r>
          </a:p>
        </p:txBody>
      </p:sp>
      <p:sp>
        <p:nvSpPr>
          <p:cNvPr id="57" name="Slide Number Placeholder 5">
            <a:extLst>
              <a:ext uri="{FF2B5EF4-FFF2-40B4-BE49-F238E27FC236}">
                <a16:creationId xmlns:a16="http://schemas.microsoft.com/office/drawing/2014/main" id="{624D5876-91A3-4500-9806-8816EF7A7B2E}"/>
              </a:ext>
            </a:extLst>
          </p:cNvPr>
          <p:cNvSpPr txBox="1">
            <a:spLocks/>
          </p:cNvSpPr>
          <p:nvPr/>
        </p:nvSpPr>
        <p:spPr>
          <a:xfrm>
            <a:off x="6612290" y="637811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212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 animBg="1"/>
      <p:bldP spid="11" grpId="1" animBg="1"/>
      <p:bldP spid="22" grpId="0"/>
      <p:bldP spid="22" grpId="1"/>
      <p:bldP spid="27" grpId="0"/>
      <p:bldP spid="27" grpId="1"/>
      <p:bldP spid="28" grpId="0" animBg="1"/>
      <p:bldP spid="31" grpId="0" animBg="1"/>
      <p:bldP spid="32" grpId="0"/>
      <p:bldP spid="32" grpId="1"/>
      <p:bldP spid="33" grpId="0"/>
      <p:bldP spid="33" grpId="1"/>
      <p:bldP spid="37" grpId="0" animBg="1"/>
      <p:bldP spid="37" grpId="1" animBg="1"/>
      <p:bldP spid="38" grpId="0" animBg="1"/>
      <p:bldP spid="38" grpId="1" animBg="1"/>
      <p:bldP spid="43" grpId="0"/>
      <p:bldP spid="43" grpId="1"/>
      <p:bldP spid="45" grpId="0"/>
      <p:bldP spid="45" grpId="1"/>
      <p:bldP spid="46" grpId="0" animBg="1"/>
      <p:bldP spid="46" grpId="1" animBg="1"/>
      <p:bldP spid="48" grpId="0" animBg="1"/>
      <p:bldP spid="48" grpId="1" animBg="1"/>
      <p:bldP spid="49" grpId="0"/>
      <p:bldP spid="49" grpId="1"/>
      <p:bldP spid="50" grpId="0"/>
      <p:bldP spid="50" grpId="1"/>
      <p:bldP spid="58" grpId="0"/>
      <p:bldP spid="58" grpId="1"/>
      <p:bldP spid="60" grpId="0" animBg="1"/>
      <p:bldP spid="60" grpId="1" animBg="1"/>
      <p:bldP spid="65" grpId="0" animBg="1"/>
      <p:bldP spid="65" grpId="1" animBg="1"/>
      <p:bldP spid="66" grpId="0" animBg="1"/>
      <p:bldP spid="67" grpId="0" animBg="1"/>
      <p:bldP spid="68" grpId="0"/>
      <p:bldP spid="68" grpId="1"/>
      <p:bldP spid="70" grpId="0"/>
      <p:bldP spid="70" grpId="1"/>
      <p:bldP spid="71" grpId="0"/>
      <p:bldP spid="71" grpId="1"/>
      <p:bldP spid="72" grpId="0"/>
      <p:bldP spid="72" grpId="1"/>
      <p:bldP spid="76" grpId="0"/>
      <p:bldP spid="7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70791" y="1630987"/>
            <a:ext cx="18309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RRT*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129247" y="1634671"/>
            <a:ext cx="18309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Rewire-RRT</a:t>
            </a:r>
          </a:p>
        </p:txBody>
      </p:sp>
      <p:sp>
        <p:nvSpPr>
          <p:cNvPr id="6" name="Oval 5"/>
          <p:cNvSpPr/>
          <p:nvPr/>
        </p:nvSpPr>
        <p:spPr>
          <a:xfrm>
            <a:off x="2044213" y="1995461"/>
            <a:ext cx="137160" cy="13716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Oval 6"/>
          <p:cNvSpPr/>
          <p:nvPr/>
        </p:nvSpPr>
        <p:spPr>
          <a:xfrm>
            <a:off x="1607424" y="2575124"/>
            <a:ext cx="137160" cy="13716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Oval 7"/>
          <p:cNvSpPr/>
          <p:nvPr/>
        </p:nvSpPr>
        <p:spPr>
          <a:xfrm>
            <a:off x="2347800" y="2372247"/>
            <a:ext cx="137160" cy="13716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Oval 8"/>
          <p:cNvSpPr/>
          <p:nvPr/>
        </p:nvSpPr>
        <p:spPr>
          <a:xfrm>
            <a:off x="2748791" y="3052736"/>
            <a:ext cx="137160" cy="13716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Arc 11"/>
          <p:cNvSpPr/>
          <p:nvPr/>
        </p:nvSpPr>
        <p:spPr>
          <a:xfrm>
            <a:off x="919421" y="1549640"/>
            <a:ext cx="1193372" cy="1098488"/>
          </a:xfrm>
          <a:prstGeom prst="arc">
            <a:avLst>
              <a:gd name="adj1" fmla="val 106919"/>
              <a:gd name="adj2" fmla="val 4174435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Arc 13"/>
          <p:cNvSpPr/>
          <p:nvPr/>
        </p:nvSpPr>
        <p:spPr>
          <a:xfrm>
            <a:off x="2118901" y="1756939"/>
            <a:ext cx="767050" cy="683888"/>
          </a:xfrm>
          <a:prstGeom prst="arc">
            <a:avLst>
              <a:gd name="adj1" fmla="val 6840218"/>
              <a:gd name="adj2" fmla="val 10661636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5" name="Arc 14"/>
          <p:cNvSpPr/>
          <p:nvPr/>
        </p:nvSpPr>
        <p:spPr>
          <a:xfrm>
            <a:off x="1910257" y="2425398"/>
            <a:ext cx="1012247" cy="887924"/>
          </a:xfrm>
          <a:prstGeom prst="arc">
            <a:avLst>
              <a:gd name="adj1" fmla="val 16200000"/>
              <a:gd name="adj2" fmla="val 2026952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6" name="Arc 15"/>
          <p:cNvSpPr/>
          <p:nvPr/>
        </p:nvSpPr>
        <p:spPr>
          <a:xfrm>
            <a:off x="2234521" y="3028557"/>
            <a:ext cx="1943183" cy="2366274"/>
          </a:xfrm>
          <a:prstGeom prst="arc">
            <a:avLst>
              <a:gd name="adj1" fmla="val 12975499"/>
              <a:gd name="adj2" fmla="val 15047769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1" name="Arc 20"/>
          <p:cNvSpPr/>
          <p:nvPr/>
        </p:nvSpPr>
        <p:spPr>
          <a:xfrm>
            <a:off x="2332331" y="3400647"/>
            <a:ext cx="379629" cy="732107"/>
          </a:xfrm>
          <a:prstGeom prst="arc">
            <a:avLst>
              <a:gd name="adj1" fmla="val 6362599"/>
              <a:gd name="adj2" fmla="val 12844248"/>
            </a:avLst>
          </a:prstGeom>
          <a:ln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2" name="Arc 21"/>
          <p:cNvSpPr/>
          <p:nvPr/>
        </p:nvSpPr>
        <p:spPr>
          <a:xfrm>
            <a:off x="1744584" y="838318"/>
            <a:ext cx="374317" cy="2588605"/>
          </a:xfrm>
          <a:prstGeom prst="arc">
            <a:avLst>
              <a:gd name="adj1" fmla="val 63129"/>
              <a:gd name="adj2" fmla="val 447148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24" name="Straight Connector 23"/>
          <p:cNvCxnSpPr>
            <a:stCxn id="7" idx="2"/>
          </p:cNvCxnSpPr>
          <p:nvPr/>
        </p:nvCxnSpPr>
        <p:spPr>
          <a:xfrm flipH="1">
            <a:off x="1396093" y="2643704"/>
            <a:ext cx="211331" cy="6858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/>
          <p:cNvSpPr/>
          <p:nvPr/>
        </p:nvSpPr>
        <p:spPr>
          <a:xfrm>
            <a:off x="2384985" y="4046675"/>
            <a:ext cx="137160" cy="13716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7" name="Arc 26"/>
          <p:cNvSpPr/>
          <p:nvPr/>
        </p:nvSpPr>
        <p:spPr>
          <a:xfrm>
            <a:off x="2384985" y="3699120"/>
            <a:ext cx="585376" cy="536648"/>
          </a:xfrm>
          <a:prstGeom prst="arc">
            <a:avLst>
              <a:gd name="adj1" fmla="val 3679792"/>
              <a:gd name="adj2" fmla="val 8110088"/>
            </a:avLst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8" name="Arc 27"/>
          <p:cNvSpPr/>
          <p:nvPr/>
        </p:nvSpPr>
        <p:spPr>
          <a:xfrm flipV="1">
            <a:off x="2093252" y="4146023"/>
            <a:ext cx="515238" cy="473430"/>
          </a:xfrm>
          <a:prstGeom prst="arc">
            <a:avLst>
              <a:gd name="adj1" fmla="val 19346368"/>
              <a:gd name="adj2" fmla="val 4199339"/>
            </a:avLst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9" name="Oval 28"/>
          <p:cNvSpPr/>
          <p:nvPr/>
        </p:nvSpPr>
        <p:spPr>
          <a:xfrm>
            <a:off x="1441601" y="2697283"/>
            <a:ext cx="1165860" cy="1165860"/>
          </a:xfrm>
          <a:prstGeom prst="ellipse">
            <a:avLst/>
          </a:prstGeom>
          <a:noFill/>
          <a:ln>
            <a:solidFill>
              <a:schemeClr val="accent4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2" name="Arc 31"/>
          <p:cNvSpPr/>
          <p:nvPr/>
        </p:nvSpPr>
        <p:spPr>
          <a:xfrm>
            <a:off x="2024325" y="3068479"/>
            <a:ext cx="407941" cy="445769"/>
          </a:xfrm>
          <a:prstGeom prst="arc">
            <a:avLst>
              <a:gd name="adj1" fmla="val 6106598"/>
              <a:gd name="adj2" fmla="val 11778021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3" name="Arc 32"/>
          <p:cNvSpPr/>
          <p:nvPr/>
        </p:nvSpPr>
        <p:spPr>
          <a:xfrm>
            <a:off x="1910256" y="3501197"/>
            <a:ext cx="437544" cy="376238"/>
          </a:xfrm>
          <a:prstGeom prst="arc">
            <a:avLst>
              <a:gd name="adj1" fmla="val 17092702"/>
              <a:gd name="adj2" fmla="val 287019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34" name="Straight Arrow Connector 33"/>
          <p:cNvCxnSpPr>
            <a:stCxn id="29" idx="7"/>
          </p:cNvCxnSpPr>
          <p:nvPr/>
        </p:nvCxnSpPr>
        <p:spPr>
          <a:xfrm flipH="1">
            <a:off x="2057937" y="2868019"/>
            <a:ext cx="378788" cy="374336"/>
          </a:xfrm>
          <a:prstGeom prst="straightConnector1">
            <a:avLst/>
          </a:prstGeom>
          <a:ln>
            <a:solidFill>
              <a:schemeClr val="accent4"/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2228852" y="2950439"/>
            <a:ext cx="42862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r</a:t>
            </a:r>
            <a:r>
              <a:rPr lang="en-US" sz="1350" baseline="-25000" dirty="0"/>
              <a:t>b</a:t>
            </a:r>
            <a:endParaRPr lang="en-US" sz="1350" dirty="0"/>
          </a:p>
        </p:txBody>
      </p:sp>
      <p:sp>
        <p:nvSpPr>
          <p:cNvPr id="37" name="TextBox 36"/>
          <p:cNvSpPr txBox="1"/>
          <p:nvPr/>
        </p:nvSpPr>
        <p:spPr>
          <a:xfrm>
            <a:off x="2173276" y="1898467"/>
            <a:ext cx="85384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x</a:t>
            </a:r>
            <a:r>
              <a:rPr lang="en-US" sz="1350" baseline="-25000" dirty="0"/>
              <a:t>0</a:t>
            </a:r>
            <a:r>
              <a:rPr lang="en-US" sz="1350" dirty="0"/>
              <a:t> (root)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2511034" y="2183884"/>
            <a:ext cx="85384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x</a:t>
            </a:r>
            <a:r>
              <a:rPr lang="en-US" sz="1350" baseline="-25000" dirty="0"/>
              <a:t>1</a:t>
            </a:r>
            <a:endParaRPr lang="en-US" sz="1350" dirty="0"/>
          </a:p>
        </p:txBody>
      </p:sp>
      <p:sp>
        <p:nvSpPr>
          <p:cNvPr id="39" name="TextBox 38"/>
          <p:cNvSpPr txBox="1"/>
          <p:nvPr/>
        </p:nvSpPr>
        <p:spPr>
          <a:xfrm>
            <a:off x="1327889" y="2334586"/>
            <a:ext cx="40178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x</a:t>
            </a:r>
            <a:r>
              <a:rPr lang="en-US" sz="1350" baseline="-25000" dirty="0"/>
              <a:t>2</a:t>
            </a:r>
            <a:endParaRPr lang="en-US" sz="1350" dirty="0"/>
          </a:p>
        </p:txBody>
      </p:sp>
      <p:sp>
        <p:nvSpPr>
          <p:cNvPr id="40" name="TextBox 39"/>
          <p:cNvSpPr txBox="1"/>
          <p:nvPr/>
        </p:nvSpPr>
        <p:spPr>
          <a:xfrm>
            <a:off x="2899815" y="3056279"/>
            <a:ext cx="40178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x</a:t>
            </a:r>
            <a:r>
              <a:rPr lang="en-US" sz="1350" baseline="-25000" dirty="0"/>
              <a:t>3</a:t>
            </a:r>
            <a:endParaRPr lang="en-US" sz="1350" dirty="0"/>
          </a:p>
        </p:txBody>
      </p:sp>
      <p:sp>
        <p:nvSpPr>
          <p:cNvPr id="41" name="TextBox 40"/>
          <p:cNvSpPr txBox="1"/>
          <p:nvPr/>
        </p:nvSpPr>
        <p:spPr>
          <a:xfrm>
            <a:off x="2413919" y="3575693"/>
            <a:ext cx="40178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x</a:t>
            </a:r>
            <a:r>
              <a:rPr lang="en-US" sz="1350" baseline="-25000" dirty="0"/>
              <a:t>4</a:t>
            </a:r>
            <a:endParaRPr lang="en-US" sz="1350" dirty="0"/>
          </a:p>
        </p:txBody>
      </p:sp>
      <p:sp>
        <p:nvSpPr>
          <p:cNvPr id="42" name="TextBox 41"/>
          <p:cNvSpPr txBox="1"/>
          <p:nvPr/>
        </p:nvSpPr>
        <p:spPr>
          <a:xfrm>
            <a:off x="2131052" y="2495164"/>
            <a:ext cx="40178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x</a:t>
            </a:r>
            <a:r>
              <a:rPr lang="en-US" sz="1350" baseline="-25000" dirty="0"/>
              <a:t>5</a:t>
            </a:r>
            <a:endParaRPr lang="en-US" sz="1350" dirty="0"/>
          </a:p>
        </p:txBody>
      </p:sp>
      <p:sp>
        <p:nvSpPr>
          <p:cNvPr id="43" name="TextBox 42"/>
          <p:cNvSpPr txBox="1"/>
          <p:nvPr/>
        </p:nvSpPr>
        <p:spPr>
          <a:xfrm>
            <a:off x="2511067" y="3917200"/>
            <a:ext cx="40178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x</a:t>
            </a:r>
            <a:r>
              <a:rPr lang="en-US" sz="1350" baseline="-25000" dirty="0"/>
              <a:t>6</a:t>
            </a:r>
            <a:endParaRPr lang="en-US" sz="1350" dirty="0"/>
          </a:p>
        </p:txBody>
      </p:sp>
      <p:sp>
        <p:nvSpPr>
          <p:cNvPr id="44" name="TextBox 43"/>
          <p:cNvSpPr txBox="1"/>
          <p:nvPr/>
        </p:nvSpPr>
        <p:spPr>
          <a:xfrm>
            <a:off x="1612653" y="3028557"/>
            <a:ext cx="50624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x</a:t>
            </a:r>
            <a:r>
              <a:rPr lang="en-US" sz="1350" baseline="-25000" dirty="0"/>
              <a:t>new</a:t>
            </a:r>
            <a:endParaRPr lang="en-US" sz="1350" dirty="0"/>
          </a:p>
        </p:txBody>
      </p:sp>
      <p:sp>
        <p:nvSpPr>
          <p:cNvPr id="45" name="Arc 44"/>
          <p:cNvSpPr/>
          <p:nvPr/>
        </p:nvSpPr>
        <p:spPr>
          <a:xfrm>
            <a:off x="1753813" y="769738"/>
            <a:ext cx="374317" cy="2588605"/>
          </a:xfrm>
          <a:prstGeom prst="arc">
            <a:avLst>
              <a:gd name="adj1" fmla="val 4687937"/>
              <a:gd name="adj2" fmla="val 5112499"/>
            </a:avLst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0" name="Oval 29"/>
          <p:cNvSpPr/>
          <p:nvPr/>
        </p:nvSpPr>
        <p:spPr>
          <a:xfrm>
            <a:off x="2044213" y="2720988"/>
            <a:ext cx="137160" cy="13716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6" name="Oval 45"/>
          <p:cNvSpPr/>
          <p:nvPr/>
        </p:nvSpPr>
        <p:spPr>
          <a:xfrm>
            <a:off x="6983606" y="1995461"/>
            <a:ext cx="137160" cy="13716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7" name="Oval 46"/>
          <p:cNvSpPr/>
          <p:nvPr/>
        </p:nvSpPr>
        <p:spPr>
          <a:xfrm>
            <a:off x="6546817" y="2575124"/>
            <a:ext cx="137160" cy="13716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8" name="Oval 47"/>
          <p:cNvSpPr/>
          <p:nvPr/>
        </p:nvSpPr>
        <p:spPr>
          <a:xfrm>
            <a:off x="7287193" y="2372247"/>
            <a:ext cx="137160" cy="13716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9" name="Oval 48"/>
          <p:cNvSpPr/>
          <p:nvPr/>
        </p:nvSpPr>
        <p:spPr>
          <a:xfrm>
            <a:off x="7688183" y="3052736"/>
            <a:ext cx="137160" cy="13716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0" name="Oval 49"/>
          <p:cNvSpPr/>
          <p:nvPr/>
        </p:nvSpPr>
        <p:spPr>
          <a:xfrm>
            <a:off x="7226474" y="3584683"/>
            <a:ext cx="133483" cy="13716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1" name="Arc 50"/>
          <p:cNvSpPr/>
          <p:nvPr/>
        </p:nvSpPr>
        <p:spPr>
          <a:xfrm>
            <a:off x="5858814" y="1549640"/>
            <a:ext cx="1193372" cy="1098488"/>
          </a:xfrm>
          <a:prstGeom prst="arc">
            <a:avLst>
              <a:gd name="adj1" fmla="val 106919"/>
              <a:gd name="adj2" fmla="val 4174435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2" name="Arc 51"/>
          <p:cNvSpPr/>
          <p:nvPr/>
        </p:nvSpPr>
        <p:spPr>
          <a:xfrm>
            <a:off x="7058294" y="1756939"/>
            <a:ext cx="767050" cy="683888"/>
          </a:xfrm>
          <a:prstGeom prst="arc">
            <a:avLst>
              <a:gd name="adj1" fmla="val 6840218"/>
              <a:gd name="adj2" fmla="val 10661636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3" name="Arc 52"/>
          <p:cNvSpPr/>
          <p:nvPr/>
        </p:nvSpPr>
        <p:spPr>
          <a:xfrm>
            <a:off x="6849649" y="2425398"/>
            <a:ext cx="1012247" cy="887924"/>
          </a:xfrm>
          <a:prstGeom prst="arc">
            <a:avLst>
              <a:gd name="adj1" fmla="val 16200000"/>
              <a:gd name="adj2" fmla="val 2026952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4" name="Arc 53"/>
          <p:cNvSpPr/>
          <p:nvPr/>
        </p:nvSpPr>
        <p:spPr>
          <a:xfrm>
            <a:off x="7271723" y="3400647"/>
            <a:ext cx="500538" cy="732107"/>
          </a:xfrm>
          <a:prstGeom prst="arc">
            <a:avLst>
              <a:gd name="adj1" fmla="val 6362599"/>
              <a:gd name="adj2" fmla="val 13009261"/>
            </a:avLst>
          </a:prstGeom>
          <a:ln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5" name="Arc 54"/>
          <p:cNvSpPr/>
          <p:nvPr/>
        </p:nvSpPr>
        <p:spPr>
          <a:xfrm>
            <a:off x="6683977" y="838318"/>
            <a:ext cx="374317" cy="2588605"/>
          </a:xfrm>
          <a:prstGeom prst="arc">
            <a:avLst>
              <a:gd name="adj1" fmla="val 63129"/>
              <a:gd name="adj2" fmla="val 447148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56" name="Straight Connector 55"/>
          <p:cNvCxnSpPr>
            <a:stCxn id="47" idx="2"/>
          </p:cNvCxnSpPr>
          <p:nvPr/>
        </p:nvCxnSpPr>
        <p:spPr>
          <a:xfrm flipH="1">
            <a:off x="6335486" y="2643704"/>
            <a:ext cx="211331" cy="6858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Oval 56"/>
          <p:cNvSpPr/>
          <p:nvPr/>
        </p:nvSpPr>
        <p:spPr>
          <a:xfrm>
            <a:off x="7324378" y="4046675"/>
            <a:ext cx="137160" cy="13716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8" name="Arc 57"/>
          <p:cNvSpPr/>
          <p:nvPr/>
        </p:nvSpPr>
        <p:spPr>
          <a:xfrm>
            <a:off x="7324378" y="3699120"/>
            <a:ext cx="585376" cy="536648"/>
          </a:xfrm>
          <a:prstGeom prst="arc">
            <a:avLst>
              <a:gd name="adj1" fmla="val 3679792"/>
              <a:gd name="adj2" fmla="val 8110088"/>
            </a:avLst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9" name="Arc 58"/>
          <p:cNvSpPr/>
          <p:nvPr/>
        </p:nvSpPr>
        <p:spPr>
          <a:xfrm flipV="1">
            <a:off x="7032644" y="4146023"/>
            <a:ext cx="515238" cy="473430"/>
          </a:xfrm>
          <a:prstGeom prst="arc">
            <a:avLst>
              <a:gd name="adj1" fmla="val 19346368"/>
              <a:gd name="adj2" fmla="val 4199339"/>
            </a:avLst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0" name="Oval 59"/>
          <p:cNvSpPr/>
          <p:nvPr/>
        </p:nvSpPr>
        <p:spPr>
          <a:xfrm>
            <a:off x="6380993" y="2697283"/>
            <a:ext cx="1165860" cy="1165860"/>
          </a:xfrm>
          <a:prstGeom prst="ellipse">
            <a:avLst/>
          </a:prstGeom>
          <a:noFill/>
          <a:ln>
            <a:solidFill>
              <a:schemeClr val="accent4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1" name="Arc 60"/>
          <p:cNvSpPr/>
          <p:nvPr/>
        </p:nvSpPr>
        <p:spPr>
          <a:xfrm>
            <a:off x="6927448" y="3081129"/>
            <a:ext cx="672476" cy="630330"/>
          </a:xfrm>
          <a:prstGeom prst="arc">
            <a:avLst>
              <a:gd name="adj1" fmla="val 6727148"/>
              <a:gd name="adj2" fmla="val 11778021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63" name="Straight Arrow Connector 62"/>
          <p:cNvCxnSpPr>
            <a:stCxn id="60" idx="7"/>
          </p:cNvCxnSpPr>
          <p:nvPr/>
        </p:nvCxnSpPr>
        <p:spPr>
          <a:xfrm flipH="1">
            <a:off x="6997330" y="2868019"/>
            <a:ext cx="378788" cy="374336"/>
          </a:xfrm>
          <a:prstGeom prst="straightConnector1">
            <a:avLst/>
          </a:prstGeom>
          <a:ln>
            <a:solidFill>
              <a:schemeClr val="accent4"/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7168245" y="2950439"/>
            <a:ext cx="42862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r</a:t>
            </a:r>
            <a:r>
              <a:rPr lang="en-US" sz="1350" baseline="-25000" dirty="0"/>
              <a:t>b</a:t>
            </a:r>
            <a:endParaRPr lang="en-US" sz="1350" dirty="0"/>
          </a:p>
        </p:txBody>
      </p:sp>
      <p:sp>
        <p:nvSpPr>
          <p:cNvPr id="65" name="TextBox 64"/>
          <p:cNvSpPr txBox="1"/>
          <p:nvPr/>
        </p:nvSpPr>
        <p:spPr>
          <a:xfrm>
            <a:off x="7112668" y="1898467"/>
            <a:ext cx="85384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x</a:t>
            </a:r>
            <a:r>
              <a:rPr lang="en-US" sz="1350" baseline="-25000" dirty="0"/>
              <a:t>0</a:t>
            </a:r>
            <a:r>
              <a:rPr lang="en-US" sz="1350" dirty="0"/>
              <a:t> (root)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7450426" y="2183884"/>
            <a:ext cx="85384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x</a:t>
            </a:r>
            <a:r>
              <a:rPr lang="en-US" sz="1350" baseline="-25000" dirty="0"/>
              <a:t>1</a:t>
            </a:r>
            <a:endParaRPr lang="en-US" sz="1350" dirty="0"/>
          </a:p>
        </p:txBody>
      </p:sp>
      <p:sp>
        <p:nvSpPr>
          <p:cNvPr id="67" name="TextBox 66"/>
          <p:cNvSpPr txBox="1"/>
          <p:nvPr/>
        </p:nvSpPr>
        <p:spPr>
          <a:xfrm>
            <a:off x="6267282" y="2334586"/>
            <a:ext cx="40178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x</a:t>
            </a:r>
            <a:r>
              <a:rPr lang="en-US" sz="1350" baseline="-25000" dirty="0"/>
              <a:t>2</a:t>
            </a:r>
            <a:endParaRPr lang="en-US" sz="1350" dirty="0"/>
          </a:p>
        </p:txBody>
      </p:sp>
      <p:sp>
        <p:nvSpPr>
          <p:cNvPr id="68" name="TextBox 67"/>
          <p:cNvSpPr txBox="1"/>
          <p:nvPr/>
        </p:nvSpPr>
        <p:spPr>
          <a:xfrm>
            <a:off x="7839208" y="3056279"/>
            <a:ext cx="40178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x</a:t>
            </a:r>
            <a:r>
              <a:rPr lang="en-US" sz="1350" baseline="-25000" dirty="0"/>
              <a:t>3</a:t>
            </a:r>
            <a:endParaRPr lang="en-US" sz="1350" dirty="0"/>
          </a:p>
        </p:txBody>
      </p:sp>
      <p:sp>
        <p:nvSpPr>
          <p:cNvPr id="69" name="TextBox 68"/>
          <p:cNvSpPr txBox="1"/>
          <p:nvPr/>
        </p:nvSpPr>
        <p:spPr>
          <a:xfrm>
            <a:off x="7353312" y="3575693"/>
            <a:ext cx="40178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x</a:t>
            </a:r>
            <a:r>
              <a:rPr lang="en-US" sz="1350" baseline="-25000" dirty="0"/>
              <a:t>4</a:t>
            </a:r>
            <a:endParaRPr lang="en-US" sz="1350" dirty="0"/>
          </a:p>
        </p:txBody>
      </p:sp>
      <p:sp>
        <p:nvSpPr>
          <p:cNvPr id="70" name="TextBox 69"/>
          <p:cNvSpPr txBox="1"/>
          <p:nvPr/>
        </p:nvSpPr>
        <p:spPr>
          <a:xfrm>
            <a:off x="7070445" y="2495164"/>
            <a:ext cx="40178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x</a:t>
            </a:r>
            <a:r>
              <a:rPr lang="en-US" sz="1350" baseline="-25000" dirty="0"/>
              <a:t>5</a:t>
            </a:r>
            <a:endParaRPr lang="en-US" sz="1350" dirty="0"/>
          </a:p>
        </p:txBody>
      </p:sp>
      <p:sp>
        <p:nvSpPr>
          <p:cNvPr id="71" name="TextBox 70"/>
          <p:cNvSpPr txBox="1"/>
          <p:nvPr/>
        </p:nvSpPr>
        <p:spPr>
          <a:xfrm>
            <a:off x="7450459" y="3917200"/>
            <a:ext cx="40178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x</a:t>
            </a:r>
            <a:r>
              <a:rPr lang="en-US" sz="1350" baseline="-25000" dirty="0"/>
              <a:t>6</a:t>
            </a:r>
            <a:endParaRPr lang="en-US" sz="1350" dirty="0"/>
          </a:p>
        </p:txBody>
      </p:sp>
      <p:sp>
        <p:nvSpPr>
          <p:cNvPr id="72" name="TextBox 71"/>
          <p:cNvSpPr txBox="1"/>
          <p:nvPr/>
        </p:nvSpPr>
        <p:spPr>
          <a:xfrm>
            <a:off x="6552046" y="3028557"/>
            <a:ext cx="50624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x</a:t>
            </a:r>
            <a:r>
              <a:rPr lang="en-US" sz="1350" baseline="-25000" dirty="0"/>
              <a:t>new</a:t>
            </a:r>
            <a:endParaRPr lang="en-US" sz="1350" dirty="0"/>
          </a:p>
        </p:txBody>
      </p:sp>
      <p:sp>
        <p:nvSpPr>
          <p:cNvPr id="73" name="Oval 72"/>
          <p:cNvSpPr/>
          <p:nvPr/>
        </p:nvSpPr>
        <p:spPr>
          <a:xfrm>
            <a:off x="6895343" y="3189896"/>
            <a:ext cx="137160" cy="13716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4" name="Arc 73"/>
          <p:cNvSpPr/>
          <p:nvPr/>
        </p:nvSpPr>
        <p:spPr>
          <a:xfrm>
            <a:off x="6693206" y="769738"/>
            <a:ext cx="374317" cy="2588605"/>
          </a:xfrm>
          <a:prstGeom prst="arc">
            <a:avLst>
              <a:gd name="adj1" fmla="val 4687937"/>
              <a:gd name="adj2" fmla="val 5112499"/>
            </a:avLst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5" name="Oval 74"/>
          <p:cNvSpPr/>
          <p:nvPr/>
        </p:nvSpPr>
        <p:spPr>
          <a:xfrm>
            <a:off x="6983606" y="2720988"/>
            <a:ext cx="137160" cy="13716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6" name="Arc 75"/>
          <p:cNvSpPr/>
          <p:nvPr/>
        </p:nvSpPr>
        <p:spPr>
          <a:xfrm>
            <a:off x="7152040" y="3044048"/>
            <a:ext cx="1942274" cy="2366274"/>
          </a:xfrm>
          <a:prstGeom prst="arc">
            <a:avLst>
              <a:gd name="adj1" fmla="val 13038381"/>
              <a:gd name="adj2" fmla="val 15047769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7" name="Oval 76"/>
          <p:cNvSpPr/>
          <p:nvPr/>
        </p:nvSpPr>
        <p:spPr>
          <a:xfrm>
            <a:off x="7121418" y="3647159"/>
            <a:ext cx="133483" cy="13716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8" name="Oval 77"/>
          <p:cNvSpPr/>
          <p:nvPr/>
        </p:nvSpPr>
        <p:spPr>
          <a:xfrm>
            <a:off x="7126061" y="3484714"/>
            <a:ext cx="350521" cy="322340"/>
          </a:xfrm>
          <a:prstGeom prst="ellipse">
            <a:avLst/>
          </a:prstGeom>
          <a:noFill/>
          <a:ln>
            <a:solidFill>
              <a:schemeClr val="accent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9" name="TextBox 78"/>
          <p:cNvSpPr txBox="1"/>
          <p:nvPr/>
        </p:nvSpPr>
        <p:spPr>
          <a:xfrm>
            <a:off x="7046984" y="3288939"/>
            <a:ext cx="45720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r</a:t>
            </a:r>
            <a:r>
              <a:rPr lang="en-US" sz="1350" baseline="-25000" dirty="0"/>
              <a:t>e</a:t>
            </a:r>
            <a:endParaRPr lang="en-US" sz="1350" dirty="0"/>
          </a:p>
        </p:txBody>
      </p:sp>
      <p:sp>
        <p:nvSpPr>
          <p:cNvPr id="83" name="TextBox 82"/>
          <p:cNvSpPr txBox="1"/>
          <p:nvPr/>
        </p:nvSpPr>
        <p:spPr>
          <a:xfrm>
            <a:off x="6738827" y="3428623"/>
            <a:ext cx="40178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c</a:t>
            </a:r>
            <a:r>
              <a:rPr lang="en-US" sz="1350" baseline="-25000" dirty="0"/>
              <a:t>2</a:t>
            </a:r>
            <a:endParaRPr lang="en-US" sz="1350" dirty="0"/>
          </a:p>
        </p:txBody>
      </p:sp>
      <p:sp>
        <p:nvSpPr>
          <p:cNvPr id="84" name="TextBox 83"/>
          <p:cNvSpPr txBox="1"/>
          <p:nvPr/>
        </p:nvSpPr>
        <p:spPr>
          <a:xfrm>
            <a:off x="8240994" y="2789568"/>
            <a:ext cx="70842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/>
              <a:t>c</a:t>
            </a:r>
            <a:r>
              <a:rPr lang="en-US" sz="1350" b="1" baseline="-25000" dirty="0"/>
              <a:t>2 </a:t>
            </a:r>
            <a:r>
              <a:rPr lang="en-US" sz="1350" b="1" dirty="0"/>
              <a:t>&lt; c</a:t>
            </a:r>
            <a:r>
              <a:rPr lang="en-US" sz="1350" b="1" baseline="-25000" dirty="0"/>
              <a:t>1</a:t>
            </a:r>
            <a:r>
              <a:rPr lang="en-US" sz="1350" b="1" dirty="0"/>
              <a:t> 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7502662" y="3260518"/>
            <a:ext cx="40178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c</a:t>
            </a:r>
            <a:r>
              <a:rPr lang="en-US" sz="1350" baseline="-25000" dirty="0"/>
              <a:t>1</a:t>
            </a:r>
            <a:endParaRPr lang="en-US" sz="1350" dirty="0"/>
          </a:p>
        </p:txBody>
      </p:sp>
      <p:sp>
        <p:nvSpPr>
          <p:cNvPr id="91" name="TextBox 90"/>
          <p:cNvSpPr txBox="1"/>
          <p:nvPr/>
        </p:nvSpPr>
        <p:spPr>
          <a:xfrm>
            <a:off x="6553200" y="3674218"/>
            <a:ext cx="73610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x</a:t>
            </a:r>
            <a:r>
              <a:rPr lang="en-US" sz="1350" baseline="-25000" dirty="0"/>
              <a:t>candidate</a:t>
            </a:r>
            <a:endParaRPr lang="en-US" sz="1350" dirty="0"/>
          </a:p>
        </p:txBody>
      </p:sp>
      <p:sp>
        <p:nvSpPr>
          <p:cNvPr id="92" name="TextBox 91"/>
          <p:cNvSpPr txBox="1"/>
          <p:nvPr/>
        </p:nvSpPr>
        <p:spPr>
          <a:xfrm>
            <a:off x="1817561" y="3514748"/>
            <a:ext cx="40178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c</a:t>
            </a:r>
            <a:r>
              <a:rPr lang="en-US" sz="1350" baseline="-25000" dirty="0"/>
              <a:t>2</a:t>
            </a:r>
            <a:endParaRPr lang="en-US" sz="1350" dirty="0"/>
          </a:p>
        </p:txBody>
      </p:sp>
      <p:sp>
        <p:nvSpPr>
          <p:cNvPr id="93" name="TextBox 92"/>
          <p:cNvSpPr txBox="1"/>
          <p:nvPr/>
        </p:nvSpPr>
        <p:spPr>
          <a:xfrm>
            <a:off x="2571079" y="3200581"/>
            <a:ext cx="40178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c</a:t>
            </a:r>
            <a:r>
              <a:rPr lang="en-US" sz="1350" baseline="-25000" dirty="0"/>
              <a:t>1</a:t>
            </a:r>
            <a:endParaRPr lang="en-US" sz="1350" dirty="0"/>
          </a:p>
        </p:txBody>
      </p:sp>
      <p:sp>
        <p:nvSpPr>
          <p:cNvPr id="94" name="TextBox 93"/>
          <p:cNvSpPr txBox="1"/>
          <p:nvPr/>
        </p:nvSpPr>
        <p:spPr>
          <a:xfrm>
            <a:off x="3155687" y="2751558"/>
            <a:ext cx="70842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/>
              <a:t>c</a:t>
            </a:r>
            <a:r>
              <a:rPr lang="en-US" sz="1350" b="1" baseline="-25000" dirty="0"/>
              <a:t>2 </a:t>
            </a:r>
            <a:r>
              <a:rPr lang="en-US" sz="1350" b="1" dirty="0"/>
              <a:t>&lt; c</a:t>
            </a:r>
            <a:r>
              <a:rPr lang="en-US" sz="1350" b="1" baseline="-25000" dirty="0"/>
              <a:t>1</a:t>
            </a:r>
            <a:r>
              <a:rPr lang="en-US" sz="1350" b="1" dirty="0"/>
              <a:t> </a:t>
            </a:r>
          </a:p>
        </p:txBody>
      </p:sp>
      <p:sp>
        <p:nvSpPr>
          <p:cNvPr id="88" name="Arc 87">
            <a:extLst>
              <a:ext uri="{FF2B5EF4-FFF2-40B4-BE49-F238E27FC236}">
                <a16:creationId xmlns:a16="http://schemas.microsoft.com/office/drawing/2014/main" id="{F749D84D-F799-41E0-BBBE-282C4CD31F31}"/>
              </a:ext>
            </a:extLst>
          </p:cNvPr>
          <p:cNvSpPr/>
          <p:nvPr/>
        </p:nvSpPr>
        <p:spPr>
          <a:xfrm>
            <a:off x="2027434" y="3062256"/>
            <a:ext cx="407941" cy="445769"/>
          </a:xfrm>
          <a:prstGeom prst="arc">
            <a:avLst>
              <a:gd name="adj1" fmla="val 6106598"/>
              <a:gd name="adj2" fmla="val 11778021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5" name="Arc 94">
            <a:extLst>
              <a:ext uri="{FF2B5EF4-FFF2-40B4-BE49-F238E27FC236}">
                <a16:creationId xmlns:a16="http://schemas.microsoft.com/office/drawing/2014/main" id="{7536C626-BDEB-4905-B26E-F320F596768D}"/>
              </a:ext>
            </a:extLst>
          </p:cNvPr>
          <p:cNvSpPr/>
          <p:nvPr/>
        </p:nvSpPr>
        <p:spPr>
          <a:xfrm>
            <a:off x="1913365" y="3494974"/>
            <a:ext cx="437544" cy="376238"/>
          </a:xfrm>
          <a:prstGeom prst="arc">
            <a:avLst>
              <a:gd name="adj1" fmla="val 17092702"/>
              <a:gd name="adj2" fmla="val 287019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Oval 9"/>
          <p:cNvSpPr/>
          <p:nvPr/>
        </p:nvSpPr>
        <p:spPr>
          <a:xfrm>
            <a:off x="2298783" y="3581661"/>
            <a:ext cx="133483" cy="13716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Oval 10"/>
          <p:cNvSpPr/>
          <p:nvPr/>
        </p:nvSpPr>
        <p:spPr>
          <a:xfrm>
            <a:off x="1955951" y="3189896"/>
            <a:ext cx="137160" cy="13716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6" name="Title 3">
            <a:extLst>
              <a:ext uri="{FF2B5EF4-FFF2-40B4-BE49-F238E27FC236}">
                <a16:creationId xmlns:a16="http://schemas.microsoft.com/office/drawing/2014/main" id="{2FD3224B-B192-44DF-8E5B-D4E52F2266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39979"/>
            <a:ext cx="7886700" cy="994172"/>
          </a:xfrm>
        </p:spPr>
        <p:txBody>
          <a:bodyPr>
            <a:normAutofit fontScale="90000"/>
          </a:bodyPr>
          <a:lstStyle/>
          <a:p>
            <a:r>
              <a:rPr lang="en-US" dirty="0"/>
              <a:t>Solution 2 of 2 (Performance)</a:t>
            </a:r>
            <a:br>
              <a:rPr lang="en-US" dirty="0"/>
            </a:br>
            <a:r>
              <a:rPr lang="en-US" dirty="0"/>
              <a:t>Rewire Procedure</a:t>
            </a:r>
          </a:p>
        </p:txBody>
      </p:sp>
      <p:sp>
        <p:nvSpPr>
          <p:cNvPr id="97" name="Rectangle: Rounded Corners 96">
            <a:extLst>
              <a:ext uri="{FF2B5EF4-FFF2-40B4-BE49-F238E27FC236}">
                <a16:creationId xmlns:a16="http://schemas.microsoft.com/office/drawing/2014/main" id="{4C05ED89-B51F-4AEE-BCBA-518B0DEB2C12}"/>
              </a:ext>
            </a:extLst>
          </p:cNvPr>
          <p:cNvSpPr/>
          <p:nvPr/>
        </p:nvSpPr>
        <p:spPr>
          <a:xfrm>
            <a:off x="2348936" y="5007283"/>
            <a:ext cx="4002204" cy="1086791"/>
          </a:xfrm>
          <a:prstGeom prst="roundRect">
            <a:avLst/>
          </a:prstGeom>
          <a:solidFill>
            <a:srgbClr val="B7D6E3"/>
          </a:solidFill>
          <a:ln w="31750">
            <a:solidFill>
              <a:schemeClr val="accent1">
                <a:shade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Rewire 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improves trajectory quality within the existing tree</a:t>
            </a:r>
          </a:p>
        </p:txBody>
      </p:sp>
      <p:sp>
        <p:nvSpPr>
          <p:cNvPr id="98" name="Date Placeholder 3">
            <a:extLst>
              <a:ext uri="{FF2B5EF4-FFF2-40B4-BE49-F238E27FC236}">
                <a16:creationId xmlns:a16="http://schemas.microsoft.com/office/drawing/2014/main" id="{3FE877A8-CD41-4714-A03A-008E057B683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en-US"/>
              <a:t>9 November 2019</a:t>
            </a:r>
            <a:endParaRPr lang="en-US" dirty="0"/>
          </a:p>
        </p:txBody>
      </p:sp>
      <p:sp>
        <p:nvSpPr>
          <p:cNvPr id="99" name="Footer Placeholder 4">
            <a:extLst>
              <a:ext uri="{FF2B5EF4-FFF2-40B4-BE49-F238E27FC236}">
                <a16:creationId xmlns:a16="http://schemas.microsoft.com/office/drawing/2014/main" id="{BFD60C55-3EA9-4F61-A180-D73540DE2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/>
              <a:t>Parafoil Trajectory Planning - ASAT 2019</a:t>
            </a:r>
          </a:p>
        </p:txBody>
      </p:sp>
      <p:sp>
        <p:nvSpPr>
          <p:cNvPr id="100" name="Slide Number Placeholder 5">
            <a:extLst>
              <a:ext uri="{FF2B5EF4-FFF2-40B4-BE49-F238E27FC236}">
                <a16:creationId xmlns:a16="http://schemas.microsoft.com/office/drawing/2014/main" id="{0ED4F999-8C0E-486E-8448-578969CE2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811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9" grpId="0" animBg="1"/>
      <p:bldP spid="29" grpId="1" animBg="1"/>
      <p:bldP spid="32" grpId="0" animBg="1"/>
      <p:bldP spid="33" grpId="0" animBg="1"/>
      <p:bldP spid="36" grpId="0"/>
      <p:bldP spid="36" grpId="1"/>
      <p:bldP spid="44" grpId="0"/>
      <p:bldP spid="45" grpId="0" animBg="1"/>
      <p:bldP spid="50" grpId="0" animBg="1"/>
      <p:bldP spid="60" grpId="0" animBg="1"/>
      <p:bldP spid="60" grpId="1" animBg="1"/>
      <p:bldP spid="61" grpId="0" animBg="1"/>
      <p:bldP spid="64" grpId="0"/>
      <p:bldP spid="64" grpId="1"/>
      <p:bldP spid="72" grpId="0"/>
      <p:bldP spid="73" grpId="0" animBg="1"/>
      <p:bldP spid="74" grpId="0" animBg="1"/>
      <p:bldP spid="77" grpId="0" animBg="1"/>
      <p:bldP spid="78" grpId="0" animBg="1"/>
      <p:bldP spid="78" grpId="1" animBg="1"/>
      <p:bldP spid="79" grpId="0"/>
      <p:bldP spid="79" grpId="1"/>
      <p:bldP spid="83" grpId="0"/>
      <p:bldP spid="83" grpId="1"/>
      <p:bldP spid="84" grpId="0"/>
      <p:bldP spid="84" grpId="1"/>
      <p:bldP spid="85" grpId="0"/>
      <p:bldP spid="85" grpId="1"/>
      <p:bldP spid="91" grpId="0"/>
      <p:bldP spid="92" grpId="0"/>
      <p:bldP spid="92" grpId="1"/>
      <p:bldP spid="93" grpId="0"/>
      <p:bldP spid="93" grpId="1"/>
      <p:bldP spid="94" grpId="0"/>
      <p:bldP spid="94" grpId="1"/>
      <p:bldP spid="88" grpId="0" animBg="1"/>
      <p:bldP spid="88" grpId="1" animBg="1"/>
      <p:bldP spid="95" grpId="0" animBg="1"/>
      <p:bldP spid="95" grpId="1" animBg="1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Line 11"/>
          <p:cNvSpPr>
            <a:spLocks noChangeShapeType="1"/>
          </p:cNvSpPr>
          <p:nvPr/>
        </p:nvSpPr>
        <p:spPr bwMode="auto">
          <a:xfrm>
            <a:off x="0" y="1941513"/>
            <a:ext cx="9144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" name="Picture 2" descr="Main-panel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669" y="0"/>
            <a:ext cx="9148669" cy="6858000"/>
          </a:xfrm>
          <a:prstGeom prst="rect">
            <a:avLst/>
          </a:prstGeom>
        </p:spPr>
      </p:pic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996633" y="4463023"/>
            <a:ext cx="6533171" cy="515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l">
              <a:lnSpc>
                <a:spcPts val="3300"/>
              </a:lnSpc>
              <a:spcBef>
                <a:spcPts val="1500"/>
              </a:spcBef>
            </a:pP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cs typeface="Tahoma"/>
              </a:rPr>
              <a:t>Results and Conclusions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1098353" y="4326550"/>
            <a:ext cx="8045647" cy="0"/>
          </a:xfrm>
          <a:prstGeom prst="line">
            <a:avLst/>
          </a:prstGeom>
          <a:ln w="6350" cmpd="sng"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20665946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535C94-A7DE-4291-B0DF-086CF7A3D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Acknowledgements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B070D3-3AC5-424A-965A-18172DFBB6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Advisors</a:t>
            </a:r>
          </a:p>
          <a:p>
            <a:pPr lvl="1"/>
            <a:r>
              <a:rPr lang="en-US" b="1" dirty="0"/>
              <a:t>Jonathan How</a:t>
            </a:r>
            <a:r>
              <a:rPr lang="en-US" dirty="0"/>
              <a:t>, Richard Cockburn Maclaurin Professor of Aeronautics and Astronautics at MIT</a:t>
            </a:r>
          </a:p>
          <a:p>
            <a:pPr lvl="1"/>
            <a:r>
              <a:rPr lang="en-US" b="1" dirty="0"/>
              <a:t>Louis Breger</a:t>
            </a:r>
            <a:r>
              <a:rPr lang="en-US" dirty="0"/>
              <a:t> and </a:t>
            </a:r>
            <a:r>
              <a:rPr lang="en-US" b="1" dirty="0"/>
              <a:t>Matthew Stoeckle</a:t>
            </a:r>
            <a:r>
              <a:rPr lang="en-US" dirty="0"/>
              <a:t>, Technical Staff at Draper</a:t>
            </a:r>
          </a:p>
          <a:p>
            <a:r>
              <a:rPr lang="en-US" dirty="0"/>
              <a:t>Funded by the Natick Soldier Research, Development and Engineering Center (NSRDEC)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B33179-E91E-4E4D-A49C-3F5DD4C42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 November 2019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FE608D-45FE-484D-A5F0-304F29D7D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Parafoil Trajectory Planning - ASAT 2019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3F83FC-F53A-4863-A902-4426A5C4BE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4580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EBBE68-E6F1-49A1-9631-CFE0889D92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Static Planning Setup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19B61D-1C57-46FA-B168-21B0DD69E9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9 November 2019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A46DCB-4421-4457-BE46-76F17E46AB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Parafoil Trajectory Planning - ASAT 2019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0044C3-B2B4-4D35-B9B5-0885F40CBE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03DB494-5E38-427C-9400-2B7CEBD2E48E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8489" y="1284994"/>
            <a:ext cx="4149421" cy="3461448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CAEC7277-FE69-42A3-8B55-B967FD6CE2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3617843" cy="2266122"/>
          </a:xfrm>
        </p:spPr>
        <p:txBody>
          <a:bodyPr>
            <a:normAutofit fontScale="92500"/>
          </a:bodyPr>
          <a:lstStyle/>
          <a:p>
            <a:r>
              <a:rPr lang="en-US" sz="2800" dirty="0"/>
              <a:t>50 trials per algorithm</a:t>
            </a:r>
          </a:p>
          <a:p>
            <a:r>
              <a:rPr lang="en-US" sz="2800" dirty="0"/>
              <a:t>Three seconds of tree growth</a:t>
            </a:r>
          </a:p>
          <a:p>
            <a:r>
              <a:rPr lang="en-US" sz="2800" dirty="0"/>
              <a:t>Evaluate lowest-cost path in tree</a:t>
            </a:r>
          </a:p>
          <a:p>
            <a:endParaRPr lang="en-US" sz="2800" dirty="0"/>
          </a:p>
          <a:p>
            <a:pPr marL="0" indent="0">
              <a:buNone/>
            </a:pPr>
            <a:endParaRPr lang="en-US" dirty="0"/>
          </a:p>
          <a:p>
            <a:endParaRPr lang="en-US" sz="28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6BAA49C-40C6-42FD-BAF9-C31C25F509E3}"/>
              </a:ext>
            </a:extLst>
          </p:cNvPr>
          <p:cNvSpPr txBox="1"/>
          <p:nvPr/>
        </p:nvSpPr>
        <p:spPr>
          <a:xfrm>
            <a:off x="5175337" y="4864334"/>
            <a:ext cx="34525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Figure 10: Simplified urban drop-zone with buildings and bridge</a:t>
            </a:r>
          </a:p>
        </p:txBody>
      </p:sp>
    </p:spTree>
    <p:extLst>
      <p:ext uri="{BB962C8B-B14F-4D97-AF65-F5344CB8AC3E}">
        <p14:creationId xmlns:p14="http://schemas.microsoft.com/office/powerpoint/2010/main" val="2758265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EBBE68-E6F1-49A1-9631-CFE0889D92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Static Planning Results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19B61D-1C57-46FA-B168-21B0DD69E9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9 November 2019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A46DCB-4421-4457-BE46-76F17E46AB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Parafoil Trajectory Planning - ASAT 2019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0044C3-B2B4-4D35-B9B5-0885F40CBE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5B3EBC6-C8AC-4F54-9712-D2BAD22AAD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033" y="1239142"/>
            <a:ext cx="4231033" cy="317797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93E8680-AE2B-4836-8050-11885313F8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4628" y="1251472"/>
            <a:ext cx="4249340" cy="3191727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55C52A3-A7A6-44C7-9192-7EC80C7E36C5}"/>
              </a:ext>
            </a:extLst>
          </p:cNvPr>
          <p:cNvSpPr/>
          <p:nvPr/>
        </p:nvSpPr>
        <p:spPr>
          <a:xfrm>
            <a:off x="2348936" y="5007283"/>
            <a:ext cx="4002204" cy="1086791"/>
          </a:xfrm>
          <a:prstGeom prst="roundRect">
            <a:avLst/>
          </a:prstGeom>
          <a:solidFill>
            <a:srgbClr val="B7D6E3"/>
          </a:solidFill>
          <a:ln w="31750">
            <a:solidFill>
              <a:schemeClr val="accent1">
                <a:shade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sz="2400" b="1" dirty="0">
                <a:solidFill>
                  <a:schemeClr val="tx1"/>
                </a:solidFill>
              </a:rPr>
              <a:t>Mean miss distance for Rewire-RRT is reduced 29%</a:t>
            </a:r>
            <a:endParaRPr kumimoji="0" lang="en-US" sz="24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5E00F7D-466E-48D2-AEF3-D746613C0539}"/>
              </a:ext>
            </a:extLst>
          </p:cNvPr>
          <p:cNvSpPr txBox="1"/>
          <p:nvPr/>
        </p:nvSpPr>
        <p:spPr>
          <a:xfrm>
            <a:off x="2197735" y="4345272"/>
            <a:ext cx="47485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Figure 11: RRT (left) vs Rewire-RRT (right)</a:t>
            </a:r>
          </a:p>
        </p:txBody>
      </p:sp>
    </p:spTree>
    <p:extLst>
      <p:ext uri="{BB962C8B-B14F-4D97-AF65-F5344CB8AC3E}">
        <p14:creationId xmlns:p14="http://schemas.microsoft.com/office/powerpoint/2010/main" val="30756624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EBBE68-E6F1-49A1-9631-CFE0889D92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Simulation Setup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43E4C5-3ABF-40BC-8F5E-F70C2CFC2D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4552122" cy="2561253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Monte-Carlo simulations of entire flight profile</a:t>
            </a:r>
          </a:p>
          <a:p>
            <a:r>
              <a:rPr lang="en-US" dirty="0"/>
              <a:t>Utilizes Draper’s extensively verified parafoil simulator</a:t>
            </a:r>
          </a:p>
          <a:p>
            <a:r>
              <a:rPr lang="en-US" dirty="0"/>
              <a:t>50 trials per algorithm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19B61D-1C57-46FA-B168-21B0DD69E9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 November 2019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A46DCB-4421-4457-BE46-76F17E46AB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Parafoil Trajectory Planning - ASAT 2019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0044C3-B2B4-4D35-B9B5-0885F40CBE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B1EB3EE-2897-4B42-9043-B569BA8B96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9395" y="1600199"/>
            <a:ext cx="4153833" cy="265455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AB23953-5D22-4DA3-A4EC-B79CEB624331}"/>
              </a:ext>
            </a:extLst>
          </p:cNvPr>
          <p:cNvSpPr txBox="1"/>
          <p:nvPr/>
        </p:nvSpPr>
        <p:spPr>
          <a:xfrm>
            <a:off x="5161450" y="4330957"/>
            <a:ext cx="39017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Figure 11: Simplified urban drop-zone for simulation experiments</a:t>
            </a:r>
          </a:p>
        </p:txBody>
      </p:sp>
    </p:spTree>
    <p:extLst>
      <p:ext uri="{BB962C8B-B14F-4D97-AF65-F5344CB8AC3E}">
        <p14:creationId xmlns:p14="http://schemas.microsoft.com/office/powerpoint/2010/main" val="6746634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EBBE68-E6F1-49A1-9631-CFE0889D92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Simulation Results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19B61D-1C57-46FA-B168-21B0DD69E9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 November 2019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A46DCB-4421-4457-BE46-76F17E46AB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Parafoil Trajectory Planning - ASAT 2019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0044C3-B2B4-4D35-B9B5-0885F40CBE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737239E-1A2B-4D50-8309-649ED6353F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4062" y="1524000"/>
            <a:ext cx="3809138" cy="2861753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CF2809E5-CEB0-4D29-928E-44B5E51A2CAF}"/>
              </a:ext>
            </a:extLst>
          </p:cNvPr>
          <p:cNvSpPr/>
          <p:nvPr/>
        </p:nvSpPr>
        <p:spPr>
          <a:xfrm>
            <a:off x="967371" y="5136702"/>
            <a:ext cx="7455159" cy="1086791"/>
          </a:xfrm>
          <a:prstGeom prst="roundRect">
            <a:avLst/>
          </a:prstGeom>
          <a:solidFill>
            <a:srgbClr val="B7D6E3"/>
          </a:solidFill>
          <a:ln w="31750">
            <a:solidFill>
              <a:schemeClr val="accent1">
                <a:shade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>
                <a:solidFill>
                  <a:prstClr val="black"/>
                </a:solidFill>
                <a:latin typeface="Calibri"/>
              </a:rPr>
              <a:t>Demonstrated improvements with Rewire-RRT: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prstClr val="black"/>
                </a:solidFill>
                <a:latin typeface="Calibri"/>
              </a:rPr>
              <a:t>Mean miss distance reduced 9%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Miss distance at 80</a:t>
            </a:r>
            <a:r>
              <a:rPr kumimoji="0" lang="en-US" sz="240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percentile improved 22.9%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CC80269-8772-4508-972B-B2AE7694BE6A}"/>
              </a:ext>
            </a:extLst>
          </p:cNvPr>
          <p:cNvSpPr txBox="1"/>
          <p:nvPr/>
        </p:nvSpPr>
        <p:spPr>
          <a:xfrm>
            <a:off x="2744062" y="4357515"/>
            <a:ext cx="39017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Figure 11: Cumulative density function of normalized miss distance</a:t>
            </a:r>
          </a:p>
        </p:txBody>
      </p:sp>
    </p:spTree>
    <p:extLst>
      <p:ext uri="{BB962C8B-B14F-4D97-AF65-F5344CB8AC3E}">
        <p14:creationId xmlns:p14="http://schemas.microsoft.com/office/powerpoint/2010/main" val="42100512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1A4751-88EE-4064-8677-D90D4011AF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A9DD7D-C019-4121-9EAE-C7BBD0DAB7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Rewire-RRT is a sampling-based parafoil path-planner that explicitly minimizes the risk of collision with obstacles along each path and minimizes the expected final miss distance from the target.</a:t>
            </a:r>
          </a:p>
          <a:p>
            <a:endParaRPr lang="en-US" dirty="0"/>
          </a:p>
          <a:p>
            <a:r>
              <a:rPr lang="en-US" dirty="0"/>
              <a:t>Contributions:</a:t>
            </a:r>
          </a:p>
          <a:p>
            <a:pPr lvl="1"/>
            <a:r>
              <a:rPr lang="en-US" dirty="0"/>
              <a:t>Novel cost function considering the airdrop objectives</a:t>
            </a:r>
          </a:p>
          <a:p>
            <a:pPr lvl="1"/>
            <a:r>
              <a:rPr lang="en-US" dirty="0"/>
              <a:t>A fast, analytic method to rewire the tree for the under actuated parafoil system</a:t>
            </a:r>
          </a:p>
          <a:p>
            <a:pPr lvl="1"/>
            <a:r>
              <a:rPr lang="en-US" dirty="0"/>
              <a:t>Simulation results that demonstrate the ability of Rewire-RRT to find better paths through the environment than RRT and CC-RRT.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39DF9A-E442-408C-84F9-DD5B2B69F0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 November 2019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A80682-D9E3-438D-8547-C90B12591C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Parafoil Trajectory Planning - ASAT 2019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D2707C-A28F-4091-B09E-B5732A0D2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5161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228030-CB8D-4320-A4CB-E9BCE0CD60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637C11-6424-4AC1-BBAD-9ADE778364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LaValle, Steven M. "Rapidly-exploring random trees: A new tool for path planning." (1998).</a:t>
            </a:r>
          </a:p>
          <a:p>
            <a:r>
              <a:rPr lang="en-US" dirty="0"/>
              <a:t>Luders, Brandon D., Ian </a:t>
            </a:r>
            <a:r>
              <a:rPr lang="en-US" dirty="0" err="1"/>
              <a:t>Sugel</a:t>
            </a:r>
            <a:r>
              <a:rPr lang="en-US" dirty="0"/>
              <a:t>, and Jonathan P. How. "Robust trajectory planning for autonomous parafoils under wind uncertainty." AIAA Infotech@ Aerospace (I@ A) Conference. 2013.</a:t>
            </a:r>
          </a:p>
          <a:p>
            <a:r>
              <a:rPr lang="en-US" dirty="0"/>
              <a:t>Karaman, </a:t>
            </a:r>
            <a:r>
              <a:rPr lang="en-US" dirty="0" err="1"/>
              <a:t>Sertac</a:t>
            </a:r>
            <a:r>
              <a:rPr lang="en-US" dirty="0"/>
              <a:t>, and Emilio </a:t>
            </a:r>
            <a:r>
              <a:rPr lang="en-US" dirty="0" err="1"/>
              <a:t>Frazzoli</a:t>
            </a:r>
            <a:r>
              <a:rPr lang="en-US" dirty="0"/>
              <a:t>. "Sampling-based algorithms for optimal motion planning." The international journal of robotics research 30.7 (2011): 846-894.</a:t>
            </a:r>
          </a:p>
          <a:p>
            <a:r>
              <a:rPr lang="en-US" dirty="0"/>
              <a:t>Le Floch, Brian, et al. "Trajectory Planning for Autonomous Parafoils in Complex Terrain." 24th AIAA Aerodynamic Decelerator Systems Technology Conference. 2017.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4684B3-4545-4580-8842-8E680334ED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 November 2019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4A5CA7-7507-4333-A25A-2C053E90AB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Parafoil Trajectory Planning - ASAT 2019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07D333-E084-4D5B-B2B0-2185F538D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5719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Line 11"/>
          <p:cNvSpPr>
            <a:spLocks noChangeShapeType="1"/>
          </p:cNvSpPr>
          <p:nvPr/>
        </p:nvSpPr>
        <p:spPr bwMode="auto">
          <a:xfrm>
            <a:off x="0" y="1941513"/>
            <a:ext cx="9144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" name="Picture 2" descr="Main-panel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669" y="0"/>
            <a:ext cx="9148669" cy="6858000"/>
          </a:xfrm>
          <a:prstGeom prst="rect">
            <a:avLst/>
          </a:prstGeom>
        </p:spPr>
      </p:pic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303079" y="3199427"/>
            <a:ext cx="6533171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sz="3600" b="1" dirty="0">
                <a:solidFill>
                  <a:schemeClr val="bg1"/>
                </a:solidFill>
              </a:rPr>
              <a:t>Thank you!</a:t>
            </a:r>
          </a:p>
          <a:p>
            <a:pPr algn="ctr"/>
            <a:r>
              <a:rPr lang="en-US" sz="3600" b="1" dirty="0">
                <a:solidFill>
                  <a:schemeClr val="bg1"/>
                </a:solidFill>
              </a:rPr>
              <a:t>Questions/Comments?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pic>
        <p:nvPicPr>
          <p:cNvPr id="9" name="Picture 8" descr="STI-logo-final.jpg">
            <a:extLst>
              <a:ext uri="{FF2B5EF4-FFF2-40B4-BE49-F238E27FC236}">
                <a16:creationId xmlns:a16="http://schemas.microsoft.com/office/drawing/2014/main" id="{43D385FB-A908-492D-8579-B3E3C825C47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91809" y="5626451"/>
            <a:ext cx="3089377" cy="1085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7379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3999"/>
            <a:ext cx="4982547" cy="4554071"/>
          </a:xfrm>
        </p:spPr>
        <p:txBody>
          <a:bodyPr>
            <a:normAutofit/>
          </a:bodyPr>
          <a:lstStyle/>
          <a:p>
            <a:r>
              <a:rPr lang="en-US" dirty="0"/>
              <a:t>Introduction to Guided Airdrop</a:t>
            </a:r>
          </a:p>
          <a:p>
            <a:r>
              <a:rPr lang="en-US" dirty="0"/>
              <a:t>Overview of Parafoil Guidance</a:t>
            </a:r>
          </a:p>
          <a:p>
            <a:r>
              <a:rPr lang="en-US" dirty="0"/>
              <a:t>The Rewire-RRT Algorithm</a:t>
            </a:r>
          </a:p>
          <a:p>
            <a:r>
              <a:rPr lang="en-US" dirty="0"/>
              <a:t>Results and Conclusions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 November 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Parafoil Trajectory Planning - ASAT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10" name="Picture 9" descr="A plane flying in the air&#10;&#10;Description automatically generated">
            <a:extLst>
              <a:ext uri="{FF2B5EF4-FFF2-40B4-BE49-F238E27FC236}">
                <a16:creationId xmlns:a16="http://schemas.microsoft.com/office/drawing/2014/main" id="{6AF1BEF8-5C4A-4A4F-8031-338AD8554A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8910" y="1823645"/>
            <a:ext cx="2807890" cy="200563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74F9B7B-17AF-4509-BD5B-4B0106CAD8FD}"/>
              </a:ext>
            </a:extLst>
          </p:cNvPr>
          <p:cNvSpPr txBox="1"/>
          <p:nvPr/>
        </p:nvSpPr>
        <p:spPr>
          <a:xfrm>
            <a:off x="5890437" y="3886143"/>
            <a:ext cx="27963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Figure 1: An airdrop mission begins. How will it end?</a:t>
            </a:r>
          </a:p>
        </p:txBody>
      </p:sp>
    </p:spTree>
    <p:extLst>
      <p:ext uri="{BB962C8B-B14F-4D97-AF65-F5344CB8AC3E}">
        <p14:creationId xmlns:p14="http://schemas.microsoft.com/office/powerpoint/2010/main" val="27245555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Line 11"/>
          <p:cNvSpPr>
            <a:spLocks noChangeShapeType="1"/>
          </p:cNvSpPr>
          <p:nvPr/>
        </p:nvSpPr>
        <p:spPr bwMode="auto">
          <a:xfrm>
            <a:off x="0" y="1941513"/>
            <a:ext cx="9144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" name="Picture 2" descr="Main-panel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669" y="0"/>
            <a:ext cx="9148669" cy="6858000"/>
          </a:xfrm>
          <a:prstGeom prst="rect">
            <a:avLst/>
          </a:prstGeom>
        </p:spPr>
      </p:pic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996633" y="4463023"/>
            <a:ext cx="6533171" cy="515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l">
              <a:lnSpc>
                <a:spcPts val="3300"/>
              </a:lnSpc>
              <a:spcBef>
                <a:spcPts val="1500"/>
              </a:spcBef>
            </a:pP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cs typeface="Tahoma"/>
              </a:rPr>
              <a:t>Introduction to Guided Airdrop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1098353" y="4326550"/>
            <a:ext cx="8045647" cy="0"/>
          </a:xfrm>
          <a:prstGeom prst="line">
            <a:avLst/>
          </a:prstGeom>
          <a:ln w="6350" cmpd="sng"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9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04063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9BE402-6096-4B74-8DB7-D53BDDDE73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Airdrop?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C096E6-E4C1-4183-880B-E2E13970B6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 November 2019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1B58CA-1383-46FE-AB97-A6850443BF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Parafoil Trajectory Planning - ASAT 2019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1E148A-8DD2-458B-90B6-1237B4E03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33D126C-78DD-49B8-B457-89F18C3FA27C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4873754" y="1567207"/>
            <a:ext cx="3810000" cy="2551176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F0F8D818-A6E8-4A74-A9A0-942A0C419733}"/>
              </a:ext>
            </a:extLst>
          </p:cNvPr>
          <p:cNvSpPr/>
          <p:nvPr/>
        </p:nvSpPr>
        <p:spPr>
          <a:xfrm>
            <a:off x="1951960" y="5290793"/>
            <a:ext cx="5240080" cy="802859"/>
          </a:xfrm>
          <a:prstGeom prst="roundRect">
            <a:avLst/>
          </a:prstGeom>
          <a:solidFill>
            <a:srgbClr val="B7D6E3"/>
          </a:solidFill>
          <a:ln w="31750">
            <a:solidFill>
              <a:schemeClr val="accent1">
                <a:shade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chemeClr val="tx1"/>
                </a:solidFill>
              </a:rPr>
              <a:t>Advantage of Guided Airdrop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Accuracy – lands closer to target!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B8D84D7-BDF1-4321-B30B-626CBF0394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566529"/>
            <a:ext cx="3813048" cy="255185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9380A79-174F-415A-8267-7E4293AFD1FD}"/>
              </a:ext>
            </a:extLst>
          </p:cNvPr>
          <p:cNvSpPr txBox="1"/>
          <p:nvPr/>
        </p:nvSpPr>
        <p:spPr>
          <a:xfrm>
            <a:off x="5380572" y="4381422"/>
            <a:ext cx="27963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Figure 3: Guided airdrop with autonomous parafoils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2CE36E9-5E89-4702-B0F3-71DD96EB3043}"/>
              </a:ext>
            </a:extLst>
          </p:cNvPr>
          <p:cNvSpPr txBox="1"/>
          <p:nvPr/>
        </p:nvSpPr>
        <p:spPr>
          <a:xfrm>
            <a:off x="1117942" y="4395723"/>
            <a:ext cx="27963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Figure 2: Unguided airdrop</a:t>
            </a:r>
          </a:p>
        </p:txBody>
      </p:sp>
    </p:spTree>
    <p:extLst>
      <p:ext uri="{BB962C8B-B14F-4D97-AF65-F5344CB8AC3E}">
        <p14:creationId xmlns:p14="http://schemas.microsoft.com/office/powerpoint/2010/main" val="31046771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BC0C50-A33C-4F06-A595-F3A71CB759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Guided Airdrop System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212CAA-37FB-489E-9BEB-F3367F21AC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 November 2019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CFFF53-CDFA-4519-B63D-1135AF9AB1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Parafoil Trajectory Planning - ASAT 2019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86D5E0-805C-4ADD-8C8E-72532E81DF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CDBACBD-6400-4A1B-B5A3-88F44465CE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693" y="1660598"/>
            <a:ext cx="3508227" cy="350822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E588458-966F-4EEF-BBDD-B875A029C488}"/>
              </a:ext>
            </a:extLst>
          </p:cNvPr>
          <p:cNvSpPr txBox="1"/>
          <p:nvPr/>
        </p:nvSpPr>
        <p:spPr>
          <a:xfrm>
            <a:off x="2995852" y="5322991"/>
            <a:ext cx="3152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Figure 4: Autonomous parafoil with attached payload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C8F848F-DDB4-4183-8027-CF6E27C81BBD}"/>
              </a:ext>
            </a:extLst>
          </p:cNvPr>
          <p:cNvSpPr/>
          <p:nvPr/>
        </p:nvSpPr>
        <p:spPr>
          <a:xfrm>
            <a:off x="848478" y="1689176"/>
            <a:ext cx="3318469" cy="1351736"/>
          </a:xfrm>
          <a:prstGeom prst="rect">
            <a:avLst/>
          </a:prstGeom>
          <a:noFill/>
          <a:ln w="2540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0FF6F7B-910C-4AEC-A7C8-AC28CF367EED}"/>
              </a:ext>
            </a:extLst>
          </p:cNvPr>
          <p:cNvSpPr/>
          <p:nvPr/>
        </p:nvSpPr>
        <p:spPr>
          <a:xfrm>
            <a:off x="2296631" y="4029735"/>
            <a:ext cx="364774" cy="299081"/>
          </a:xfrm>
          <a:prstGeom prst="rect">
            <a:avLst/>
          </a:prstGeom>
          <a:noFill/>
          <a:ln w="2540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6198252-420F-44F8-9F4F-623C5C0CBAE6}"/>
              </a:ext>
            </a:extLst>
          </p:cNvPr>
          <p:cNvSpPr/>
          <p:nvPr/>
        </p:nvSpPr>
        <p:spPr>
          <a:xfrm>
            <a:off x="2160521" y="4717849"/>
            <a:ext cx="561414" cy="450976"/>
          </a:xfrm>
          <a:prstGeom prst="rect">
            <a:avLst/>
          </a:prstGeom>
          <a:noFill/>
          <a:ln w="2540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7ABCBC4-C62F-4AC6-8CFB-8B69BD894911}"/>
              </a:ext>
            </a:extLst>
          </p:cNvPr>
          <p:cNvCxnSpPr>
            <a:cxnSpLocks/>
            <a:stCxn id="13" idx="3"/>
          </p:cNvCxnSpPr>
          <p:nvPr/>
        </p:nvCxnSpPr>
        <p:spPr>
          <a:xfrm>
            <a:off x="4166947" y="2365043"/>
            <a:ext cx="1234393" cy="0"/>
          </a:xfrm>
          <a:prstGeom prst="line">
            <a:avLst/>
          </a:prstGeom>
          <a:ln w="254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7D02508-84CA-4483-946B-A137EB5265C4}"/>
              </a:ext>
            </a:extLst>
          </p:cNvPr>
          <p:cNvCxnSpPr>
            <a:cxnSpLocks/>
          </p:cNvCxnSpPr>
          <p:nvPr/>
        </p:nvCxnSpPr>
        <p:spPr>
          <a:xfrm>
            <a:off x="2661405" y="4139609"/>
            <a:ext cx="2718669" cy="0"/>
          </a:xfrm>
          <a:prstGeom prst="line">
            <a:avLst/>
          </a:prstGeom>
          <a:ln w="254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081907C-E031-4370-A358-0D9E862CE18F}"/>
              </a:ext>
            </a:extLst>
          </p:cNvPr>
          <p:cNvCxnSpPr>
            <a:cxnSpLocks/>
          </p:cNvCxnSpPr>
          <p:nvPr/>
        </p:nvCxnSpPr>
        <p:spPr>
          <a:xfrm>
            <a:off x="2721935" y="4951228"/>
            <a:ext cx="2658139" cy="0"/>
          </a:xfrm>
          <a:prstGeom prst="line">
            <a:avLst/>
          </a:prstGeom>
          <a:ln w="254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13E56C80-D751-4C5C-995D-34E39B367A54}"/>
              </a:ext>
            </a:extLst>
          </p:cNvPr>
          <p:cNvSpPr txBox="1"/>
          <p:nvPr/>
        </p:nvSpPr>
        <p:spPr>
          <a:xfrm>
            <a:off x="5380074" y="2189752"/>
            <a:ext cx="2604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Steerable ram-air canopy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F7EBF2D-F30C-4A42-BB26-EC683D6EF65A}"/>
              </a:ext>
            </a:extLst>
          </p:cNvPr>
          <p:cNvSpPr txBox="1"/>
          <p:nvPr/>
        </p:nvSpPr>
        <p:spPr>
          <a:xfrm>
            <a:off x="5380074" y="3949885"/>
            <a:ext cx="2604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Airborne Guidance Unit (AGU)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9F15DE8-BC54-4066-9F6A-5C4B83E390D2}"/>
              </a:ext>
            </a:extLst>
          </p:cNvPr>
          <p:cNvSpPr txBox="1"/>
          <p:nvPr/>
        </p:nvSpPr>
        <p:spPr>
          <a:xfrm>
            <a:off x="5390707" y="4776607"/>
            <a:ext cx="2604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Payload</a:t>
            </a:r>
          </a:p>
        </p:txBody>
      </p:sp>
    </p:spTree>
    <p:extLst>
      <p:ext uri="{BB962C8B-B14F-4D97-AF65-F5344CB8AC3E}">
        <p14:creationId xmlns:p14="http://schemas.microsoft.com/office/powerpoint/2010/main" val="30148429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139B7B-C55C-437C-B40B-B5936078E6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Guided Airdrop GNC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D7198D-A312-4273-B3BE-F677C51FCE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 November 2019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7B295F-41AB-4740-8205-5E57548838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Parafoil Trajectory Planning - ASAT 2019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2222D0-8DB8-4FEF-BC37-ABA13E243B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8D0C8E0-8A24-43F9-B18C-983DEC785C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369" y="1740121"/>
            <a:ext cx="7911844" cy="318275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AB51518-FA47-4938-A4B6-1C23F01996AD}"/>
              </a:ext>
            </a:extLst>
          </p:cNvPr>
          <p:cNvSpPr txBox="1"/>
          <p:nvPr/>
        </p:nvSpPr>
        <p:spPr>
          <a:xfrm>
            <a:off x="2995852" y="5270280"/>
            <a:ext cx="3152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Figure 5: System diagram</a:t>
            </a:r>
          </a:p>
        </p:txBody>
      </p:sp>
    </p:spTree>
    <p:extLst>
      <p:ext uri="{BB962C8B-B14F-4D97-AF65-F5344CB8AC3E}">
        <p14:creationId xmlns:p14="http://schemas.microsoft.com/office/powerpoint/2010/main" val="30539177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Line 11"/>
          <p:cNvSpPr>
            <a:spLocks noChangeShapeType="1"/>
          </p:cNvSpPr>
          <p:nvPr/>
        </p:nvSpPr>
        <p:spPr bwMode="auto">
          <a:xfrm>
            <a:off x="0" y="1941513"/>
            <a:ext cx="9144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" name="Picture 2" descr="Main-panel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669" y="0"/>
            <a:ext cx="9148669" cy="6858000"/>
          </a:xfrm>
          <a:prstGeom prst="rect">
            <a:avLst/>
          </a:prstGeom>
        </p:spPr>
      </p:pic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996633" y="4463023"/>
            <a:ext cx="6533171" cy="515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l">
              <a:lnSpc>
                <a:spcPts val="3300"/>
              </a:lnSpc>
              <a:spcBef>
                <a:spcPts val="1500"/>
              </a:spcBef>
            </a:pP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cs typeface="Tahoma"/>
              </a:rPr>
              <a:t>Parafoil Guidance Overview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1098353" y="4326550"/>
            <a:ext cx="8045647" cy="0"/>
          </a:xfrm>
          <a:prstGeom prst="line">
            <a:avLst/>
          </a:prstGeom>
          <a:ln w="6350" cmpd="sng"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9 November 2019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20422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139B7B-C55C-437C-B40B-B5936078E6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Guidance Strategy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D7198D-A312-4273-B3BE-F677C51FCE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 November 2019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7B295F-41AB-4740-8205-5E57548838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Parafoil Trajectory Planning - ASAT 2019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2222D0-8DB8-4FEF-BC37-ABA13E243B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AB51518-FA47-4938-A4B6-1C23F01996AD}"/>
              </a:ext>
            </a:extLst>
          </p:cNvPr>
          <p:cNvSpPr txBox="1"/>
          <p:nvPr/>
        </p:nvSpPr>
        <p:spPr>
          <a:xfrm>
            <a:off x="2845713" y="5322991"/>
            <a:ext cx="34525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Figure 6: Parafoil Guidance Phases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5103830-2DD8-4D5C-8B27-8B74163D93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2137" y="1524000"/>
            <a:ext cx="5876925" cy="3476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7226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39942</TotalTime>
  <Words>1108</Words>
  <Application>Microsoft Office PowerPoint</Application>
  <PresentationFormat>On-screen Show (4:3)</PresentationFormat>
  <Paragraphs>237</Paragraphs>
  <Slides>26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Arial</vt:lpstr>
      <vt:lpstr>Calibri</vt:lpstr>
      <vt:lpstr>Cambria Math</vt:lpstr>
      <vt:lpstr>Courier New</vt:lpstr>
      <vt:lpstr>Tahoma</vt:lpstr>
      <vt:lpstr>Wingdings</vt:lpstr>
      <vt:lpstr>Office Theme</vt:lpstr>
      <vt:lpstr>PowerPoint Presentation</vt:lpstr>
      <vt:lpstr>Acknowledgements</vt:lpstr>
      <vt:lpstr>Outline</vt:lpstr>
      <vt:lpstr>PowerPoint Presentation</vt:lpstr>
      <vt:lpstr>What is Airdrop?</vt:lpstr>
      <vt:lpstr>Guided Airdrop System</vt:lpstr>
      <vt:lpstr>Guided Airdrop GNC</vt:lpstr>
      <vt:lpstr>PowerPoint Presentation</vt:lpstr>
      <vt:lpstr>Guidance Strategy</vt:lpstr>
      <vt:lpstr>Terminal Guidance Problem Statement</vt:lpstr>
      <vt:lpstr>Existing Terminal Guidance Approach</vt:lpstr>
      <vt:lpstr>PowerPoint Presentation</vt:lpstr>
      <vt:lpstr>Rapidly-Exploring Random Trees</vt:lpstr>
      <vt:lpstr>Parafoil-RRT</vt:lpstr>
      <vt:lpstr>Solution 1 of 2 (Safety)</vt:lpstr>
      <vt:lpstr>Solution 2 of 2 (Performance)</vt:lpstr>
      <vt:lpstr>Solution 2 of 2 (Performance) Choose-Parent Procedure</vt:lpstr>
      <vt:lpstr>Solution 2 of 2 (Performance) Rewire Procedure</vt:lpstr>
      <vt:lpstr>PowerPoint Presentation</vt:lpstr>
      <vt:lpstr>Static Planning Setup</vt:lpstr>
      <vt:lpstr>Static Planning Results</vt:lpstr>
      <vt:lpstr>Simulation Setup</vt:lpstr>
      <vt:lpstr>Simulation Results</vt:lpstr>
      <vt:lpstr>Conclusions</vt:lpstr>
      <vt:lpstr>References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SO-1460 Multirotor Wind Tunnel Test Brief</dc:title>
  <dc:creator>Amanda Lampton</dc:creator>
  <cp:lastModifiedBy>Brian Le Floch</cp:lastModifiedBy>
  <cp:revision>1699</cp:revision>
  <cp:lastPrinted>2015-11-04T19:08:52Z</cp:lastPrinted>
  <dcterms:created xsi:type="dcterms:W3CDTF">2006-08-16T00:00:00Z</dcterms:created>
  <dcterms:modified xsi:type="dcterms:W3CDTF">2019-11-08T01:19:50Z</dcterms:modified>
</cp:coreProperties>
</file>