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6" r:id="rId4"/>
    <p:sldId id="258" r:id="rId5"/>
    <p:sldId id="259" r:id="rId6"/>
    <p:sldId id="270" r:id="rId7"/>
    <p:sldId id="268" r:id="rId8"/>
    <p:sldId id="271" r:id="rId9"/>
    <p:sldId id="272" r:id="rId10"/>
    <p:sldId id="274" r:id="rId11"/>
    <p:sldId id="277" r:id="rId12"/>
    <p:sldId id="263" r:id="rId13"/>
    <p:sldId id="275" r:id="rId14"/>
    <p:sldId id="279" r:id="rId15"/>
    <p:sldId id="264" r:id="rId16"/>
    <p:sldId id="265" r:id="rId17"/>
    <p:sldId id="284" r:id="rId18"/>
    <p:sldId id="285" r:id="rId19"/>
    <p:sldId id="286" r:id="rId20"/>
    <p:sldId id="281" r:id="rId21"/>
    <p:sldId id="288" r:id="rId22"/>
    <p:sldId id="289" r:id="rId23"/>
    <p:sldId id="276" r:id="rId24"/>
    <p:sldId id="280" r:id="rId25"/>
    <p:sldId id="278" r:id="rId26"/>
    <p:sldId id="269" r:id="rId27"/>
    <p:sldId id="283" r:id="rId28"/>
    <p:sldId id="266" r:id="rId29"/>
    <p:sldId id="282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3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9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2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3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0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3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7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40EDA-ECE8-4641-A975-A6BD92332316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09FA-B187-46C5-972E-B28A8B9F9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APOLLO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anniversary </a:t>
            </a:r>
          </a:p>
          <a:p>
            <a:pPr marL="0" indent="0">
              <a:buNone/>
            </a:pPr>
            <a:r>
              <a:rPr lang="en-US" dirty="0" smtClean="0"/>
              <a:t>Lunar Landing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AIAA ASAT Conference</a:t>
            </a:r>
          </a:p>
          <a:p>
            <a:pPr marL="0" indent="0">
              <a:buNone/>
            </a:pPr>
            <a:r>
              <a:rPr lang="en-US" dirty="0" smtClean="0"/>
              <a:t>November 9, 2019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Ed Smith</a:t>
            </a:r>
          </a:p>
          <a:p>
            <a:pPr marL="0" indent="0">
              <a:buNone/>
            </a:pPr>
            <a:r>
              <a:rPr lang="en-US" dirty="0" smtClean="0"/>
              <a:t>Larry Korb</a:t>
            </a:r>
          </a:p>
          <a:p>
            <a:pPr marL="0" indent="0">
              <a:buNone/>
            </a:pPr>
            <a:r>
              <a:rPr lang="en-US" dirty="0" smtClean="0"/>
              <a:t>Chuck Lowry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5202" y="2018829"/>
            <a:ext cx="6991010" cy="42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5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865" y="1202267"/>
            <a:ext cx="6690691" cy="4687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2132" y="2472267"/>
            <a:ext cx="37253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Gemini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2 Man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Flt Mar 23, 1965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443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2"/>
          <p:cNvGraphicFramePr>
            <a:graphicFrameLocks noChangeAspect="1"/>
          </p:cNvGraphicFramePr>
          <p:nvPr/>
        </p:nvGraphicFramePr>
        <p:xfrm>
          <a:off x="1522413" y="152400"/>
          <a:ext cx="8940801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Slide" r:id="rId3" imgW="4570544" imgH="3427517" progId="PowerPoint.Template.12">
                  <p:embed/>
                </p:oleObj>
              </mc:Choice>
              <mc:Fallback>
                <p:oleObj name="Slide" r:id="rId3" imgW="4570544" imgH="3427517" progId="PowerPoint.Templat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152400"/>
                        <a:ext cx="8940801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204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ashlow\Documents\AIAA\Apollo_CSM_lunar_or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881" y="1458406"/>
            <a:ext cx="6288186" cy="49864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41600" y="423333"/>
            <a:ext cx="71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Command &amp; Service Modules (CSM)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934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9" y="1814875"/>
            <a:ext cx="5008487" cy="3719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85" y="2135105"/>
            <a:ext cx="5592461" cy="3078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541867"/>
            <a:ext cx="546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Lunar Module   (LM)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973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8" t="16505" r="26141" b="10705"/>
          <a:stretch/>
        </p:blipFill>
        <p:spPr>
          <a:xfrm>
            <a:off x="1613083" y="577207"/>
            <a:ext cx="8945218" cy="4989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200" y="5706533"/>
            <a:ext cx="6028267" cy="54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CSM/Lm Docked---Trans Lunar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308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29167" r="38507" b="17708"/>
          <a:stretch>
            <a:fillRect/>
          </a:stretch>
        </p:blipFill>
        <p:spPr bwMode="auto">
          <a:xfrm>
            <a:off x="2429934" y="2099732"/>
            <a:ext cx="6858000" cy="398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96267" y="762000"/>
            <a:ext cx="4284133" cy="64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KSC Launch Complex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133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382" t="37500" r="34993" b="26042"/>
          <a:stretch>
            <a:fillRect/>
          </a:stretch>
        </p:blipFill>
        <p:spPr bwMode="auto">
          <a:xfrm>
            <a:off x="2099734" y="473504"/>
            <a:ext cx="8126066" cy="52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42933" y="5825067"/>
            <a:ext cx="340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Crawler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956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95" y="829733"/>
            <a:ext cx="6630806" cy="5096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333" y="2039371"/>
            <a:ext cx="3505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Ground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Mission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Mission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Mission Planners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Astronauts/Training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Assembly/Checkout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Army of Support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967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097" y="1253065"/>
            <a:ext cx="7188203" cy="47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61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778933"/>
            <a:ext cx="5241834" cy="55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0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833" y="1715556"/>
            <a:ext cx="5553459" cy="3856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199" y="2920565"/>
            <a:ext cx="41994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dirty="0" smtClean="0"/>
              <a:t>Sputnik 1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Oct 4, 1957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184 </a:t>
            </a:r>
            <a:r>
              <a:rPr lang="en-US" sz="4400" dirty="0" err="1" smtClean="0"/>
              <a:t>lb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487333" y="694267"/>
            <a:ext cx="29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USSR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9212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257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0" y="479804"/>
            <a:ext cx="3451753" cy="190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92" y="2381545"/>
            <a:ext cx="3408494" cy="1875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800" y="479804"/>
            <a:ext cx="3428309" cy="190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966" y="4317375"/>
            <a:ext cx="2568809" cy="1846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343" y="2386759"/>
            <a:ext cx="3170814" cy="1930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181" y="4257119"/>
            <a:ext cx="2501619" cy="19017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6527" y="931333"/>
            <a:ext cx="99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Orion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4223" y="2910467"/>
            <a:ext cx="146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Space-X</a:t>
            </a:r>
          </a:p>
          <a:p>
            <a:r>
              <a:rPr lang="en-US" dirty="0" smtClean="0"/>
              <a:t>Dragon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11142" y="1119032"/>
            <a:ext cx="17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Boeing</a:t>
            </a:r>
          </a:p>
          <a:p>
            <a:r>
              <a:rPr lang="en-US" dirty="0" err="1" smtClean="0"/>
              <a:t>Starliner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23157" y="2777067"/>
            <a:ext cx="170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 Galactic</a:t>
            </a:r>
          </a:p>
          <a:p>
            <a:r>
              <a:rPr lang="en-US" dirty="0" smtClean="0"/>
              <a:t>Unity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071438" y="4758267"/>
            <a:ext cx="145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Origin</a:t>
            </a:r>
          </a:p>
          <a:p>
            <a:r>
              <a:rPr lang="en-US" dirty="0" smtClean="0"/>
              <a:t>New Shepard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44800" y="4741333"/>
            <a:ext cx="196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Sierra Nevada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Dreamchaser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39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6" y="2989792"/>
            <a:ext cx="10515600" cy="1325563"/>
          </a:xfrm>
        </p:spPr>
        <p:txBody>
          <a:bodyPr/>
          <a:lstStyle/>
          <a:p>
            <a:r>
              <a:rPr lang="en-US" b="1" dirty="0" smtClean="0"/>
              <a:t>                                 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15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9" t="14984" r="60156" b="33743"/>
          <a:stretch/>
        </p:blipFill>
        <p:spPr>
          <a:xfrm>
            <a:off x="2474118" y="777266"/>
            <a:ext cx="7243763" cy="530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9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36458" r="50220" b="13542"/>
          <a:stretch>
            <a:fillRect/>
          </a:stretch>
        </p:blipFill>
        <p:spPr bwMode="auto">
          <a:xfrm>
            <a:off x="3181350" y="1658937"/>
            <a:ext cx="59055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8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1"/>
            <a:ext cx="8716962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9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9906"/>
          </a:xfrm>
        </p:spPr>
        <p:txBody>
          <a:bodyPr>
            <a:normAutofit/>
          </a:bodyPr>
          <a:lstStyle/>
          <a:p>
            <a:r>
              <a:rPr lang="en-US" sz="2400" dirty="0"/>
              <a:t>Key Man-In-Space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57400" y="10668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4/12/61   	Gagarin Orbital-USSR</a:t>
            </a:r>
          </a:p>
          <a:p>
            <a:r>
              <a:rPr lang="en-US" sz="1800" dirty="0"/>
              <a:t>5/5/61	Shepard-1</a:t>
            </a:r>
            <a:r>
              <a:rPr lang="en-US" sz="1800" baseline="30000" dirty="0"/>
              <a:t>st</a:t>
            </a:r>
            <a:r>
              <a:rPr lang="en-US" sz="1800" dirty="0"/>
              <a:t> Mercury-Suborbital</a:t>
            </a:r>
          </a:p>
          <a:p>
            <a:r>
              <a:rPr lang="en-US" sz="1800" dirty="0"/>
              <a:t>2/20/62	Glenn Orbital-Mercury</a:t>
            </a:r>
          </a:p>
          <a:p>
            <a:r>
              <a:rPr lang="en-US" sz="1800" dirty="0"/>
              <a:t>3/23/65	Grissom-1</a:t>
            </a:r>
            <a:r>
              <a:rPr lang="en-US" sz="1800" baseline="30000" dirty="0"/>
              <a:t>st</a:t>
            </a:r>
            <a:r>
              <a:rPr lang="en-US" sz="1800" dirty="0"/>
              <a:t> Gemini </a:t>
            </a:r>
          </a:p>
          <a:p>
            <a:r>
              <a:rPr lang="en-US" sz="1800" dirty="0"/>
              <a:t>1/27/67	Apollo 1-Fire</a:t>
            </a:r>
          </a:p>
          <a:p>
            <a:r>
              <a:rPr lang="en-US" sz="1800" dirty="0"/>
              <a:t>10/11/68	Apollo 7-</a:t>
            </a:r>
            <a:r>
              <a:rPr lang="en-US" sz="1800" dirty="0">
                <a:solidFill>
                  <a:srgbClr val="FF0000"/>
                </a:solidFill>
              </a:rPr>
              <a:t>1</a:t>
            </a:r>
            <a:r>
              <a:rPr lang="en-US" sz="1800" baseline="30000" dirty="0">
                <a:solidFill>
                  <a:srgbClr val="FF0000"/>
                </a:solidFill>
              </a:rPr>
              <a:t>st</a:t>
            </a:r>
            <a:r>
              <a:rPr lang="en-US" sz="1800" dirty="0">
                <a:solidFill>
                  <a:srgbClr val="FF0000"/>
                </a:solidFill>
              </a:rPr>
              <a:t> Manned-Earth Orbit</a:t>
            </a:r>
          </a:p>
          <a:p>
            <a:r>
              <a:rPr lang="en-US" sz="1800" dirty="0"/>
              <a:t>12/21/68	Apollo 8-</a:t>
            </a:r>
            <a:r>
              <a:rPr lang="en-US" sz="1800" dirty="0">
                <a:solidFill>
                  <a:srgbClr val="FF0000"/>
                </a:solidFill>
              </a:rPr>
              <a:t>Lunar Orbit</a:t>
            </a:r>
          </a:p>
          <a:p>
            <a:r>
              <a:rPr lang="en-US" sz="1800" dirty="0"/>
              <a:t>3/03/69	Apollo 9-Earth Orbit with LEM</a:t>
            </a:r>
          </a:p>
          <a:p>
            <a:r>
              <a:rPr lang="en-US" sz="1800" dirty="0"/>
              <a:t>5/18/69	Apollo 10-Lunar Orbit with LEM</a:t>
            </a:r>
          </a:p>
          <a:p>
            <a:r>
              <a:rPr lang="en-US" sz="1800" dirty="0"/>
              <a:t>7/16/69	Apollo 11-</a:t>
            </a:r>
            <a:r>
              <a:rPr lang="en-US" sz="1800" dirty="0">
                <a:solidFill>
                  <a:srgbClr val="FF0000"/>
                </a:solidFill>
              </a:rPr>
              <a:t>1</a:t>
            </a:r>
            <a:r>
              <a:rPr lang="en-US" sz="1800" baseline="30000" dirty="0">
                <a:solidFill>
                  <a:srgbClr val="FF0000"/>
                </a:solidFill>
              </a:rPr>
              <a:t>st</a:t>
            </a:r>
            <a:r>
              <a:rPr lang="en-US" sz="1800" dirty="0">
                <a:solidFill>
                  <a:srgbClr val="FF0000"/>
                </a:solidFill>
              </a:rPr>
              <a:t> Lunar Landing</a:t>
            </a:r>
          </a:p>
          <a:p>
            <a:r>
              <a:rPr lang="en-US" sz="1800" dirty="0"/>
              <a:t>1969-1972	Apollo 12-Apollo 17</a:t>
            </a:r>
          </a:p>
          <a:p>
            <a:r>
              <a:rPr lang="en-US" sz="1800" dirty="0"/>
              <a:t>1973		Apollo Skylab-3 Flights (up to 84 days)</a:t>
            </a:r>
          </a:p>
          <a:p>
            <a:r>
              <a:rPr lang="en-US" sz="1800" dirty="0"/>
              <a:t>7/15/75	Apollo Docking with Soyuz</a:t>
            </a:r>
          </a:p>
          <a:p>
            <a:r>
              <a:rPr lang="en-US" sz="1800" dirty="0"/>
              <a:t>4/12/81	Space Shuttle-1</a:t>
            </a:r>
            <a:r>
              <a:rPr lang="en-US" sz="1800" baseline="30000" dirty="0"/>
              <a:t>st</a:t>
            </a:r>
            <a:r>
              <a:rPr lang="en-US" sz="1800" dirty="0"/>
              <a:t> Flight</a:t>
            </a:r>
          </a:p>
          <a:p>
            <a:r>
              <a:rPr lang="en-US" sz="1800" dirty="0"/>
              <a:t>11/02/00	ISS-1</a:t>
            </a:r>
            <a:r>
              <a:rPr lang="en-US" sz="1800" baseline="30000" dirty="0"/>
              <a:t>st</a:t>
            </a:r>
            <a:r>
              <a:rPr lang="en-US" sz="1800" dirty="0"/>
              <a:t> Habitation</a:t>
            </a:r>
          </a:p>
          <a:p>
            <a:pPr>
              <a:buNone/>
            </a:pPr>
            <a:endParaRPr lang="en-US" sz="1800" dirty="0"/>
          </a:p>
          <a:p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28900" y="9144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l="13470" t="34375" r="46486" b="13542"/>
          <a:stretch>
            <a:fillRect/>
          </a:stretch>
        </p:blipFill>
        <p:spPr bwMode="auto">
          <a:xfrm>
            <a:off x="8842629" y="1605787"/>
            <a:ext cx="125044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 l="11127" t="37500" r="46120" b="17708"/>
          <a:stretch>
            <a:fillRect/>
          </a:stretch>
        </p:blipFill>
        <p:spPr bwMode="auto">
          <a:xfrm>
            <a:off x="7315200" y="1066801"/>
            <a:ext cx="1409700" cy="83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 l="20132" t="38542" r="55857" b="34375"/>
          <a:stretch>
            <a:fillRect/>
          </a:stretch>
        </p:blipFill>
        <p:spPr bwMode="auto">
          <a:xfrm>
            <a:off x="7333598" y="2219169"/>
            <a:ext cx="1372902" cy="87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/>
          <a:srcRect l="17789" t="43750" r="50586" b="16667"/>
          <a:stretch>
            <a:fillRect/>
          </a:stretch>
        </p:blipFill>
        <p:spPr bwMode="auto">
          <a:xfrm>
            <a:off x="7345573" y="3177522"/>
            <a:ext cx="1348953" cy="9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/>
          <a:srcRect l="18375" t="34375" r="51171" b="17708"/>
          <a:stretch>
            <a:fillRect/>
          </a:stretch>
        </p:blipFill>
        <p:spPr bwMode="auto">
          <a:xfrm>
            <a:off x="8827467" y="2903978"/>
            <a:ext cx="1280764" cy="113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/>
          <a:srcRect l="12518" t="43750" r="42972" b="17708"/>
          <a:stretch>
            <a:fillRect/>
          </a:stretch>
        </p:blipFill>
        <p:spPr bwMode="auto">
          <a:xfrm>
            <a:off x="8448403" y="4481642"/>
            <a:ext cx="1357810" cy="66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/>
          <a:srcRect l="14861" t="33333" r="48243" b="19792"/>
          <a:stretch>
            <a:fillRect/>
          </a:stretch>
        </p:blipFill>
        <p:spPr bwMode="auto">
          <a:xfrm>
            <a:off x="6511440" y="5610767"/>
            <a:ext cx="1447800" cy="103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/>
          <a:srcRect l="14861" t="34375" r="53514" b="16667"/>
          <a:stretch>
            <a:fillRect/>
          </a:stretch>
        </p:blipFill>
        <p:spPr bwMode="auto">
          <a:xfrm>
            <a:off x="8020049" y="5198124"/>
            <a:ext cx="1143000" cy="99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6129867" y="1600791"/>
            <a:ext cx="1185333" cy="296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1"/>
          </p:cNvCxnSpPr>
          <p:nvPr/>
        </p:nvCxnSpPr>
        <p:spPr>
          <a:xfrm flipV="1">
            <a:off x="5867400" y="2062988"/>
            <a:ext cx="2975228" cy="146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43600" y="2931921"/>
            <a:ext cx="1371600" cy="29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29400" y="4056732"/>
            <a:ext cx="685800" cy="167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50632" y="5006774"/>
            <a:ext cx="1969469" cy="192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29867" y="5294750"/>
            <a:ext cx="1890183" cy="316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21867" y="5943600"/>
            <a:ext cx="828765" cy="67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2" idx="2"/>
          </p:cNvCxnSpPr>
          <p:nvPr/>
        </p:nvCxnSpPr>
        <p:spPr>
          <a:xfrm flipH="1">
            <a:off x="7467601" y="4036962"/>
            <a:ext cx="2000249" cy="763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4E3E4-4D85-4BA8-95F9-B177697271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62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3" y="1954569"/>
            <a:ext cx="2336801" cy="294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3467" y="609600"/>
            <a:ext cx="6790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Safety First, Schedule Second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</a:t>
            </a:r>
            <a:r>
              <a:rPr lang="en-US" sz="2400" dirty="0" smtClean="0"/>
              <a:t>Prior to Manned Flight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227288"/>
            <a:ext cx="4927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 WSMR Launches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Unmanned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Abort Tests</a:t>
            </a:r>
          </a:p>
          <a:p>
            <a:endParaRPr lang="en-US" sz="2800" dirty="0" smtClean="0"/>
          </a:p>
          <a:p>
            <a:r>
              <a:rPr lang="en-US" sz="2800" dirty="0" smtClean="0"/>
              <a:t>4 KSC Launches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Unmanned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Boosters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AeroThermal</a:t>
            </a:r>
            <a:r>
              <a:rPr lang="en-US" sz="2800" dirty="0" smtClean="0"/>
              <a:t>-Heat Shield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75" y="2564837"/>
            <a:ext cx="2219325" cy="30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37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20833" r="25623" b="11458"/>
          <a:stretch>
            <a:fillRect/>
          </a:stretch>
        </p:blipFill>
        <p:spPr bwMode="auto">
          <a:xfrm>
            <a:off x="5809479" y="3517901"/>
            <a:ext cx="4204471" cy="262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33" y="3475521"/>
            <a:ext cx="21336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79" y="382830"/>
            <a:ext cx="3847071" cy="28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3" y="382830"/>
            <a:ext cx="2286000" cy="28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37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402" t="15925" r="35924" b="15925"/>
          <a:stretch/>
        </p:blipFill>
        <p:spPr>
          <a:xfrm>
            <a:off x="4035288" y="887970"/>
            <a:ext cx="4075042" cy="52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9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12" y="474133"/>
            <a:ext cx="9085816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286" y="987425"/>
            <a:ext cx="7200714" cy="61339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795867" y="2057400"/>
            <a:ext cx="3932238" cy="381158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5867" y="2057400"/>
            <a:ext cx="39285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Sputnik 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Nov 3, 1957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/>
              <a:t>Laika</a:t>
            </a:r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1100 </a:t>
            </a:r>
            <a:r>
              <a:rPr lang="en-US" sz="3600" dirty="0" err="1" smtClean="0"/>
              <a:t>lb</a:t>
            </a:r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Big Booster!!</a:t>
            </a:r>
          </a:p>
          <a:p>
            <a:endParaRPr lang="en-US" sz="4400" b="1" dirty="0" smtClean="0"/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1649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07" y="1879600"/>
            <a:ext cx="7028055" cy="423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5067" y="524933"/>
            <a:ext cx="29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  USA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1334" y="1057307"/>
            <a:ext cx="362373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Vanguard TV-3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Mar 17, 1958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Failed</a:t>
            </a:r>
          </a:p>
          <a:p>
            <a:r>
              <a:rPr lang="en-US" sz="3600" dirty="0" smtClean="0"/>
              <a:t>Explorer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Feb 1, 1958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Successful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31 </a:t>
            </a:r>
            <a:r>
              <a:rPr lang="en-US" sz="2800" dirty="0" err="1" smtClean="0"/>
              <a:t>lb</a:t>
            </a:r>
            <a:endParaRPr lang="en-US" sz="2800" dirty="0" smtClean="0"/>
          </a:p>
          <a:p>
            <a:r>
              <a:rPr lang="en-US" sz="3600" dirty="0" smtClean="0"/>
              <a:t>Vanguard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Dec 6, 1957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Successful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3-4 </a:t>
            </a:r>
            <a:r>
              <a:rPr lang="en-US" sz="2800" dirty="0" err="1" smtClean="0"/>
              <a:t>lb</a:t>
            </a:r>
            <a:endParaRPr lang="en-US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endParaRPr lang="en-US" sz="28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790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33" y="1557867"/>
            <a:ext cx="6749753" cy="4504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533" y="457200"/>
            <a:ext cx="345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   USSR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2438400"/>
            <a:ext cx="358986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Man in Space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Yuri Gagarin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Vostok</a:t>
            </a:r>
            <a:r>
              <a:rPr lang="en-US" sz="2800" dirty="0" smtClean="0"/>
              <a:t> 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Apr 12, 1961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1 Orbit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2944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47" y="1236133"/>
            <a:ext cx="4380854" cy="5171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9867" y="355600"/>
            <a:ext cx="267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USA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05466" y="2455333"/>
            <a:ext cx="5266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USA Man in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Alan Shepard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15 Min Suborbital Lob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May 5, 1961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953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787848"/>
            <a:ext cx="8460564" cy="46138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8267" y="5723467"/>
            <a:ext cx="650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Sept 12, 1962----Rice University, Houston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6470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52" y="728133"/>
            <a:ext cx="7509249" cy="49614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5858933"/>
            <a:ext cx="734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Surveyor 1----Landed May 30, 1966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5481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210</Words>
  <Application>Microsoft Office PowerPoint</Application>
  <PresentationFormat>Widescreen</PresentationFormat>
  <Paragraphs>101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Slide</vt:lpstr>
      <vt:lpstr>                                  APOLLO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BACKUP</vt:lpstr>
      <vt:lpstr>PowerPoint Presentation</vt:lpstr>
      <vt:lpstr>PowerPoint Presentation</vt:lpstr>
      <vt:lpstr>PowerPoint Presentation</vt:lpstr>
      <vt:lpstr>Key Man-In-Space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H. Lowry</dc:creator>
  <cp:lastModifiedBy>Charles H. Lowry</cp:lastModifiedBy>
  <cp:revision>63</cp:revision>
  <cp:lastPrinted>2019-10-31T20:32:17Z</cp:lastPrinted>
  <dcterms:created xsi:type="dcterms:W3CDTF">2019-10-12T20:56:22Z</dcterms:created>
  <dcterms:modified xsi:type="dcterms:W3CDTF">2019-11-01T16:43:10Z</dcterms:modified>
</cp:coreProperties>
</file>