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77" d="100"/>
          <a:sy n="77" d="100"/>
        </p:scale>
        <p:origin x="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6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8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4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04199"/>
            <a:ext cx="10515600" cy="63259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6183"/>
            <a:ext cx="10515600" cy="406078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EAC Proprietary or Confidential Data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68235" y="187884"/>
            <a:ext cx="11155680" cy="954107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kern="1600" cap="none" spc="1000" baseline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nkGothic Md BT" panose="020B0807020203060204" pitchFamily="34" charset="0"/>
              </a:rPr>
              <a:t>EAC</a:t>
            </a:r>
          </a:p>
          <a:p>
            <a:r>
              <a:rPr lang="en-US" sz="11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Engineering Analysis Consultants</a:t>
            </a:r>
            <a:endParaRPr lang="en-US" sz="11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581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1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3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6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5-5D81-478F-A5E4-2678AABD91BE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F76F-22F6-43F3-8322-56F0373BE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5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5" Type="http://schemas.microsoft.com/office/2007/relationships/media" Target="../media/media3.mp4"/><Relationship Id="rId15" Type="http://schemas.openxmlformats.org/officeDocument/2006/relationships/image" Target="../media/image3.png"/><Relationship Id="rId10" Type="http://schemas.openxmlformats.org/officeDocument/2006/relationships/video" Target="../media/media5.mp4"/><Relationship Id="rId19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5.png"/><Relationship Id="rId3" Type="http://schemas.microsoft.com/office/2007/relationships/media" Target="../media/media8.mp4"/><Relationship Id="rId7" Type="http://schemas.microsoft.com/office/2007/relationships/media" Target="../media/media10.mp4"/><Relationship Id="rId12" Type="http://schemas.openxmlformats.org/officeDocument/2006/relationships/video" Target="../media/media12.mp4"/><Relationship Id="rId17" Type="http://schemas.openxmlformats.org/officeDocument/2006/relationships/image" Target="../media/image14.png"/><Relationship Id="rId2" Type="http://schemas.openxmlformats.org/officeDocument/2006/relationships/video" Target="../media/media7.mp4"/><Relationship Id="rId16" Type="http://schemas.openxmlformats.org/officeDocument/2006/relationships/image" Target="../media/image13.png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microsoft.com/office/2007/relationships/media" Target="../media/media12.mp4"/><Relationship Id="rId5" Type="http://schemas.microsoft.com/office/2007/relationships/media" Target="../media/media9.mp4"/><Relationship Id="rId15" Type="http://schemas.openxmlformats.org/officeDocument/2006/relationships/image" Target="../media/image12.png"/><Relationship Id="rId10" Type="http://schemas.openxmlformats.org/officeDocument/2006/relationships/video" Target="../media/media11.mp4"/><Relationship Id="rId19" Type="http://schemas.openxmlformats.org/officeDocument/2006/relationships/image" Target="../media/image16.png"/><Relationship Id="rId4" Type="http://schemas.openxmlformats.org/officeDocument/2006/relationships/video" Target="../media/media8.mp4"/><Relationship Id="rId9" Type="http://schemas.microsoft.com/office/2007/relationships/media" Target="../media/media11.mp4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6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3.png"/><Relationship Id="rId3" Type="http://schemas.microsoft.com/office/2007/relationships/media" Target="../media/media14.mp4"/><Relationship Id="rId7" Type="http://schemas.microsoft.com/office/2007/relationships/media" Target="../media/media16.mp4"/><Relationship Id="rId12" Type="http://schemas.openxmlformats.org/officeDocument/2006/relationships/video" Target="../media/media18.mp4"/><Relationship Id="rId17" Type="http://schemas.openxmlformats.org/officeDocument/2006/relationships/image" Target="../media/image22.png"/><Relationship Id="rId2" Type="http://schemas.openxmlformats.org/officeDocument/2006/relationships/video" Target="../media/media13.mp4"/><Relationship Id="rId16" Type="http://schemas.openxmlformats.org/officeDocument/2006/relationships/image" Target="../media/image21.png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microsoft.com/office/2007/relationships/media" Target="../media/media18.mp4"/><Relationship Id="rId5" Type="http://schemas.microsoft.com/office/2007/relationships/media" Target="../media/media15.mp4"/><Relationship Id="rId15" Type="http://schemas.openxmlformats.org/officeDocument/2006/relationships/image" Target="../media/image20.png"/><Relationship Id="rId10" Type="http://schemas.openxmlformats.org/officeDocument/2006/relationships/video" Target="../media/media17.mp4"/><Relationship Id="rId19" Type="http://schemas.openxmlformats.org/officeDocument/2006/relationships/image" Target="../media/image24.png"/><Relationship Id="rId4" Type="http://schemas.openxmlformats.org/officeDocument/2006/relationships/video" Target="../media/media14.mp4"/><Relationship Id="rId9" Type="http://schemas.microsoft.com/office/2007/relationships/media" Target="../media/media17.mp4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22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1.png"/><Relationship Id="rId3" Type="http://schemas.microsoft.com/office/2007/relationships/media" Target="../media/media20.mp4"/><Relationship Id="rId7" Type="http://schemas.microsoft.com/office/2007/relationships/media" Target="../media/media22.mp4"/><Relationship Id="rId12" Type="http://schemas.openxmlformats.org/officeDocument/2006/relationships/video" Target="../media/media24.mp4"/><Relationship Id="rId17" Type="http://schemas.openxmlformats.org/officeDocument/2006/relationships/image" Target="../media/image30.png"/><Relationship Id="rId2" Type="http://schemas.openxmlformats.org/officeDocument/2006/relationships/video" Target="../media/media19.mp4"/><Relationship Id="rId16" Type="http://schemas.openxmlformats.org/officeDocument/2006/relationships/image" Target="../media/image29.png"/><Relationship Id="rId1" Type="http://schemas.microsoft.com/office/2007/relationships/media" Target="../media/media19.mp4"/><Relationship Id="rId6" Type="http://schemas.openxmlformats.org/officeDocument/2006/relationships/video" Target="../media/media21.mp4"/><Relationship Id="rId11" Type="http://schemas.microsoft.com/office/2007/relationships/media" Target="../media/media24.mp4"/><Relationship Id="rId5" Type="http://schemas.microsoft.com/office/2007/relationships/media" Target="../media/media21.mp4"/><Relationship Id="rId15" Type="http://schemas.openxmlformats.org/officeDocument/2006/relationships/image" Target="../media/image28.png"/><Relationship Id="rId10" Type="http://schemas.openxmlformats.org/officeDocument/2006/relationships/video" Target="../media/media23.mp4"/><Relationship Id="rId19" Type="http://schemas.openxmlformats.org/officeDocument/2006/relationships/image" Target="../media/image32.png"/><Relationship Id="rId4" Type="http://schemas.openxmlformats.org/officeDocument/2006/relationships/video" Target="../media/media20.mp4"/><Relationship Id="rId9" Type="http://schemas.microsoft.com/office/2007/relationships/media" Target="../media/media23.mp4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8760" y="1304356"/>
            <a:ext cx="9274629" cy="701712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Effect of End Fixity Modeling on Vibration Behavior of Bolted Components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8235" y="2168433"/>
            <a:ext cx="11155680" cy="44413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 smtClean="0"/>
              <a:t>Background Information</a:t>
            </a:r>
          </a:p>
          <a:p>
            <a:r>
              <a:rPr lang="en-US" sz="2000" dirty="0" smtClean="0"/>
              <a:t>Boundary conditions for bolted joints are usually modelled as fixed constraints at bolt holes.</a:t>
            </a:r>
          </a:p>
          <a:p>
            <a:r>
              <a:rPr lang="en-US" sz="2000" dirty="0" smtClean="0"/>
              <a:t>Three approaches are discussed for modeling bolted joints: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Fixed constraints at bolt holes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Explicit modeling of bolts and attachment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Fixing remote points associated with bolt holes</a:t>
            </a:r>
          </a:p>
          <a:p>
            <a:r>
              <a:rPr lang="en-US" sz="2000" dirty="0" smtClean="0"/>
              <a:t>Component simplified as cantilevered cylinder with end flange attached with four bolts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Modal and random </a:t>
            </a:r>
            <a:r>
              <a:rPr lang="en-US" sz="2000" dirty="0"/>
              <a:t>v</a:t>
            </a:r>
            <a:r>
              <a:rPr lang="en-US" sz="2000" dirty="0" smtClean="0"/>
              <a:t>ibration results are compared for the three approaches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68235" y="187884"/>
            <a:ext cx="11155680" cy="954107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10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nkGothic Md BT" panose="020B0807020203060204" pitchFamily="34" charset="0"/>
              </a:rPr>
              <a:t>EAC</a:t>
            </a:r>
          </a:p>
          <a:p>
            <a:r>
              <a:rPr lang="en-US" sz="11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Engineering Analysis Consultants</a:t>
            </a:r>
            <a:endParaRPr lang="en-US" sz="11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790" y="4456606"/>
            <a:ext cx="3104774" cy="17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8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Conclusions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6796"/>
            <a:ext cx="10515600" cy="42401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Fixing bolt holes leads to unconservative stress response</a:t>
            </a:r>
          </a:p>
          <a:p>
            <a:r>
              <a:rPr lang="en-US" dirty="0" smtClean="0"/>
              <a:t>Explicit modelling of bolts, while more laborious, produces higher and more realistic stress estimates.</a:t>
            </a:r>
          </a:p>
          <a:p>
            <a:r>
              <a:rPr lang="en-US" dirty="0" smtClean="0"/>
              <a:t>Remote point approximation will predict higher stresses and lower accelerations</a:t>
            </a:r>
          </a:p>
          <a:p>
            <a:r>
              <a:rPr lang="en-US" dirty="0" smtClean="0"/>
              <a:t>Fixing bolt holes may be acceptable for low excitation levels as the bolts will remain tightened.</a:t>
            </a:r>
          </a:p>
          <a:p>
            <a:r>
              <a:rPr lang="en-US" dirty="0" smtClean="0"/>
              <a:t>For higher excitation level explicit bolt modelling is recommended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For low level excitation higher contact stiffness bolted connection results approach fixed hole </a:t>
            </a:r>
            <a:r>
              <a:rPr lang="en-US" smtClean="0"/>
              <a:t>constraint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974" y="1304199"/>
            <a:ext cx="8358051" cy="632597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Modal Analysis of Component with Fixed Constraints at Bolt Holes</a:t>
            </a:r>
            <a:endParaRPr lang="en-US" sz="2400" b="1" dirty="0"/>
          </a:p>
        </p:txBody>
      </p:sp>
      <p:pic>
        <p:nvPicPr>
          <p:cNvPr id="4" name="cantilever_fixed_m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4811" y="2364376"/>
            <a:ext cx="3616852" cy="1269502"/>
          </a:xfrm>
        </p:spPr>
      </p:pic>
      <p:pic>
        <p:nvPicPr>
          <p:cNvPr id="5" name="cantilever_fixed_m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4178752" y="2364376"/>
            <a:ext cx="3834493" cy="1345832"/>
          </a:xfrm>
          <a:prstGeom prst="rect">
            <a:avLst/>
          </a:prstGeom>
        </p:spPr>
      </p:pic>
      <p:pic>
        <p:nvPicPr>
          <p:cNvPr id="6" name="cantilever_fixed_m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8140334" y="2364376"/>
            <a:ext cx="3834495" cy="1345832"/>
          </a:xfrm>
          <a:prstGeom prst="rect">
            <a:avLst/>
          </a:prstGeom>
        </p:spPr>
      </p:pic>
      <p:pic>
        <p:nvPicPr>
          <p:cNvPr id="7" name="cantilever_fixed_m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434811" y="4493894"/>
            <a:ext cx="3616852" cy="1269444"/>
          </a:xfrm>
          <a:prstGeom prst="rect">
            <a:avLst/>
          </a:prstGeom>
        </p:spPr>
      </p:pic>
      <p:pic>
        <p:nvPicPr>
          <p:cNvPr id="8" name="cantilever_fixed_m5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4178752" y="4417506"/>
            <a:ext cx="3834493" cy="1345832"/>
          </a:xfrm>
          <a:prstGeom prst="rect">
            <a:avLst/>
          </a:prstGeom>
        </p:spPr>
      </p:pic>
      <p:pic>
        <p:nvPicPr>
          <p:cNvPr id="9" name="cantilever_fixed_m6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40334" y="4493894"/>
            <a:ext cx="3834492" cy="1345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925" y="6085359"/>
            <a:ext cx="4280146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First Six Modes with Holes Fixed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005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137"/>
          <a:stretch/>
        </p:blipFill>
        <p:spPr>
          <a:xfrm>
            <a:off x="6231558" y="3390086"/>
            <a:ext cx="5633579" cy="270401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33254" y="1278074"/>
            <a:ext cx="6925491" cy="632597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Acceleration &amp; Stress Response to Random Vibration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12" y="2005125"/>
            <a:ext cx="5680187" cy="4088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7719" y="6286569"/>
            <a:ext cx="379637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Max. Acc. PSD Response = 9.01 G</a:t>
            </a:r>
            <a:r>
              <a:rPr lang="en-US" baseline="30000" dirty="0" smtClean="0"/>
              <a:t>2</a:t>
            </a:r>
            <a:r>
              <a:rPr lang="en-US" dirty="0" smtClean="0"/>
              <a:t>/Hz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6376" y="6286569"/>
            <a:ext cx="270394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Max. Equiv. Stress = 5.1 KSI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004" y="1945620"/>
            <a:ext cx="3888685" cy="1346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23564" y="2650378"/>
            <a:ext cx="171232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Input </a:t>
            </a:r>
            <a:r>
              <a:rPr lang="en-US" dirty="0" err="1" smtClean="0"/>
              <a:t>Accel</a:t>
            </a:r>
            <a:r>
              <a:rPr lang="en-US" dirty="0" smtClean="0"/>
              <a:t>. PSD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20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ntilever_bolted_m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7817" y="2389235"/>
            <a:ext cx="3879274" cy="1361611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68682" y="1318053"/>
            <a:ext cx="7654636" cy="632597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/>
              <a:t>Modal Analysis of Component with Explicit Bolts &amp; </a:t>
            </a:r>
            <a:r>
              <a:rPr lang="en-US" sz="2400" b="1" dirty="0" smtClean="0"/>
              <a:t>Fixture</a:t>
            </a:r>
            <a:br>
              <a:rPr lang="en-US" sz="2400" b="1" dirty="0" smtClean="0"/>
            </a:br>
            <a:r>
              <a:rPr lang="en-US" sz="2400" b="1" dirty="0" smtClean="0"/>
              <a:t>(High Level Excitation)</a:t>
            </a:r>
            <a:endParaRPr lang="en-US" sz="2400" b="1" dirty="0"/>
          </a:p>
        </p:txBody>
      </p:sp>
      <p:pic>
        <p:nvPicPr>
          <p:cNvPr id="6" name="cantilever_bolted_m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4156276" y="2389234"/>
            <a:ext cx="3879453" cy="1361612"/>
          </a:xfrm>
          <a:prstGeom prst="rect">
            <a:avLst/>
          </a:prstGeom>
        </p:spPr>
      </p:pic>
      <p:pic>
        <p:nvPicPr>
          <p:cNvPr id="7" name="cantilever_bolted_m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04914" y="2389234"/>
            <a:ext cx="3893122" cy="1366409"/>
          </a:xfrm>
          <a:prstGeom prst="rect">
            <a:avLst/>
          </a:prstGeom>
        </p:spPr>
      </p:pic>
      <p:pic>
        <p:nvPicPr>
          <p:cNvPr id="8" name="cantilever_bolted_m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207817" y="4441246"/>
            <a:ext cx="3879274" cy="1361549"/>
          </a:xfrm>
          <a:prstGeom prst="rect">
            <a:avLst/>
          </a:prstGeom>
        </p:spPr>
      </p:pic>
      <p:pic>
        <p:nvPicPr>
          <p:cNvPr id="9" name="cantilever_bolted_m5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4156276" y="4441183"/>
            <a:ext cx="3879453" cy="1361612"/>
          </a:xfrm>
          <a:prstGeom prst="rect">
            <a:avLst/>
          </a:prstGeom>
        </p:spPr>
      </p:pic>
      <p:pic>
        <p:nvPicPr>
          <p:cNvPr id="10" name="cantilever_bolted_m6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 flipV="1">
            <a:off x="8104914" y="4441183"/>
            <a:ext cx="3879453" cy="1361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43841" y="6026670"/>
            <a:ext cx="5704318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First Six Modes with Explicit Bolts &amp; Fixture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3673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453"/>
          <a:stretch/>
        </p:blipFill>
        <p:spPr>
          <a:xfrm>
            <a:off x="6688492" y="3476259"/>
            <a:ext cx="4719707" cy="262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33254" y="1278074"/>
            <a:ext cx="6925491" cy="63259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Acceleration &amp; Stress Response to Random Vibration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57719" y="6286569"/>
            <a:ext cx="379637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Max. Acc. PSD Response = 9.08 G</a:t>
            </a:r>
            <a:r>
              <a:rPr lang="en-US" baseline="30000" dirty="0" smtClean="0"/>
              <a:t>2</a:t>
            </a:r>
            <a:r>
              <a:rPr lang="en-US" dirty="0" smtClean="0"/>
              <a:t>/Hz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376" y="6286569"/>
            <a:ext cx="270394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Max. Equiv. Stress = 5.6 KSI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04" y="1945620"/>
            <a:ext cx="3888685" cy="13465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23564" y="2650378"/>
            <a:ext cx="171232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Input </a:t>
            </a:r>
            <a:r>
              <a:rPr lang="en-US" dirty="0" err="1" smtClean="0"/>
              <a:t>Accel</a:t>
            </a:r>
            <a:r>
              <a:rPr lang="en-US" dirty="0" smtClean="0"/>
              <a:t>. PSD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55" y="2033381"/>
            <a:ext cx="5667269" cy="41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ntilever_bolts_intact_m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207" y="2371816"/>
            <a:ext cx="3761025" cy="1320107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22550" y="1266099"/>
            <a:ext cx="6946900" cy="632597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/>
              <a:t>Modal Analysis of Component with Explicit Bolts &amp; </a:t>
            </a:r>
            <a:r>
              <a:rPr lang="en-US" sz="2400" b="1" dirty="0" smtClean="0"/>
              <a:t>Fixture</a:t>
            </a:r>
            <a:br>
              <a:rPr lang="en-US" sz="2400" b="1" dirty="0" smtClean="0"/>
            </a:br>
            <a:r>
              <a:rPr lang="en-US" sz="2400" b="1" dirty="0" smtClean="0"/>
              <a:t>(Low Level Excitation)</a:t>
            </a:r>
            <a:endParaRPr lang="en-US" sz="2400" b="1" dirty="0"/>
          </a:p>
        </p:txBody>
      </p:sp>
      <p:pic>
        <p:nvPicPr>
          <p:cNvPr id="6" name="cantilever_bolts_intact_m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20854" y="2371816"/>
            <a:ext cx="3948915" cy="1385992"/>
          </a:xfrm>
          <a:prstGeom prst="rect">
            <a:avLst/>
          </a:prstGeom>
        </p:spPr>
      </p:pic>
      <p:pic>
        <p:nvPicPr>
          <p:cNvPr id="7" name="cantilever_bolts_intact_m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29391" y="2371816"/>
            <a:ext cx="3948915" cy="1385992"/>
          </a:xfrm>
          <a:prstGeom prst="rect">
            <a:avLst/>
          </a:prstGeom>
        </p:spPr>
      </p:pic>
      <p:pic>
        <p:nvPicPr>
          <p:cNvPr id="8" name="cantilever_bolts_intact_m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947" y="4165043"/>
            <a:ext cx="3800449" cy="1333883"/>
          </a:xfrm>
          <a:prstGeom prst="rect">
            <a:avLst/>
          </a:prstGeom>
        </p:spPr>
      </p:pic>
      <p:pic>
        <p:nvPicPr>
          <p:cNvPr id="9" name="cantilever_bolts_intact_m5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20854" y="4165042"/>
            <a:ext cx="3948915" cy="1385991"/>
          </a:xfrm>
          <a:prstGeom prst="rect">
            <a:avLst/>
          </a:prstGeom>
        </p:spPr>
      </p:pic>
      <p:pic>
        <p:nvPicPr>
          <p:cNvPr id="10" name="cantilever_bolts_intact_m6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29391" y="4165042"/>
            <a:ext cx="3948915" cy="1385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63180" y="6024153"/>
            <a:ext cx="5264262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First Six Modes with Explicit Bolts </a:t>
            </a:r>
            <a:r>
              <a:rPr lang="en-US" sz="2400" b="1" dirty="0" smtClean="0"/>
              <a:t>Intact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0427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8470" y="3299031"/>
            <a:ext cx="6069277" cy="3012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04" y="1945620"/>
            <a:ext cx="3888685" cy="1346530"/>
          </a:xfrm>
          <a:prstGeom prst="rect">
            <a:avLst/>
          </a:prstGeom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2304370" y="1215299"/>
            <a:ext cx="7188200" cy="63259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Acceleration &amp; Stress Response to Random Vibration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96376" y="6286569"/>
            <a:ext cx="270394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Max. Equiv. Stress = </a:t>
            </a:r>
            <a:r>
              <a:rPr lang="en-US" dirty="0" smtClean="0"/>
              <a:t>5.1 </a:t>
            </a:r>
            <a:r>
              <a:rPr lang="en-US" dirty="0" smtClean="0"/>
              <a:t>KSI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78" y="2010457"/>
            <a:ext cx="4508500" cy="4301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7719" y="6286569"/>
            <a:ext cx="379637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Max. Acc. PSD Response = </a:t>
            </a:r>
            <a:r>
              <a:rPr lang="en-US" dirty="0" smtClean="0"/>
              <a:t>8.89</a:t>
            </a:r>
            <a:r>
              <a:rPr lang="en-US" dirty="0" smtClean="0"/>
              <a:t> </a:t>
            </a:r>
            <a:r>
              <a:rPr lang="en-US" dirty="0" smtClean="0"/>
              <a:t>G</a:t>
            </a:r>
            <a:r>
              <a:rPr lang="en-US" baseline="30000" dirty="0" smtClean="0"/>
              <a:t>2</a:t>
            </a:r>
            <a:r>
              <a:rPr lang="en-US" dirty="0" smtClean="0"/>
              <a:t>/Hz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4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ntilever_remote_m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388" y="2341419"/>
            <a:ext cx="3979267" cy="1396708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87336" y="1276490"/>
            <a:ext cx="7017327" cy="632597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Modal Analysis of Component with Remote Points</a:t>
            </a:r>
            <a:endParaRPr lang="en-US" sz="2400" b="1" dirty="0"/>
          </a:p>
        </p:txBody>
      </p:sp>
      <p:pic>
        <p:nvPicPr>
          <p:cNvPr id="7" name="cantilever_remote_m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1" y="2341419"/>
            <a:ext cx="3979447" cy="1396708"/>
          </a:xfrm>
          <a:prstGeom prst="rect">
            <a:avLst/>
          </a:prstGeom>
        </p:spPr>
      </p:pic>
      <p:pic>
        <p:nvPicPr>
          <p:cNvPr id="8" name="cantilever_remote_m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8385194" y="2341419"/>
            <a:ext cx="3671064" cy="1288472"/>
          </a:xfrm>
          <a:prstGeom prst="rect">
            <a:avLst/>
          </a:prstGeom>
        </p:spPr>
      </p:pic>
      <p:pic>
        <p:nvPicPr>
          <p:cNvPr id="9" name="cantilever_remote_m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149387" y="4371975"/>
            <a:ext cx="3979267" cy="1396644"/>
          </a:xfrm>
          <a:prstGeom prst="rect">
            <a:avLst/>
          </a:prstGeom>
        </p:spPr>
      </p:pic>
      <p:pic>
        <p:nvPicPr>
          <p:cNvPr id="10" name="cantilever_remote_m5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4267201" y="4371975"/>
            <a:ext cx="3979447" cy="1396708"/>
          </a:xfrm>
          <a:prstGeom prst="rect">
            <a:avLst/>
          </a:prstGeom>
        </p:spPr>
      </p:pic>
      <p:pic>
        <p:nvPicPr>
          <p:cNvPr id="11" name="cantilever_remote_m6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 flipV="1">
            <a:off x="8385194" y="4371975"/>
            <a:ext cx="3671064" cy="12884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52697" y="6079961"/>
            <a:ext cx="4686604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First Six Modes with Remote Points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567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7933" y="3462713"/>
            <a:ext cx="5780826" cy="27787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33254" y="1278074"/>
            <a:ext cx="6925491" cy="63259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mtClean="0"/>
              <a:t>Acceleration &amp; Stress Response to Random Vibration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04" y="2116183"/>
            <a:ext cx="3888685" cy="1346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6373" y="6383551"/>
            <a:ext cx="270394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Max. Equiv. Stress = 6.2 KSI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55" y="2202630"/>
            <a:ext cx="5610557" cy="40388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7719" y="6286569"/>
            <a:ext cx="379637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Max. Acc. PSD Response = 8.76 G</a:t>
            </a:r>
            <a:r>
              <a:rPr lang="en-US" baseline="30000" dirty="0" smtClean="0"/>
              <a:t>2</a:t>
            </a:r>
            <a:r>
              <a:rPr lang="en-US" dirty="0" smtClean="0"/>
              <a:t>/Hz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92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8905</TotalTime>
  <Words>327</Words>
  <Application>Microsoft Office PowerPoint</Application>
  <PresentationFormat>Widescreen</PresentationFormat>
  <Paragraphs>45</Paragraphs>
  <Slides>10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BankGothic Md BT</vt:lpstr>
      <vt:lpstr>Calibri</vt:lpstr>
      <vt:lpstr>Calibri Light</vt:lpstr>
      <vt:lpstr>Office Theme</vt:lpstr>
      <vt:lpstr>Effect of End Fixity Modeling on Vibration Behavior of Bolted Components</vt:lpstr>
      <vt:lpstr>Modal Analysis of Component with Fixed Constraints at Bolt Holes</vt:lpstr>
      <vt:lpstr>Acceleration &amp; Stress Response to Random Vibration</vt:lpstr>
      <vt:lpstr>Modal Analysis of Component with Explicit Bolts &amp; Fixture (High Level Excitation)</vt:lpstr>
      <vt:lpstr>PowerPoint Presentation</vt:lpstr>
      <vt:lpstr>Modal Analysis of Component with Explicit Bolts &amp; Fixture (Low Level Excitation)</vt:lpstr>
      <vt:lpstr>Acceleration &amp; Stress Response to Random Vibration</vt:lpstr>
      <vt:lpstr>Modal Analysis of Component with Remote Points</vt:lpstr>
      <vt:lpstr>PowerPoint Presentation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</dc:title>
  <dc:creator>Lotfi El-Bayoumy</dc:creator>
  <cp:lastModifiedBy>Lotfi El-Bayoumy</cp:lastModifiedBy>
  <cp:revision>25</cp:revision>
  <dcterms:created xsi:type="dcterms:W3CDTF">2019-10-04T04:10:31Z</dcterms:created>
  <dcterms:modified xsi:type="dcterms:W3CDTF">2019-10-14T03:08:49Z</dcterms:modified>
</cp:coreProperties>
</file>