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64" r:id="rId3"/>
    <p:sldId id="265" r:id="rId4"/>
    <p:sldId id="268" r:id="rId5"/>
    <p:sldId id="305" r:id="rId6"/>
    <p:sldId id="301" r:id="rId7"/>
    <p:sldId id="302" r:id="rId8"/>
    <p:sldId id="308" r:id="rId9"/>
    <p:sldId id="290" r:id="rId10"/>
    <p:sldId id="304" r:id="rId11"/>
    <p:sldId id="306" r:id="rId12"/>
    <p:sldId id="303" r:id="rId13"/>
    <p:sldId id="261" r:id="rId14"/>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51"/>
    <a:srgbClr val="F9A5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18" autoAdjust="0"/>
  </p:normalViewPr>
  <p:slideViewPr>
    <p:cSldViewPr>
      <p:cViewPr varScale="1">
        <p:scale>
          <a:sx n="82" d="100"/>
          <a:sy n="82" d="100"/>
        </p:scale>
        <p:origin x="14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5" tIns="47107" rIns="94215" bIns="47107"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15" tIns="47107" rIns="94215" bIns="47107" rtlCol="0"/>
          <a:lstStyle>
            <a:lvl1pPr algn="r">
              <a:defRPr sz="1200"/>
            </a:lvl1pPr>
          </a:lstStyle>
          <a:p>
            <a:fld id="{802623B8-25B9-480F-B289-91F2BF39AFA7}" type="datetimeFigureOut">
              <a:rPr lang="en-US" smtClean="0"/>
              <a:t>11/3/2019</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15" tIns="47107" rIns="94215" bIns="47107"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5" tIns="47107" rIns="94215" bIns="47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15" tIns="47107" rIns="94215" bIns="47107"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15" tIns="47107" rIns="94215" bIns="47107" rtlCol="0" anchor="b"/>
          <a:lstStyle>
            <a:lvl1pPr algn="r">
              <a:defRPr sz="1200"/>
            </a:lvl1pPr>
          </a:lstStyle>
          <a:p>
            <a:fld id="{1E437256-DD71-4D4D-87E4-9FC49B6F1349}" type="slidenum">
              <a:rPr lang="en-US" smtClean="0"/>
              <a:t>‹#›</a:t>
            </a:fld>
            <a:endParaRPr lang="en-US"/>
          </a:p>
        </p:txBody>
      </p:sp>
    </p:spTree>
    <p:extLst>
      <p:ext uri="{BB962C8B-B14F-4D97-AF65-F5344CB8AC3E}">
        <p14:creationId xmlns:p14="http://schemas.microsoft.com/office/powerpoint/2010/main" val="77025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aporcenter.org/wp-content/uploads/2019/06/Computer-Science-in-California-School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source.org/2018/a-small-rise-in-californias-math-and-reading-scores-in-2018/60309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20-25 minutes presentation</a:t>
            </a:r>
          </a:p>
          <a:p>
            <a:r>
              <a:rPr lang="en-US" dirty="0" smtClean="0"/>
              <a:t>5 minutes Q &amp; A</a:t>
            </a:r>
            <a:endParaRPr lang="en-US" dirty="0"/>
          </a:p>
        </p:txBody>
      </p:sp>
      <p:sp>
        <p:nvSpPr>
          <p:cNvPr id="4" name="Slide Number Placeholder 3"/>
          <p:cNvSpPr>
            <a:spLocks noGrp="1"/>
          </p:cNvSpPr>
          <p:nvPr>
            <p:ph type="sldNum" sz="quarter" idx="10"/>
          </p:nvPr>
        </p:nvSpPr>
        <p:spPr/>
        <p:txBody>
          <a:bodyPr/>
          <a:lstStyle/>
          <a:p>
            <a:fld id="{1E437256-DD71-4D4D-87E4-9FC49B6F1349}" type="slidenum">
              <a:rPr lang="en-US" smtClean="0"/>
              <a:t>1</a:t>
            </a:fld>
            <a:endParaRPr lang="en-US"/>
          </a:p>
        </p:txBody>
      </p:sp>
    </p:spTree>
    <p:extLst>
      <p:ext uri="{BB962C8B-B14F-4D97-AF65-F5344CB8AC3E}">
        <p14:creationId xmlns:p14="http://schemas.microsoft.com/office/powerpoint/2010/main" val="215218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2 min</a:t>
            </a:r>
          </a:p>
          <a:p>
            <a:pPr marL="0" marR="0" lvl="0" indent="0" algn="l" rtl="0">
              <a:lnSpc>
                <a:spcPct val="100000"/>
              </a:lnSpc>
              <a:spcBef>
                <a:spcPts val="0"/>
              </a:spcBef>
              <a:spcAft>
                <a:spcPts val="0"/>
              </a:spcAft>
              <a:buClr>
                <a:schemeClr val="dk1"/>
              </a:buClr>
              <a:buSzPts val="1200"/>
              <a:buFont typeface="Calibri"/>
              <a:buNone/>
            </a:pPr>
            <a:r>
              <a:rPr lang="en-US" sz="1200" dirty="0" smtClean="0"/>
              <a:t>The </a:t>
            </a:r>
            <a:r>
              <a:rPr lang="en-US" sz="1200" dirty="0" err="1" smtClean="0"/>
              <a:t>EnCorps</a:t>
            </a:r>
            <a:r>
              <a:rPr lang="en-US" sz="1200" dirty="0" smtClean="0"/>
              <a:t> Fellowship is a pathway</a:t>
            </a:r>
            <a:r>
              <a:rPr lang="en-US" sz="1200" baseline="0" dirty="0" smtClean="0"/>
              <a:t> to transition to teaching middle school or high school. The Fellowship includes:</a:t>
            </a:r>
            <a:endParaRPr lang="en-US" sz="1200" dirty="0" smtClean="0"/>
          </a:p>
          <a:p>
            <a:pPr marL="342900" lvl="0" indent="-342900" algn="l" rtl="0">
              <a:spcBef>
                <a:spcPts val="0"/>
              </a:spcBef>
              <a:spcAft>
                <a:spcPts val="0"/>
              </a:spcAft>
              <a:buClr>
                <a:schemeClr val="dk1"/>
              </a:buClr>
              <a:buSzPts val="1400"/>
              <a:buFont typeface="Arial"/>
              <a:buChar char="•"/>
            </a:pPr>
            <a:r>
              <a:rPr lang="en-US" sz="1800" dirty="0" smtClean="0"/>
              <a:t>Online professional development modules</a:t>
            </a:r>
          </a:p>
          <a:p>
            <a:pPr marL="342900" lvl="0" indent="-342900" algn="l" rtl="0">
              <a:spcBef>
                <a:spcPts val="280"/>
              </a:spcBef>
              <a:spcAft>
                <a:spcPts val="0"/>
              </a:spcAft>
              <a:buClr>
                <a:schemeClr val="dk1"/>
              </a:buClr>
              <a:buSzPts val="1400"/>
              <a:buFont typeface="Arial"/>
              <a:buChar char="•"/>
            </a:pPr>
            <a:r>
              <a:rPr lang="en-US" sz="1800" dirty="0" smtClean="0"/>
              <a:t>In-person workshops &amp; trainings</a:t>
            </a:r>
          </a:p>
          <a:p>
            <a:pPr marL="342900" lvl="0" indent="-342900" algn="l" rtl="0">
              <a:spcBef>
                <a:spcPts val="280"/>
              </a:spcBef>
              <a:spcAft>
                <a:spcPts val="0"/>
              </a:spcAft>
              <a:buClr>
                <a:schemeClr val="dk1"/>
              </a:buClr>
              <a:buSzPts val="1400"/>
              <a:buFont typeface="Arial"/>
              <a:buChar char="•"/>
            </a:pPr>
            <a:r>
              <a:rPr lang="en-US" sz="1800" dirty="0" smtClean="0"/>
              <a:t>Volunteer time in a classroom with an </a:t>
            </a:r>
            <a:r>
              <a:rPr lang="en-US" sz="1800" dirty="0" err="1" smtClean="0"/>
              <a:t>EnCorps</a:t>
            </a:r>
            <a:r>
              <a:rPr lang="en-US" sz="1800" dirty="0" smtClean="0"/>
              <a:t> Host Teacher</a:t>
            </a:r>
          </a:p>
          <a:p>
            <a:pPr marL="342900" lvl="0" indent="-342900" algn="l" rtl="0">
              <a:spcBef>
                <a:spcPts val="280"/>
              </a:spcBef>
              <a:spcAft>
                <a:spcPts val="0"/>
              </a:spcAft>
              <a:buClr>
                <a:schemeClr val="dk1"/>
              </a:buClr>
              <a:buSzPts val="1400"/>
              <a:buFont typeface="Arial"/>
              <a:buChar char="•"/>
            </a:pPr>
            <a:r>
              <a:rPr lang="en-US" sz="1800" dirty="0" smtClean="0"/>
              <a:t>Access to:</a:t>
            </a:r>
          </a:p>
          <a:p>
            <a:pPr marL="800100" lvl="1">
              <a:spcBef>
                <a:spcPts val="280"/>
              </a:spcBef>
              <a:buClr>
                <a:schemeClr val="dk1"/>
              </a:buClr>
              <a:buSzPts val="1400"/>
              <a:buFont typeface="Arial"/>
              <a:buChar char="•"/>
            </a:pPr>
            <a:r>
              <a:rPr lang="en-US" sz="1600" dirty="0" smtClean="0"/>
              <a:t>Program support</a:t>
            </a:r>
          </a:p>
          <a:p>
            <a:pPr marL="800100" lvl="1">
              <a:spcBef>
                <a:spcPts val="280"/>
              </a:spcBef>
              <a:buClr>
                <a:schemeClr val="dk1"/>
              </a:buClr>
              <a:buSzPts val="1400"/>
              <a:buFont typeface="Arial"/>
              <a:buChar char="•"/>
            </a:pPr>
            <a:r>
              <a:rPr lang="en-US" sz="1600" dirty="0" smtClean="0"/>
              <a:t>Cohort of peers</a:t>
            </a:r>
          </a:p>
          <a:p>
            <a:pPr marL="800100" lvl="1">
              <a:spcBef>
                <a:spcPts val="280"/>
              </a:spcBef>
              <a:buClr>
                <a:schemeClr val="dk1"/>
              </a:buClr>
              <a:buSzPts val="1400"/>
              <a:buFont typeface="Arial"/>
              <a:buChar char="•"/>
            </a:pPr>
            <a:r>
              <a:rPr lang="en-US" sz="1600" dirty="0" smtClean="0"/>
              <a:t>Scholarship opportunities</a:t>
            </a:r>
          </a:p>
          <a:p>
            <a:pPr marL="342900" lvl="0" indent="-342900">
              <a:spcBef>
                <a:spcPts val="280"/>
              </a:spcBef>
              <a:buSzPts val="1400"/>
            </a:pPr>
            <a:r>
              <a:rPr lang="en-US" sz="1800" dirty="0" smtClean="0"/>
              <a:t>Earn a teaching credential</a:t>
            </a:r>
          </a:p>
          <a:p>
            <a:pPr marL="342900" lvl="0" indent="-342900">
              <a:spcBef>
                <a:spcPts val="280"/>
              </a:spcBef>
              <a:buSzPts val="1400"/>
            </a:pPr>
            <a:r>
              <a:rPr lang="en-US" sz="1800" dirty="0" smtClean="0"/>
              <a:t>Become a teacher by next fall</a:t>
            </a:r>
            <a:endParaRPr lang="en-US" sz="1600" dirty="0"/>
          </a:p>
        </p:txBody>
      </p:sp>
      <p:sp>
        <p:nvSpPr>
          <p:cNvPr id="259" name="Google Shape;259;p2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61707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2 min</a:t>
            </a:r>
            <a:endParaRPr sz="1200" dirty="0"/>
          </a:p>
        </p:txBody>
      </p:sp>
      <p:sp>
        <p:nvSpPr>
          <p:cNvPr id="259" name="Google Shape;259;p2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54971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a:t>
            </a:r>
          </a:p>
          <a:p>
            <a:r>
              <a:rPr lang="en-US" dirty="0" smtClean="0"/>
              <a:t>Now,</a:t>
            </a:r>
            <a:r>
              <a:rPr lang="en-US" baseline="0" dirty="0" smtClean="0"/>
              <a:t> I want you to think of WHO inspired you to pursue your career path and passion. Think of just one name. Raise your hand if that one person was a teacher or mentor.</a:t>
            </a:r>
          </a:p>
          <a:p>
            <a:endParaRPr lang="en-US" baseline="0" dirty="0" smtClean="0"/>
          </a:p>
          <a:p>
            <a:r>
              <a:rPr lang="en-US" baseline="0" dirty="0" smtClean="0"/>
              <a:t>Young people need teachers and mentors who believe in them. YOU can be that person.</a:t>
            </a:r>
            <a:endParaRPr lang="en-US" dirty="0"/>
          </a:p>
        </p:txBody>
      </p:sp>
      <p:sp>
        <p:nvSpPr>
          <p:cNvPr id="4" name="Slide Number Placeholder 3"/>
          <p:cNvSpPr>
            <a:spLocks noGrp="1"/>
          </p:cNvSpPr>
          <p:nvPr>
            <p:ph type="sldNum" sz="quarter" idx="10"/>
          </p:nvPr>
        </p:nvSpPr>
        <p:spPr/>
        <p:txBody>
          <a:bodyPr/>
          <a:lstStyle/>
          <a:p>
            <a:fld id="{1E437256-DD71-4D4D-87E4-9FC49B6F1349}" type="slidenum">
              <a:rPr lang="en-US" smtClean="0"/>
              <a:t>12</a:t>
            </a:fld>
            <a:endParaRPr lang="en-US"/>
          </a:p>
        </p:txBody>
      </p:sp>
    </p:spTree>
    <p:extLst>
      <p:ext uri="{BB962C8B-B14F-4D97-AF65-F5344CB8AC3E}">
        <p14:creationId xmlns:p14="http://schemas.microsoft.com/office/powerpoint/2010/main" val="104523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r>
              <a:rPr lang="en-US" dirty="0" smtClean="0"/>
              <a:t>Even </a:t>
            </a:r>
            <a:r>
              <a:rPr lang="en-US" dirty="0" smtClean="0"/>
              <a:t>if you yourself do not wish to teach, please consider spreading the word.</a:t>
            </a:r>
            <a:endParaRPr lang="en-US" baseline="0" dirty="0" smtClean="0"/>
          </a:p>
        </p:txBody>
      </p:sp>
      <p:sp>
        <p:nvSpPr>
          <p:cNvPr id="4" name="Slide Number Placeholder 3"/>
          <p:cNvSpPr>
            <a:spLocks noGrp="1"/>
          </p:cNvSpPr>
          <p:nvPr>
            <p:ph type="sldNum" sz="quarter" idx="10"/>
          </p:nvPr>
        </p:nvSpPr>
        <p:spPr/>
        <p:txBody>
          <a:bodyPr/>
          <a:lstStyle/>
          <a:p>
            <a:fld id="{1E437256-DD71-4D4D-87E4-9FC49B6F1349}" type="slidenum">
              <a:rPr lang="en-US" smtClean="0"/>
              <a:t>13</a:t>
            </a:fld>
            <a:endParaRPr lang="en-US"/>
          </a:p>
        </p:txBody>
      </p:sp>
    </p:spTree>
    <p:extLst>
      <p:ext uri="{BB962C8B-B14F-4D97-AF65-F5344CB8AC3E}">
        <p14:creationId xmlns:p14="http://schemas.microsoft.com/office/powerpoint/2010/main" val="405538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r>
              <a:rPr lang="en-US" dirty="0" smtClean="0"/>
              <a:t>Introduce </a:t>
            </a:r>
            <a:r>
              <a:rPr lang="en-US" dirty="0" smtClean="0"/>
              <a:t>myself and my teaching background</a:t>
            </a:r>
          </a:p>
        </p:txBody>
      </p:sp>
      <p:sp>
        <p:nvSpPr>
          <p:cNvPr id="4" name="Slide Number Placeholder 3"/>
          <p:cNvSpPr>
            <a:spLocks noGrp="1"/>
          </p:cNvSpPr>
          <p:nvPr>
            <p:ph type="sldNum" sz="quarter" idx="10"/>
          </p:nvPr>
        </p:nvSpPr>
        <p:spPr/>
        <p:txBody>
          <a:bodyPr/>
          <a:lstStyle/>
          <a:p>
            <a:fld id="{1E437256-DD71-4D4D-87E4-9FC49B6F1349}" type="slidenum">
              <a:rPr lang="en-US" smtClean="0"/>
              <a:t>2</a:t>
            </a:fld>
            <a:endParaRPr lang="en-US"/>
          </a:p>
        </p:txBody>
      </p:sp>
    </p:spTree>
    <p:extLst>
      <p:ext uri="{BB962C8B-B14F-4D97-AF65-F5344CB8AC3E}">
        <p14:creationId xmlns:p14="http://schemas.microsoft.com/office/powerpoint/2010/main" val="46862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r>
              <a:rPr lang="en-US" dirty="0" smtClean="0"/>
              <a:t>I </a:t>
            </a:r>
            <a:r>
              <a:rPr lang="en-US" dirty="0" smtClean="0"/>
              <a:t>would love to know a little about all of you. Raise</a:t>
            </a:r>
            <a:r>
              <a:rPr lang="en-US" baseline="0" dirty="0" smtClean="0"/>
              <a:t> your hand </a:t>
            </a:r>
            <a:r>
              <a:rPr lang="en-US" baseline="0" dirty="0" smtClean="0"/>
              <a:t>if you…</a:t>
            </a:r>
            <a:endParaRPr lang="en-US" baseline="0" dirty="0" smtClean="0"/>
          </a:p>
          <a:p>
            <a:endParaRPr lang="en-US" baseline="0" dirty="0" smtClean="0"/>
          </a:p>
          <a:p>
            <a:pPr marL="0" indent="0">
              <a:buNone/>
            </a:pPr>
            <a:r>
              <a:rPr lang="en-US" dirty="0" smtClean="0">
                <a:solidFill>
                  <a:srgbClr val="00B0F0"/>
                </a:solidFill>
              </a:rPr>
              <a:t>…have had an excellent teacher.</a:t>
            </a:r>
          </a:p>
          <a:p>
            <a:pPr marL="0" indent="0">
              <a:buNone/>
            </a:pPr>
            <a:endParaRPr lang="en-US" dirty="0" smtClean="0"/>
          </a:p>
          <a:p>
            <a:pPr marL="0" indent="0">
              <a:buNone/>
            </a:pPr>
            <a:r>
              <a:rPr lang="en-US" dirty="0" smtClean="0"/>
              <a:t>…would like to see more diversity in aerospace and the STEM fields.</a:t>
            </a:r>
          </a:p>
          <a:p>
            <a:pPr marL="0" indent="0">
              <a:buNone/>
            </a:pPr>
            <a:endParaRPr lang="en-US" dirty="0" smtClean="0"/>
          </a:p>
          <a:p>
            <a:pPr marL="0" indent="0">
              <a:buNone/>
            </a:pPr>
            <a:r>
              <a:rPr lang="en-US" dirty="0" smtClean="0">
                <a:solidFill>
                  <a:srgbClr val="00B0F0"/>
                </a:solidFill>
              </a:rPr>
              <a:t>…have volunteered with K-12 students.</a:t>
            </a:r>
          </a:p>
          <a:p>
            <a:pPr marL="0" indent="0">
              <a:buNone/>
            </a:pPr>
            <a:endParaRPr lang="en-US" dirty="0" smtClean="0">
              <a:solidFill>
                <a:srgbClr val="00B0F0"/>
              </a:solidFill>
            </a:endParaRPr>
          </a:p>
          <a:p>
            <a:pPr marL="0" indent="0">
              <a:buNone/>
            </a:pPr>
            <a:r>
              <a:rPr lang="en-US" dirty="0" smtClean="0"/>
              <a:t>…are an engineer. Manager. Researcher. Student. Who else?</a:t>
            </a:r>
            <a:endParaRPr lang="en-US" dirty="0"/>
          </a:p>
        </p:txBody>
      </p:sp>
      <p:sp>
        <p:nvSpPr>
          <p:cNvPr id="4" name="Slide Number Placeholder 3"/>
          <p:cNvSpPr>
            <a:spLocks noGrp="1"/>
          </p:cNvSpPr>
          <p:nvPr>
            <p:ph type="sldNum" sz="quarter" idx="10"/>
          </p:nvPr>
        </p:nvSpPr>
        <p:spPr/>
        <p:txBody>
          <a:bodyPr/>
          <a:lstStyle/>
          <a:p>
            <a:fld id="{1E437256-DD71-4D4D-87E4-9FC49B6F1349}" type="slidenum">
              <a:rPr lang="en-US" smtClean="0"/>
              <a:t>3</a:t>
            </a:fld>
            <a:endParaRPr lang="en-US"/>
          </a:p>
        </p:txBody>
      </p:sp>
    </p:spTree>
    <p:extLst>
      <p:ext uri="{BB962C8B-B14F-4D97-AF65-F5344CB8AC3E}">
        <p14:creationId xmlns:p14="http://schemas.microsoft.com/office/powerpoint/2010/main" val="1459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0885" rtl="0" eaLnBrk="1" fontAlgn="auto" latinLnBrk="0" hangingPunct="1">
              <a:lnSpc>
                <a:spcPct val="100000"/>
              </a:lnSpc>
              <a:spcBef>
                <a:spcPts val="0"/>
              </a:spcBef>
              <a:spcAft>
                <a:spcPts val="0"/>
              </a:spcAft>
              <a:buClrTx/>
              <a:buSzTx/>
              <a:buFontTx/>
              <a:buNone/>
              <a:tabLst/>
              <a:defRPr/>
            </a:pPr>
            <a:r>
              <a:rPr lang="en-US" dirty="0" smtClean="0"/>
              <a:t>1 min</a:t>
            </a:r>
          </a:p>
          <a:p>
            <a:pPr marL="0" marR="0" lvl="0" indent="0" algn="l" defTabSz="970885" rtl="0" eaLnBrk="1" fontAlgn="auto" latinLnBrk="0" hangingPunct="1">
              <a:lnSpc>
                <a:spcPct val="100000"/>
              </a:lnSpc>
              <a:spcBef>
                <a:spcPts val="0"/>
              </a:spcBef>
              <a:spcAft>
                <a:spcPts val="0"/>
              </a:spcAft>
              <a:buClrTx/>
              <a:buSzTx/>
              <a:buFontTx/>
              <a:buNone/>
              <a:tabLst/>
              <a:defRPr/>
            </a:pPr>
            <a:r>
              <a:rPr lang="en-US" dirty="0" smtClean="0"/>
              <a:t>I </a:t>
            </a:r>
            <a:r>
              <a:rPr lang="en-US" dirty="0" smtClean="0"/>
              <a:t>am going to make some assumptions about why you are here. I am assuming that you care</a:t>
            </a:r>
            <a:r>
              <a:rPr lang="en-US" baseline="0" dirty="0" smtClean="0"/>
              <a:t> about diversity in the STEM fields. I am assuming that you would agree with me that all kids should have access to computer science education to get us there.</a:t>
            </a:r>
          </a:p>
          <a:p>
            <a:pPr marL="0" marR="0" lvl="0" indent="0" algn="l" defTabSz="970885"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70885" rtl="0" eaLnBrk="1" fontAlgn="auto" latinLnBrk="0" hangingPunct="1">
              <a:lnSpc>
                <a:spcPct val="100000"/>
              </a:lnSpc>
              <a:spcBef>
                <a:spcPts val="0"/>
              </a:spcBef>
              <a:spcAft>
                <a:spcPts val="0"/>
              </a:spcAft>
              <a:buClrTx/>
              <a:buSzTx/>
              <a:buFontTx/>
              <a:buNone/>
              <a:tabLst/>
              <a:defRPr/>
            </a:pPr>
            <a:r>
              <a:rPr lang="en-US" baseline="0" dirty="0" smtClean="0"/>
              <a:t>Sadly, as you may be aware – that is not currently true. Of high schools where most students are black, Latino and Native America, only 39 percent offer computer science courses, compared with 72 percent of schools where white or Asian students make up the majority.</a:t>
            </a:r>
            <a:endParaRPr lang="en-US" dirty="0" smtClean="0"/>
          </a:p>
          <a:p>
            <a:endParaRPr lang="en-US" dirty="0" smtClean="0"/>
          </a:p>
          <a:p>
            <a:r>
              <a:rPr lang="en-US" dirty="0" smtClean="0"/>
              <a:t>Source: </a:t>
            </a:r>
            <a:r>
              <a:rPr lang="en-US" dirty="0" smtClean="0">
                <a:hlinkClick r:id="rId3"/>
              </a:rPr>
              <a:t>https://www.kaporcenter.org/wp-content/uploads/2019/06/Computer-Science-in-California-Schools.pdf</a:t>
            </a:r>
            <a:endParaRPr lang="en-US" dirty="0"/>
          </a:p>
        </p:txBody>
      </p:sp>
      <p:sp>
        <p:nvSpPr>
          <p:cNvPr id="4" name="Slide Number Placeholder 3"/>
          <p:cNvSpPr>
            <a:spLocks noGrp="1"/>
          </p:cNvSpPr>
          <p:nvPr>
            <p:ph type="sldNum" sz="quarter" idx="10"/>
          </p:nvPr>
        </p:nvSpPr>
        <p:spPr/>
        <p:txBody>
          <a:bodyPr/>
          <a:lstStyle/>
          <a:p>
            <a:fld id="{1E437256-DD71-4D4D-87E4-9FC49B6F1349}" type="slidenum">
              <a:rPr lang="en-US" smtClean="0"/>
              <a:t>4</a:t>
            </a:fld>
            <a:endParaRPr lang="en-US"/>
          </a:p>
        </p:txBody>
      </p:sp>
    </p:spTree>
    <p:extLst>
      <p:ext uri="{BB962C8B-B14F-4D97-AF65-F5344CB8AC3E}">
        <p14:creationId xmlns:p14="http://schemas.microsoft.com/office/powerpoint/2010/main" val="217492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885">
              <a:defRPr/>
            </a:pPr>
            <a:r>
              <a:rPr lang="en-US" dirty="0" smtClean="0"/>
              <a:t>1 min</a:t>
            </a:r>
          </a:p>
          <a:p>
            <a:pPr defTabSz="970885">
              <a:defRPr/>
            </a:pPr>
            <a:r>
              <a:rPr lang="en-US" dirty="0" smtClean="0"/>
              <a:t>We </a:t>
            </a:r>
            <a:r>
              <a:rPr lang="en-US" dirty="0" smtClean="0"/>
              <a:t>believe that all students should have access to a great STEM education, teachers and opportunities.</a:t>
            </a:r>
            <a:r>
              <a:rPr lang="en-US" baseline="0" dirty="0" smtClean="0"/>
              <a:t> </a:t>
            </a:r>
            <a:r>
              <a:rPr lang="en-US" b="1" baseline="0" dirty="0" smtClean="0"/>
              <a:t>And t</a:t>
            </a:r>
            <a:r>
              <a:rPr lang="en-US" b="1" dirty="0" smtClean="0"/>
              <a:t>his is not currently true. STEM education in the US and CA is lacking</a:t>
            </a:r>
            <a:r>
              <a:rPr lang="en-US" dirty="0" smtClean="0"/>
              <a:t>, especially for minority and low-income students.</a:t>
            </a:r>
          </a:p>
          <a:p>
            <a:pPr defTabSz="970885">
              <a:defRPr/>
            </a:pPr>
            <a:endParaRPr lang="en-US" dirty="0" smtClean="0"/>
          </a:p>
          <a:p>
            <a:r>
              <a:rPr lang="en-US" dirty="0" smtClean="0"/>
              <a:t>In the most recent results from the </a:t>
            </a:r>
            <a:r>
              <a:rPr lang="en-US" baseline="0" dirty="0" smtClean="0"/>
              <a:t>Smarter Balanced Assessments (or CA Assessment of Student Performance and Progress - spring 2018) –you can see the math results here -only 39% of students in California met or exceeded the math standard. And it’s worse when we look at the data by ethnicity. The racial achievement gap persists. While 54% of white students met or exceeded the math standards in 2018, only 27% of Latino students and only 20% of African American students met or exceeded them. And that is not okay.</a:t>
            </a:r>
          </a:p>
          <a:p>
            <a:endParaRPr lang="en-US" dirty="0" smtClean="0"/>
          </a:p>
          <a:p>
            <a:r>
              <a:rPr lang="en-US" dirty="0" smtClean="0"/>
              <a:t>Source: </a:t>
            </a:r>
            <a:r>
              <a:rPr lang="en-US" dirty="0" smtClean="0">
                <a:hlinkClick r:id="rId3"/>
              </a:rPr>
              <a:t>https://edsource.org/2018/a-small-rise-in-californias-math-and-reading-scores-in-2018/603099</a:t>
            </a:r>
            <a:endParaRPr lang="en-US" dirty="0"/>
          </a:p>
        </p:txBody>
      </p:sp>
      <p:sp>
        <p:nvSpPr>
          <p:cNvPr id="4" name="Slide Number Placeholder 3"/>
          <p:cNvSpPr>
            <a:spLocks noGrp="1"/>
          </p:cNvSpPr>
          <p:nvPr>
            <p:ph type="sldNum" sz="quarter" idx="10"/>
          </p:nvPr>
        </p:nvSpPr>
        <p:spPr/>
        <p:txBody>
          <a:bodyPr/>
          <a:lstStyle/>
          <a:p>
            <a:fld id="{1E437256-DD71-4D4D-87E4-9FC49B6F1349}" type="slidenum">
              <a:rPr lang="en-US" smtClean="0"/>
              <a:t>5</a:t>
            </a:fld>
            <a:endParaRPr lang="en-US"/>
          </a:p>
        </p:txBody>
      </p:sp>
    </p:spTree>
    <p:extLst>
      <p:ext uri="{BB962C8B-B14F-4D97-AF65-F5344CB8AC3E}">
        <p14:creationId xmlns:p14="http://schemas.microsoft.com/office/powerpoint/2010/main" val="333919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r>
              <a:rPr lang="en-US" dirty="0" smtClean="0"/>
              <a:t>And</a:t>
            </a:r>
            <a:r>
              <a:rPr lang="en-US" b="1" dirty="0" smtClean="0"/>
              <a:t>, </a:t>
            </a:r>
            <a:r>
              <a:rPr lang="en-US" b="1" dirty="0"/>
              <a:t>we know that students excel in excellent teacher’s classrooms. </a:t>
            </a:r>
          </a:p>
          <a:p>
            <a:r>
              <a:rPr lang="en-US" baseline="0" dirty="0" smtClean="0"/>
              <a:t>Research shows that teachers are </a:t>
            </a:r>
            <a:r>
              <a:rPr lang="en-US" dirty="0" smtClean="0"/>
              <a:t>the most important school-based factor in student achievement (McCaffrey, Lockwood, </a:t>
            </a:r>
            <a:r>
              <a:rPr lang="en-US" dirty="0" err="1" smtClean="0"/>
              <a:t>Koretz</a:t>
            </a:r>
            <a:r>
              <a:rPr lang="en-US" dirty="0" smtClean="0"/>
              <a:t>, &amp; Hamilton, 2003; </a:t>
            </a:r>
            <a:r>
              <a:rPr lang="en-US" dirty="0" err="1" smtClean="0"/>
              <a:t>Rivkin</a:t>
            </a:r>
            <a:r>
              <a:rPr lang="en-US" dirty="0" smtClean="0"/>
              <a:t>, </a:t>
            </a:r>
            <a:r>
              <a:rPr lang="en-US" dirty="0" err="1" smtClean="0"/>
              <a:t>Hanushek</a:t>
            </a:r>
            <a:r>
              <a:rPr lang="en-US" dirty="0" smtClean="0"/>
              <a:t>, &amp; </a:t>
            </a:r>
            <a:r>
              <a:rPr lang="en-US" dirty="0" err="1" smtClean="0"/>
              <a:t>Kain</a:t>
            </a:r>
            <a:r>
              <a:rPr lang="en-US" dirty="0" smtClean="0"/>
              <a:t>, 2000; Rowan, </a:t>
            </a:r>
            <a:r>
              <a:rPr lang="en-US" dirty="0" err="1" smtClean="0"/>
              <a:t>Correnti</a:t>
            </a:r>
            <a:r>
              <a:rPr lang="en-US" dirty="0" smtClean="0"/>
              <a:t> &amp; Miller, 2002; Wright, Horn, &amp; Sanders, 1997)</a:t>
            </a:r>
            <a:r>
              <a:rPr lang="en-US" baseline="0" dirty="0" smtClean="0"/>
              <a:t> and that encountering an above-average teacher for five years in a row could overcome the achievement gap.</a:t>
            </a:r>
          </a:p>
          <a:p>
            <a:endParaRPr lang="en-US" baseline="0" dirty="0" smtClean="0"/>
          </a:p>
          <a:p>
            <a:r>
              <a:rPr lang="en-US" baseline="0" dirty="0" smtClean="0"/>
              <a:t>Teachers can have a huge role on a student’s future, including their future earnings. This is why we are working to find STEM professionals who can bring real-world experience, expert content knowledge and access to opportunity to our highest need schools. YOU could be that teacher.</a:t>
            </a:r>
          </a:p>
          <a:p>
            <a:pPr defTabSz="942150">
              <a:defRPr/>
            </a:pPr>
            <a:endParaRPr lang="en-US" baseline="0" dirty="0" smtClean="0"/>
          </a:p>
          <a:p>
            <a:pPr defTabSz="942150">
              <a:defRPr/>
            </a:pPr>
            <a:r>
              <a:rPr lang="en-US" dirty="0" smtClean="0"/>
              <a:t>(</a:t>
            </a:r>
            <a:r>
              <a:rPr lang="en-US" dirty="0" err="1" smtClean="0"/>
              <a:t>Hanushek</a:t>
            </a:r>
            <a:r>
              <a:rPr lang="en-US" dirty="0" smtClean="0"/>
              <a:t>: based on data from several Texas school districts, </a:t>
            </a:r>
            <a:r>
              <a:rPr lang="en-US" dirty="0" err="1" smtClean="0"/>
              <a:t>Hanushek</a:t>
            </a:r>
            <a:r>
              <a:rPr lang="en-US" dirty="0" smtClean="0"/>
              <a:t> and Steven </a:t>
            </a:r>
            <a:r>
              <a:rPr lang="en-US" dirty="0" err="1" smtClean="0"/>
              <a:t>Rivkin</a:t>
            </a:r>
            <a:r>
              <a:rPr lang="en-US" dirty="0" smtClean="0"/>
              <a:t> (2004) further highlighted the importance of effective teaching by concluding that if a student encounters an above-average teacher for five years in a row, that could overcome the achievement gap typically found between students qualifying for free or reduced-price lunches and those from higher-income backgrounds.)</a:t>
            </a:r>
            <a:endParaRPr lang="en-US" dirty="0"/>
          </a:p>
        </p:txBody>
      </p:sp>
      <p:sp>
        <p:nvSpPr>
          <p:cNvPr id="4" name="Slide Number Placeholder 3"/>
          <p:cNvSpPr>
            <a:spLocks noGrp="1"/>
          </p:cNvSpPr>
          <p:nvPr>
            <p:ph type="sldNum" sz="quarter" idx="10"/>
          </p:nvPr>
        </p:nvSpPr>
        <p:spPr/>
        <p:txBody>
          <a:bodyPr/>
          <a:lstStyle/>
          <a:p>
            <a:fld id="{1E437256-DD71-4D4D-87E4-9FC49B6F1349}" type="slidenum">
              <a:rPr lang="en-US" smtClean="0"/>
              <a:t>6</a:t>
            </a:fld>
            <a:endParaRPr lang="en-US"/>
          </a:p>
        </p:txBody>
      </p:sp>
    </p:spTree>
    <p:extLst>
      <p:ext uri="{BB962C8B-B14F-4D97-AF65-F5344CB8AC3E}">
        <p14:creationId xmlns:p14="http://schemas.microsoft.com/office/powerpoint/2010/main" val="242270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min</a:t>
            </a:r>
          </a:p>
          <a:p>
            <a:r>
              <a:rPr lang="en-US" dirty="0" smtClean="0"/>
              <a:t>So </a:t>
            </a:r>
            <a:r>
              <a:rPr lang="en-US" dirty="0" smtClean="0"/>
              <a:t>we are working to bridge that gap by putting professionals from science, technology,</a:t>
            </a:r>
            <a:r>
              <a:rPr lang="en-US" baseline="0" dirty="0" smtClean="0"/>
              <a:t> engineering and math industries in </a:t>
            </a:r>
            <a:r>
              <a:rPr lang="en-US" baseline="0" dirty="0" err="1" smtClean="0"/>
              <a:t>underresourced</a:t>
            </a:r>
            <a:r>
              <a:rPr lang="en-US" baseline="0" dirty="0" smtClean="0"/>
              <a:t> middle and high school classrooms and training them to be excellent teachers. </a:t>
            </a:r>
          </a:p>
          <a:p>
            <a:endParaRPr lang="en-US" baseline="0" dirty="0" smtClean="0"/>
          </a:p>
          <a:p>
            <a:r>
              <a:rPr lang="en-US" baseline="0" dirty="0" smtClean="0"/>
              <a:t>Play video</a:t>
            </a:r>
            <a:endParaRPr lang="en-US" dirty="0"/>
          </a:p>
        </p:txBody>
      </p:sp>
      <p:sp>
        <p:nvSpPr>
          <p:cNvPr id="4" name="Slide Number Placeholder 3"/>
          <p:cNvSpPr>
            <a:spLocks noGrp="1"/>
          </p:cNvSpPr>
          <p:nvPr>
            <p:ph type="sldNum" sz="quarter" idx="10"/>
          </p:nvPr>
        </p:nvSpPr>
        <p:spPr/>
        <p:txBody>
          <a:bodyPr/>
          <a:lstStyle/>
          <a:p>
            <a:fld id="{1E437256-DD71-4D4D-87E4-9FC49B6F134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181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p>
          <a:p>
            <a:r>
              <a:rPr lang="en-US" dirty="0" smtClean="0"/>
              <a:t>Classrooms</a:t>
            </a:r>
            <a:r>
              <a:rPr lang="en-US" baseline="0" dirty="0" smtClean="0"/>
              <a:t> in the 21</a:t>
            </a:r>
            <a:r>
              <a:rPr lang="en-US" baseline="30000" dirty="0" smtClean="0"/>
              <a:t>st</a:t>
            </a:r>
            <a:r>
              <a:rPr lang="en-US" baseline="0" dirty="0" smtClean="0"/>
              <a:t> century look different than they might have when you or I went to school:</a:t>
            </a:r>
          </a:p>
          <a:p>
            <a:r>
              <a:rPr lang="en-US" dirty="0" smtClean="0"/>
              <a:t>-Technology – computers, tablets, cell phones, drones, wind tunnels, 3D printers</a:t>
            </a:r>
          </a:p>
          <a:p>
            <a:r>
              <a:rPr lang="en-US" dirty="0" smtClean="0"/>
              <a:t>-CTE</a:t>
            </a:r>
            <a:r>
              <a:rPr lang="en-US" baseline="0" dirty="0" smtClean="0"/>
              <a:t> classes – engineering, computer science, business and finance, </a:t>
            </a:r>
            <a:r>
              <a:rPr lang="en-US" baseline="0" dirty="0" err="1" smtClean="0"/>
              <a:t>etc</a:t>
            </a:r>
            <a:endParaRPr lang="en-US" baseline="0" dirty="0" smtClean="0"/>
          </a:p>
          <a:p>
            <a:r>
              <a:rPr lang="en-US" baseline="0" dirty="0" smtClean="0"/>
              <a:t>-Real world connections are more important – students are asking “why do I need this in my future?” We need people that can answer that question.</a:t>
            </a:r>
          </a:p>
          <a:p>
            <a:r>
              <a:rPr lang="en-US" baseline="0" dirty="0" smtClean="0"/>
              <a:t>-Project-based learning – many schools are beginning to do PBL curriculum and ALL their projects must have a real-world connection.</a:t>
            </a:r>
          </a:p>
          <a:p>
            <a:endParaRPr lang="en-US" baseline="0" dirty="0" smtClean="0"/>
          </a:p>
          <a:p>
            <a:r>
              <a:rPr lang="en-US" sz="1200" b="0" i="0" u="none" strike="noStrike" kern="1200" dirty="0" err="1" smtClean="0">
                <a:solidFill>
                  <a:schemeClr val="tx1"/>
                </a:solidFill>
                <a:effectLst/>
                <a:latin typeface="+mn-lt"/>
                <a:ea typeface="+mn-ea"/>
                <a:cs typeface="+mn-cs"/>
              </a:rPr>
              <a:t>EnCorps</a:t>
            </a:r>
            <a:r>
              <a:rPr lang="en-US" sz="1200" b="0" i="0" u="none" strike="noStrike" kern="1200" dirty="0" smtClean="0">
                <a:solidFill>
                  <a:schemeClr val="tx1"/>
                </a:solidFill>
                <a:effectLst/>
                <a:latin typeface="+mn-lt"/>
                <a:ea typeface="+mn-ea"/>
                <a:cs typeface="+mn-cs"/>
              </a:rPr>
              <a:t> Teacher Julian Lewis not only connects his students to real applications of math and science in his aerospace engineering classroom, he inspired one student to pursue an education at Embry Riddle Aeronautical University, just like he did. A former Lockheed Martin aerospace engineer of 34 years, Lewis grew up in the South Bronx and was inspired by an eighth grade teacher who was a pilot. He says that the satisfaction of working on amazing aircraft equals the satisfaction he gets from watching his students become engaged in aerospace. “At the end of the day, what’s going to be your legacy? What have you impacted? As I share my experience, they are realizing I too can do that. They will be better individuals because I am here.”</a:t>
            </a:r>
            <a:endParaRPr lang="en-US" dirty="0"/>
          </a:p>
        </p:txBody>
      </p:sp>
      <p:sp>
        <p:nvSpPr>
          <p:cNvPr id="4" name="Slide Number Placeholder 3"/>
          <p:cNvSpPr>
            <a:spLocks noGrp="1"/>
          </p:cNvSpPr>
          <p:nvPr>
            <p:ph type="sldNum" sz="quarter" idx="10"/>
          </p:nvPr>
        </p:nvSpPr>
        <p:spPr/>
        <p:txBody>
          <a:bodyPr/>
          <a:lstStyle/>
          <a:p>
            <a:fld id="{1E437256-DD71-4D4D-87E4-9FC49B6F1349}" type="slidenum">
              <a:rPr lang="en-US" smtClean="0"/>
              <a:t>8</a:t>
            </a:fld>
            <a:endParaRPr lang="en-US"/>
          </a:p>
        </p:txBody>
      </p:sp>
    </p:spTree>
    <p:extLst>
      <p:ext uri="{BB962C8B-B14F-4D97-AF65-F5344CB8AC3E}">
        <p14:creationId xmlns:p14="http://schemas.microsoft.com/office/powerpoint/2010/main" val="166327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r>
              <a:rPr lang="en-US" dirty="0" smtClean="0"/>
              <a:t>Tell </a:t>
            </a:r>
            <a:r>
              <a:rPr lang="en-US" dirty="0" smtClean="0"/>
              <a:t>my story about Phoebe</a:t>
            </a:r>
            <a:endParaRPr lang="en-US" baseline="0" dirty="0" smtClean="0"/>
          </a:p>
        </p:txBody>
      </p:sp>
      <p:sp>
        <p:nvSpPr>
          <p:cNvPr id="4" name="Slide Number Placeholder 3"/>
          <p:cNvSpPr>
            <a:spLocks noGrp="1"/>
          </p:cNvSpPr>
          <p:nvPr>
            <p:ph type="sldNum" sz="quarter" idx="10"/>
          </p:nvPr>
        </p:nvSpPr>
        <p:spPr/>
        <p:txBody>
          <a:bodyPr/>
          <a:lstStyle/>
          <a:p>
            <a:fld id="{1E437256-DD71-4D4D-87E4-9FC49B6F1349}" type="slidenum">
              <a:rPr lang="en-US" smtClean="0"/>
              <a:t>9</a:t>
            </a:fld>
            <a:endParaRPr lang="en-US"/>
          </a:p>
        </p:txBody>
      </p:sp>
    </p:spTree>
    <p:extLst>
      <p:ext uri="{BB962C8B-B14F-4D97-AF65-F5344CB8AC3E}">
        <p14:creationId xmlns:p14="http://schemas.microsoft.com/office/powerpoint/2010/main" val="2884530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90550"/>
            <a:ext cx="8077200" cy="2209800"/>
          </a:xfrm>
        </p:spPr>
        <p:txBody>
          <a:bodyPr>
            <a:noAutofit/>
          </a:bodyPr>
          <a:lstStyle>
            <a:lvl1pPr algn="ctr">
              <a:defRPr sz="48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52750"/>
            <a:ext cx="6400800" cy="4191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6600" y="4004310"/>
            <a:ext cx="2523744" cy="1005840"/>
          </a:xfrm>
          <a:prstGeom prst="rect">
            <a:avLst/>
          </a:prstGeom>
        </p:spPr>
      </p:pic>
    </p:spTree>
    <p:extLst>
      <p:ext uri="{BB962C8B-B14F-4D97-AF65-F5344CB8AC3E}">
        <p14:creationId xmlns:p14="http://schemas.microsoft.com/office/powerpoint/2010/main" val="75950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395772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quote">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rmAutofit/>
          </a:bodyPr>
          <a:lstStyle>
            <a:lvl1pPr algn="l">
              <a:defRPr sz="1400" b="1" i="1">
                <a:solidFill>
                  <a:schemeClr val="accent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33351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quot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3600450"/>
            <a:ext cx="5486400" cy="425054"/>
          </a:xfrm>
        </p:spPr>
        <p:txBody>
          <a:bodyPr anchor="b">
            <a:noAutofit/>
          </a:bodyPr>
          <a:lstStyle>
            <a:lvl1pPr algn="l">
              <a:defRPr sz="3200" b="1" i="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869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Content">
  <p:cSld name="1_Title, Subtitle, Content">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457200" y="205979"/>
            <a:ext cx="66294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9"/>
          <p:cNvSpPr txBox="1">
            <a:spLocks noGrp="1"/>
          </p:cNvSpPr>
          <p:nvPr>
            <p:ph type="body" idx="1"/>
          </p:nvPr>
        </p:nvSpPr>
        <p:spPr>
          <a:xfrm>
            <a:off x="457200" y="1504950"/>
            <a:ext cx="8229600" cy="3428999"/>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Font typeface="Arial"/>
              <a:buChar char="•"/>
              <a:defRPr sz="2400">
                <a:latin typeface="Arial"/>
                <a:ea typeface="Arial"/>
                <a:cs typeface="Arial"/>
                <a:sym typeface="Arial"/>
              </a:defRPr>
            </a:lvl1pPr>
            <a:lvl2pPr marL="914400" lvl="1" indent="-342900" algn="l">
              <a:spcBef>
                <a:spcPts val="360"/>
              </a:spcBef>
              <a:spcAft>
                <a:spcPts val="0"/>
              </a:spcAft>
              <a:buClr>
                <a:schemeClr val="accent2"/>
              </a:buClr>
              <a:buSzPts val="1800"/>
              <a:buFont typeface="Helvetica Neue"/>
              <a:buChar char="•"/>
              <a:defRPr sz="1800">
                <a:latin typeface="Arial"/>
                <a:ea typeface="Arial"/>
                <a:cs typeface="Arial"/>
                <a:sym typeface="Arial"/>
              </a:defRPr>
            </a:lvl2pPr>
            <a:lvl3pPr marL="1371600" lvl="2" indent="-317500" algn="l">
              <a:spcBef>
                <a:spcPts val="280"/>
              </a:spcBef>
              <a:spcAft>
                <a:spcPts val="0"/>
              </a:spcAft>
              <a:buClr>
                <a:schemeClr val="accent3"/>
              </a:buClr>
              <a:buSzPts val="1400"/>
              <a:buFont typeface="Courier New"/>
              <a:buChar char="o"/>
              <a:defRPr sz="1400">
                <a:latin typeface="Arial"/>
                <a:ea typeface="Arial"/>
                <a:cs typeface="Arial"/>
                <a:sym typeface="Aria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 name="Google Shape;23;p29"/>
          <p:cNvPicPr preferRelativeResize="0"/>
          <p:nvPr/>
        </p:nvPicPr>
        <p:blipFill rotWithShape="1">
          <a:blip r:embed="rId2">
            <a:alphaModFix/>
          </a:blip>
          <a:srcRect/>
          <a:stretch/>
        </p:blipFill>
        <p:spPr>
          <a:xfrm>
            <a:off x="7239000" y="209550"/>
            <a:ext cx="1685544" cy="671775"/>
          </a:xfrm>
          <a:prstGeom prst="rect">
            <a:avLst/>
          </a:prstGeom>
          <a:noFill/>
          <a:ln>
            <a:noFill/>
          </a:ln>
        </p:spPr>
      </p:pic>
      <p:sp>
        <p:nvSpPr>
          <p:cNvPr id="24" name="Google Shape;24;p29"/>
          <p:cNvSpPr txBox="1">
            <a:spLocks noGrp="1"/>
          </p:cNvSpPr>
          <p:nvPr>
            <p:ph type="body" idx="2"/>
          </p:nvPr>
        </p:nvSpPr>
        <p:spPr>
          <a:xfrm>
            <a:off x="457200" y="1047750"/>
            <a:ext cx="8229600"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accent3"/>
              </a:buClr>
              <a:buSzPts val="2400"/>
              <a:buNone/>
              <a:defRPr sz="2400" b="1">
                <a:solidFill>
                  <a:schemeClr val="accent3"/>
                </a:solidFill>
                <a:latin typeface="Helvetica Neue"/>
                <a:ea typeface="Helvetica Neue"/>
                <a:cs typeface="Helvetica Neue"/>
                <a:sym typeface="Helvetica Neue"/>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303010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248150"/>
            <a:ext cx="6781800" cy="735576"/>
          </a:xfrm>
        </p:spPr>
        <p:txBody>
          <a:bodyPr>
            <a:noAutofit/>
          </a:bodyPr>
          <a:lstStyle>
            <a:lvl1pPr algn="l">
              <a:defRPr sz="3200">
                <a:solidFill>
                  <a:schemeClr val="tx1"/>
                </a:solidFill>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0" y="0"/>
            <a:ext cx="9144000" cy="4095750"/>
          </a:xfrm>
        </p:spPr>
        <p:txBody>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8832" y="4262175"/>
            <a:ext cx="1685544" cy="671775"/>
          </a:xfrm>
          <a:prstGeom prst="rect">
            <a:avLst/>
          </a:prstGeom>
        </p:spPr>
      </p:pic>
    </p:spTree>
    <p:extLst>
      <p:ext uri="{BB962C8B-B14F-4D97-AF65-F5344CB8AC3E}">
        <p14:creationId xmlns:p14="http://schemas.microsoft.com/office/powerpoint/2010/main" val="408301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629400" cy="857250"/>
          </a:xfrm>
        </p:spPr>
        <p:txBody>
          <a:bodyPr>
            <a:normAutofit/>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sz="2400">
                <a:latin typeface="+mn-lt"/>
              </a:defRPr>
            </a:lvl1pPr>
            <a:lvl2pPr marL="742950" indent="-285750">
              <a:buClr>
                <a:schemeClr val="accent2"/>
              </a:buClr>
              <a:buFont typeface="HelveticaNeueLT Pro 65 Md" panose="020B0604020202020204" pitchFamily="34" charset="0"/>
              <a:buChar char="•"/>
              <a:defRPr sz="1800">
                <a:latin typeface="+mn-lt"/>
              </a:defRPr>
            </a:lvl2pPr>
            <a:lvl3pPr marL="1200150" indent="-285750">
              <a:buClr>
                <a:schemeClr val="accent3"/>
              </a:buClr>
              <a:buFont typeface="Courier New" panose="02070309020205020404" pitchFamily="49" charset="0"/>
              <a:buChar char="o"/>
              <a:defRPr sz="1400">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209550"/>
            <a:ext cx="1685544" cy="671775"/>
          </a:xfrm>
          <a:prstGeom prst="rect">
            <a:avLst/>
          </a:prstGeom>
        </p:spPr>
      </p:pic>
    </p:spTree>
    <p:extLst>
      <p:ext uri="{BB962C8B-B14F-4D97-AF65-F5344CB8AC3E}">
        <p14:creationId xmlns:p14="http://schemas.microsoft.com/office/powerpoint/2010/main" val="382655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629400" cy="857250"/>
          </a:xfrm>
        </p:spPr>
        <p:txBody>
          <a:bodyPr>
            <a:normAutofit/>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04950"/>
            <a:ext cx="8229600" cy="3428999"/>
          </a:xfrm>
        </p:spPr>
        <p:txBody>
          <a:bodyPr/>
          <a:lstStyle>
            <a:lvl1pPr marL="342900" indent="-342900">
              <a:buFont typeface="Arial" panose="020B0604020202020204" pitchFamily="34" charset="0"/>
              <a:buChar char="•"/>
              <a:defRPr sz="2400">
                <a:latin typeface="+mn-lt"/>
              </a:defRPr>
            </a:lvl1pPr>
            <a:lvl2pPr marL="742950" indent="-285750">
              <a:buClr>
                <a:schemeClr val="accent2"/>
              </a:buClr>
              <a:buFont typeface="HelveticaNeueLT Pro 65 Md" panose="020B0604020202020204" pitchFamily="34" charset="0"/>
              <a:buChar char="•"/>
              <a:defRPr sz="1800">
                <a:latin typeface="+mn-lt"/>
              </a:defRPr>
            </a:lvl2pPr>
            <a:lvl3pPr marL="1200150" indent="-285750">
              <a:buClr>
                <a:schemeClr val="accent3"/>
              </a:buClr>
              <a:buFont typeface="Courier New" panose="02070309020205020404" pitchFamily="49" charset="0"/>
              <a:buChar char="o"/>
              <a:defRPr sz="1400">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209550"/>
            <a:ext cx="1685544" cy="671775"/>
          </a:xfrm>
          <a:prstGeom prst="rect">
            <a:avLst/>
          </a:prstGeom>
        </p:spPr>
      </p:pic>
      <p:sp>
        <p:nvSpPr>
          <p:cNvPr id="5" name="Text Placeholder 2"/>
          <p:cNvSpPr>
            <a:spLocks noGrp="1"/>
          </p:cNvSpPr>
          <p:nvPr>
            <p:ph type="body" idx="10"/>
          </p:nvPr>
        </p:nvSpPr>
        <p:spPr>
          <a:xfrm>
            <a:off x="457200" y="1047750"/>
            <a:ext cx="8229600" cy="479822"/>
          </a:xfrm>
        </p:spPr>
        <p:txBody>
          <a:bodyPr anchor="b"/>
          <a:lstStyle>
            <a:lvl1pPr marL="0" indent="0">
              <a:buNone/>
              <a:defRPr sz="2400" b="1">
                <a:solidFill>
                  <a:schemeClr val="accent3"/>
                </a:solidFill>
                <a:latin typeface="HelveticaNeueLT Pro 65 Md"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87990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209550"/>
            <a:ext cx="1685544" cy="671775"/>
          </a:xfrm>
          <a:prstGeom prst="rect">
            <a:avLst/>
          </a:prstGeom>
        </p:spPr>
      </p:pic>
    </p:spTree>
    <p:extLst>
      <p:ext uri="{BB962C8B-B14F-4D97-AF65-F5344CB8AC3E}">
        <p14:creationId xmlns:p14="http://schemas.microsoft.com/office/powerpoint/2010/main" val="14778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38600" cy="3733800"/>
          </a:xfrm>
        </p:spPr>
        <p:txBody>
          <a:bodyPr/>
          <a:lstStyle>
            <a:lvl1pPr>
              <a:buClr>
                <a:schemeClr val="accent3"/>
              </a:buClr>
              <a:defRPr sz="2400">
                <a:latin typeface="+mn-lt"/>
              </a:defRPr>
            </a:lvl1pPr>
            <a:lvl2pPr>
              <a:buClr>
                <a:schemeClr val="accent2"/>
              </a:buClr>
              <a:defRPr sz="1800">
                <a:latin typeface="+mn-lt"/>
              </a:defRPr>
            </a:lvl2pPr>
            <a:lvl3pPr>
              <a:buClr>
                <a:schemeClr val="tx2"/>
              </a:buClr>
              <a:defRPr sz="1400">
                <a:latin typeface="+mn-lt"/>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209550"/>
            <a:ext cx="1685544" cy="671775"/>
          </a:xfrm>
          <a:prstGeom prst="rect">
            <a:avLst/>
          </a:prstGeom>
        </p:spPr>
      </p:pic>
      <p:sp>
        <p:nvSpPr>
          <p:cNvPr id="9" name="Content Placeholder 2"/>
          <p:cNvSpPr>
            <a:spLocks noGrp="1"/>
          </p:cNvSpPr>
          <p:nvPr>
            <p:ph sz="half" idx="13"/>
          </p:nvPr>
        </p:nvSpPr>
        <p:spPr>
          <a:xfrm>
            <a:off x="4648200" y="1200150"/>
            <a:ext cx="4038600" cy="3733800"/>
          </a:xfrm>
        </p:spPr>
        <p:txBody>
          <a:bodyPr/>
          <a:lstStyle>
            <a:lvl1pPr>
              <a:buClr>
                <a:schemeClr val="accent3"/>
              </a:buClr>
              <a:defRPr sz="2400"/>
            </a:lvl1pPr>
            <a:lvl2pPr>
              <a:buClr>
                <a:schemeClr val="accent2"/>
              </a:buClr>
              <a:defRPr sz="1800"/>
            </a:lvl2pPr>
            <a:lvl3pPr>
              <a:buClr>
                <a:schemeClr val="tx2"/>
              </a:buClr>
              <a:defRPr sz="1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457200" y="205979"/>
            <a:ext cx="6629400" cy="857250"/>
          </a:xfrm>
        </p:spPr>
        <p:txBody>
          <a:bodyPr>
            <a:normAutofit/>
          </a:bodyPr>
          <a:lstStyle>
            <a:lvl1pPr algn="l">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208163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38600" cy="3733800"/>
          </a:xfrm>
        </p:spPr>
        <p:txBody>
          <a:bodyPr/>
          <a:lstStyle>
            <a:lvl1pPr>
              <a:buClr>
                <a:schemeClr val="accent3"/>
              </a:buClr>
              <a:defRPr sz="2400"/>
            </a:lvl1pPr>
            <a:lvl2pPr>
              <a:buClr>
                <a:schemeClr val="accent2"/>
              </a:buClr>
              <a:defRPr sz="1800"/>
            </a:lvl2pPr>
            <a:lvl3pPr>
              <a:buClr>
                <a:schemeClr val="tx2"/>
              </a:buClr>
              <a:defRPr sz="1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209550"/>
            <a:ext cx="1685544" cy="671775"/>
          </a:xfrm>
          <a:prstGeom prst="rect">
            <a:avLst/>
          </a:prstGeom>
        </p:spPr>
      </p:pic>
      <p:sp>
        <p:nvSpPr>
          <p:cNvPr id="10" name="Title 1"/>
          <p:cNvSpPr>
            <a:spLocks noGrp="1"/>
          </p:cNvSpPr>
          <p:nvPr>
            <p:ph type="title"/>
          </p:nvPr>
        </p:nvSpPr>
        <p:spPr>
          <a:xfrm>
            <a:off x="457200" y="205979"/>
            <a:ext cx="6629400" cy="857250"/>
          </a:xfrm>
        </p:spPr>
        <p:txBody>
          <a:bodyPr>
            <a:normAutofit/>
          </a:bodyPr>
          <a:lstStyle>
            <a:lvl1pPr algn="l">
              <a:defRPr sz="3200"/>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4724400" y="1200150"/>
            <a:ext cx="3962400" cy="3733800"/>
          </a:xfrm>
        </p:spPr>
        <p:txBody>
          <a:bodyPr/>
          <a:lstStyle/>
          <a:p>
            <a:endParaRPr lang="en-US"/>
          </a:p>
        </p:txBody>
      </p:sp>
    </p:spTree>
    <p:extLst>
      <p:ext uri="{BB962C8B-B14F-4D97-AF65-F5344CB8AC3E}">
        <p14:creationId xmlns:p14="http://schemas.microsoft.com/office/powerpoint/2010/main" val="302772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75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57350"/>
            <a:ext cx="4040188"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775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57350"/>
            <a:ext cx="4041775"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209550"/>
            <a:ext cx="1685544" cy="671775"/>
          </a:xfrm>
          <a:prstGeom prst="rect">
            <a:avLst/>
          </a:prstGeom>
        </p:spPr>
      </p:pic>
      <p:sp>
        <p:nvSpPr>
          <p:cNvPr id="11" name="Title 1"/>
          <p:cNvSpPr>
            <a:spLocks noGrp="1"/>
          </p:cNvSpPr>
          <p:nvPr>
            <p:ph type="title"/>
          </p:nvPr>
        </p:nvSpPr>
        <p:spPr>
          <a:xfrm>
            <a:off x="457200" y="205979"/>
            <a:ext cx="6629400" cy="857250"/>
          </a:xfrm>
        </p:spPr>
        <p:txBody>
          <a:bodyPr>
            <a:normAutofit/>
          </a:bodyPr>
          <a:lstStyle>
            <a:lvl1pPr algn="l">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16395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729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7902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209550"/>
            <a:ext cx="1685544" cy="671775"/>
          </a:xfrm>
          <a:prstGeom prst="rect">
            <a:avLst/>
          </a:prstGeom>
        </p:spPr>
      </p:pic>
    </p:spTree>
    <p:extLst>
      <p:ext uri="{BB962C8B-B14F-4D97-AF65-F5344CB8AC3E}">
        <p14:creationId xmlns:p14="http://schemas.microsoft.com/office/powerpoint/2010/main" val="105489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733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65792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51" r:id="rId5"/>
    <p:sldLayoutId id="2147483652" r:id="rId6"/>
    <p:sldLayoutId id="2147483661" r:id="rId7"/>
    <p:sldLayoutId id="2147483653" r:id="rId8"/>
    <p:sldLayoutId id="2147483656" r:id="rId9"/>
    <p:sldLayoutId id="2147483657" r:id="rId10"/>
    <p:sldLayoutId id="2147483660" r:id="rId11"/>
    <p:sldLayoutId id="2147483664" r:id="rId12"/>
    <p:sldLayoutId id="2147483665" r:id="rId13"/>
  </p:sldLayoutIdLst>
  <p:txStyles>
    <p:titleStyle>
      <a:lvl1pPr algn="l" defTabSz="914400" rtl="0" eaLnBrk="1" latinLnBrk="0" hangingPunct="1">
        <a:spcBef>
          <a:spcPct val="0"/>
        </a:spcBef>
        <a:buNone/>
        <a:defRPr sz="3200" kern="1200">
          <a:solidFill>
            <a:schemeClr val="tx1"/>
          </a:solidFill>
          <a:latin typeface="HelveticaNeueLT Pro 65 Md"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encorps.org/apply"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jpeg"/><Relationship Id="rId4" Type="http://schemas.openxmlformats.org/officeDocument/2006/relationships/hyperlink" Target="mailto:bethany.orozco@encorp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bethany.orozco@encorps.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LVKSTtc5LF4"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2443" r="22064" b="23964"/>
          <a:stretch/>
        </p:blipFill>
        <p:spPr>
          <a:xfrm>
            <a:off x="-1" y="-19050"/>
            <a:ext cx="9144001" cy="4191000"/>
          </a:xfrm>
          <a:prstGeom prst="rect">
            <a:avLst/>
          </a:prstGeom>
        </p:spPr>
      </p:pic>
      <p:sp>
        <p:nvSpPr>
          <p:cNvPr id="2" name="Title 1"/>
          <p:cNvSpPr>
            <a:spLocks noGrp="1"/>
          </p:cNvSpPr>
          <p:nvPr>
            <p:ph type="ctrTitle"/>
          </p:nvPr>
        </p:nvSpPr>
        <p:spPr/>
        <p:txBody>
          <a:bodyPr/>
          <a:lstStyle/>
          <a:p>
            <a:r>
              <a:rPr lang="en-US" dirty="0" smtClean="0">
                <a:solidFill>
                  <a:schemeClr val="accent3"/>
                </a:solidFill>
              </a:rPr>
              <a:t>Translating Industry Experience into the Classroom</a:t>
            </a:r>
            <a:endParaRPr lang="en-US" dirty="0"/>
          </a:p>
        </p:txBody>
      </p:sp>
    </p:spTree>
    <p:extLst>
      <p:ext uri="{BB962C8B-B14F-4D97-AF65-F5344CB8AC3E}">
        <p14:creationId xmlns:p14="http://schemas.microsoft.com/office/powerpoint/2010/main" val="271640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title"/>
          </p:nvPr>
        </p:nvSpPr>
        <p:spPr>
          <a:xfrm>
            <a:off x="457200" y="205979"/>
            <a:ext cx="66294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Font typeface="Helvetica Neue"/>
              <a:buNone/>
            </a:pPr>
            <a:r>
              <a:rPr lang="en-US" dirty="0"/>
              <a:t>Fellowship &amp; Beyond</a:t>
            </a:r>
            <a:endParaRPr dirty="0"/>
          </a:p>
        </p:txBody>
      </p:sp>
      <p:sp>
        <p:nvSpPr>
          <p:cNvPr id="262" name="Google Shape;262;p21"/>
          <p:cNvSpPr txBox="1">
            <a:spLocks noGrp="1"/>
          </p:cNvSpPr>
          <p:nvPr>
            <p:ph type="body" idx="1"/>
          </p:nvPr>
        </p:nvSpPr>
        <p:spPr>
          <a:xfrm>
            <a:off x="457200" y="1581150"/>
            <a:ext cx="4876800" cy="31051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400"/>
              <a:buFont typeface="Arial"/>
              <a:buChar char="•"/>
            </a:pPr>
            <a:r>
              <a:rPr lang="en-US" sz="1800" dirty="0" smtClean="0"/>
              <a:t>Online </a:t>
            </a:r>
            <a:r>
              <a:rPr lang="en-US" sz="1800" dirty="0"/>
              <a:t>professional development </a:t>
            </a:r>
            <a:r>
              <a:rPr lang="en-US" sz="1800" dirty="0" smtClean="0"/>
              <a:t>modules</a:t>
            </a:r>
            <a:endParaRPr sz="1800" dirty="0"/>
          </a:p>
          <a:p>
            <a:pPr marL="342900" lvl="0" indent="-342900" algn="l" rtl="0">
              <a:spcBef>
                <a:spcPts val="280"/>
              </a:spcBef>
              <a:spcAft>
                <a:spcPts val="0"/>
              </a:spcAft>
              <a:buClr>
                <a:schemeClr val="dk1"/>
              </a:buClr>
              <a:buSzPts val="1400"/>
              <a:buFont typeface="Arial"/>
              <a:buChar char="•"/>
            </a:pPr>
            <a:r>
              <a:rPr lang="en-US" sz="1800" dirty="0" smtClean="0"/>
              <a:t>In-person workshops &amp; trainings</a:t>
            </a:r>
          </a:p>
          <a:p>
            <a:pPr marL="342900" lvl="0" indent="-342900" algn="l" rtl="0">
              <a:spcBef>
                <a:spcPts val="280"/>
              </a:spcBef>
              <a:spcAft>
                <a:spcPts val="0"/>
              </a:spcAft>
              <a:buClr>
                <a:schemeClr val="dk1"/>
              </a:buClr>
              <a:buSzPts val="1400"/>
              <a:buFont typeface="Arial"/>
              <a:buChar char="•"/>
            </a:pPr>
            <a:r>
              <a:rPr lang="en-US" sz="1800" dirty="0" smtClean="0"/>
              <a:t>Volunteer time in a classroom with </a:t>
            </a:r>
            <a:r>
              <a:rPr lang="en-US" sz="1800" dirty="0"/>
              <a:t>an </a:t>
            </a:r>
            <a:r>
              <a:rPr lang="en-US" sz="1800" dirty="0" err="1"/>
              <a:t>EnCorps</a:t>
            </a:r>
            <a:r>
              <a:rPr lang="en-US" sz="1800" dirty="0"/>
              <a:t> Host </a:t>
            </a:r>
            <a:r>
              <a:rPr lang="en-US" sz="1800" dirty="0" smtClean="0"/>
              <a:t>Teacher</a:t>
            </a:r>
            <a:endParaRPr sz="1800" dirty="0"/>
          </a:p>
          <a:p>
            <a:pPr marL="342900" lvl="0" indent="-342900" algn="l" rtl="0">
              <a:spcBef>
                <a:spcPts val="280"/>
              </a:spcBef>
              <a:spcAft>
                <a:spcPts val="0"/>
              </a:spcAft>
              <a:buClr>
                <a:schemeClr val="dk1"/>
              </a:buClr>
              <a:buSzPts val="1400"/>
              <a:buFont typeface="Arial"/>
              <a:buChar char="•"/>
            </a:pPr>
            <a:r>
              <a:rPr lang="en-US" sz="1800" dirty="0" smtClean="0"/>
              <a:t>Access to:</a:t>
            </a:r>
          </a:p>
          <a:p>
            <a:pPr marL="800100" lvl="1">
              <a:spcBef>
                <a:spcPts val="280"/>
              </a:spcBef>
              <a:buClr>
                <a:schemeClr val="dk1"/>
              </a:buClr>
              <a:buSzPts val="1400"/>
              <a:buFont typeface="Arial"/>
              <a:buChar char="•"/>
            </a:pPr>
            <a:r>
              <a:rPr lang="en-US" sz="1600" dirty="0" smtClean="0"/>
              <a:t>Program support</a:t>
            </a:r>
          </a:p>
          <a:p>
            <a:pPr marL="800100" lvl="1">
              <a:spcBef>
                <a:spcPts val="280"/>
              </a:spcBef>
              <a:buClr>
                <a:schemeClr val="dk1"/>
              </a:buClr>
              <a:buSzPts val="1400"/>
              <a:buFont typeface="Arial"/>
              <a:buChar char="•"/>
            </a:pPr>
            <a:r>
              <a:rPr lang="en-US" sz="1600" dirty="0" smtClean="0"/>
              <a:t>Cohort of peers</a:t>
            </a:r>
          </a:p>
          <a:p>
            <a:pPr marL="800100" lvl="1">
              <a:spcBef>
                <a:spcPts val="280"/>
              </a:spcBef>
              <a:buClr>
                <a:schemeClr val="dk1"/>
              </a:buClr>
              <a:buSzPts val="1400"/>
              <a:buFont typeface="Arial"/>
              <a:buChar char="•"/>
            </a:pPr>
            <a:r>
              <a:rPr lang="en-US" sz="1600" dirty="0" smtClean="0"/>
              <a:t>Scholarship </a:t>
            </a:r>
            <a:r>
              <a:rPr lang="en-US" sz="1600" dirty="0" smtClean="0"/>
              <a:t>opportunities</a:t>
            </a:r>
            <a:endParaRPr lang="en-US" sz="1600" dirty="0"/>
          </a:p>
          <a:p>
            <a:pPr marL="342900" lvl="0" indent="-342900">
              <a:spcBef>
                <a:spcPts val="280"/>
              </a:spcBef>
              <a:buSzPts val="1400"/>
            </a:pPr>
            <a:r>
              <a:rPr lang="en-US" sz="1800" dirty="0" smtClean="0"/>
              <a:t>Earn a teaching credential</a:t>
            </a:r>
          </a:p>
          <a:p>
            <a:pPr marL="342900" lvl="0" indent="-342900">
              <a:spcBef>
                <a:spcPts val="280"/>
              </a:spcBef>
              <a:buSzPts val="1400"/>
            </a:pPr>
            <a:r>
              <a:rPr lang="en-US" sz="1800" dirty="0" smtClean="0"/>
              <a:t>Become a teacher by next fall</a:t>
            </a:r>
            <a:endParaRPr lang="en-US" sz="1600" dirty="0"/>
          </a:p>
        </p:txBody>
      </p:sp>
      <p:sp>
        <p:nvSpPr>
          <p:cNvPr id="263" name="Google Shape;263;p21"/>
          <p:cNvSpPr txBox="1">
            <a:spLocks noGrp="1"/>
          </p:cNvSpPr>
          <p:nvPr>
            <p:ph type="body" idx="2"/>
          </p:nvPr>
        </p:nvSpPr>
        <p:spPr>
          <a:xfrm>
            <a:off x="457200" y="1047750"/>
            <a:ext cx="8229600" cy="457200"/>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00ACDC"/>
              </a:buClr>
              <a:buSzPts val="2000"/>
            </a:pPr>
            <a:r>
              <a:rPr lang="en-US" dirty="0">
                <a:solidFill>
                  <a:srgbClr val="00B0F0"/>
                </a:solidFill>
                <a:latin typeface="HelveticaNeueLT Pro 65 Md" panose="020B0604020202020204" pitchFamily="34" charset="0"/>
                <a:ea typeface="+mj-ea"/>
                <a:cs typeface="+mj-cs"/>
              </a:rPr>
              <a:t>What we offer</a:t>
            </a:r>
            <a:endParaRPr lang="en-US" i="1" dirty="0">
              <a:solidFill>
                <a:srgbClr val="00B0F0"/>
              </a:solidFill>
            </a:endParaRPr>
          </a:p>
        </p:txBody>
      </p:sp>
      <p:pic>
        <p:nvPicPr>
          <p:cNvPr id="264" name="Google Shape;264;p21"/>
          <p:cNvPicPr preferRelativeResize="0"/>
          <p:nvPr/>
        </p:nvPicPr>
        <p:blipFill rotWithShape="1">
          <a:blip r:embed="rId3">
            <a:alphaModFix/>
          </a:blip>
          <a:srcRect/>
          <a:stretch/>
        </p:blipFill>
        <p:spPr>
          <a:xfrm rot="5400000">
            <a:off x="5873750" y="2051050"/>
            <a:ext cx="2978150" cy="2343150"/>
          </a:xfrm>
          <a:prstGeom prst="rect">
            <a:avLst/>
          </a:prstGeom>
          <a:noFill/>
          <a:ln>
            <a:noFill/>
          </a:ln>
        </p:spPr>
      </p:pic>
    </p:spTree>
    <p:extLst>
      <p:ext uri="{BB962C8B-B14F-4D97-AF65-F5344CB8AC3E}">
        <p14:creationId xmlns:p14="http://schemas.microsoft.com/office/powerpoint/2010/main" val="416245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title"/>
          </p:nvPr>
        </p:nvSpPr>
        <p:spPr>
          <a:xfrm>
            <a:off x="457200" y="205979"/>
            <a:ext cx="66294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Font typeface="Helvetica Neue"/>
              <a:buNone/>
            </a:pPr>
            <a:r>
              <a:rPr lang="en-US" dirty="0"/>
              <a:t>Fellowship &amp; Beyond</a:t>
            </a:r>
            <a:endParaRPr dirty="0"/>
          </a:p>
        </p:txBody>
      </p:sp>
      <p:sp>
        <p:nvSpPr>
          <p:cNvPr id="263" name="Google Shape;263;p21"/>
          <p:cNvSpPr txBox="1">
            <a:spLocks noGrp="1"/>
          </p:cNvSpPr>
          <p:nvPr>
            <p:ph type="body" idx="2"/>
          </p:nvPr>
        </p:nvSpPr>
        <p:spPr>
          <a:xfrm>
            <a:off x="457200" y="1047750"/>
            <a:ext cx="8229600" cy="457200"/>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00ACDC"/>
              </a:buClr>
              <a:buSzPts val="2000"/>
            </a:pPr>
            <a:r>
              <a:rPr lang="en-US" dirty="0" smtClean="0">
                <a:solidFill>
                  <a:srgbClr val="00B0F0"/>
                </a:solidFill>
                <a:latin typeface="HelveticaNeueLT Pro 65 Md" panose="020B0604020202020204" pitchFamily="34" charset="0"/>
                <a:ea typeface="+mj-ea"/>
                <a:cs typeface="+mj-cs"/>
              </a:rPr>
              <a:t>Career &amp; Technical Education Credential</a:t>
            </a:r>
            <a:endParaRPr lang="en-US" i="1" dirty="0">
              <a:solidFill>
                <a:srgbClr val="00B0F0"/>
              </a:solidFill>
            </a:endParaRPr>
          </a:p>
        </p:txBody>
      </p:sp>
      <p:sp>
        <p:nvSpPr>
          <p:cNvPr id="6" name="Content Placeholder 4"/>
          <p:cNvSpPr txBox="1">
            <a:spLocks/>
          </p:cNvSpPr>
          <p:nvPr/>
        </p:nvSpPr>
        <p:spPr>
          <a:xfrm>
            <a:off x="478971" y="1674846"/>
            <a:ext cx="2819400" cy="327660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Subject Areas</a:t>
            </a:r>
          </a:p>
          <a:p>
            <a:r>
              <a:rPr lang="en-US" dirty="0" smtClean="0"/>
              <a:t>Arts, Media, and Entertainment</a:t>
            </a:r>
          </a:p>
          <a:p>
            <a:r>
              <a:rPr lang="en-US" dirty="0" smtClean="0"/>
              <a:t>Energy, Environment, and Utilities</a:t>
            </a:r>
          </a:p>
          <a:p>
            <a:r>
              <a:rPr lang="en-US" dirty="0" smtClean="0"/>
              <a:t>Engineering and Architecture</a:t>
            </a:r>
          </a:p>
          <a:p>
            <a:r>
              <a:rPr lang="en-US" dirty="0" smtClean="0"/>
              <a:t>Business and Finance</a:t>
            </a:r>
          </a:p>
          <a:p>
            <a:r>
              <a:rPr lang="en-US" dirty="0" smtClean="0"/>
              <a:t>Health Science and Medical Technology</a:t>
            </a:r>
          </a:p>
          <a:p>
            <a:r>
              <a:rPr lang="en-US" dirty="0" smtClean="0"/>
              <a:t>Information and Communication Technologies</a:t>
            </a:r>
          </a:p>
          <a:p>
            <a:r>
              <a:rPr lang="en-US" dirty="0" smtClean="0"/>
              <a:t>Manufacturing and Product Development</a:t>
            </a:r>
          </a:p>
          <a:p>
            <a:r>
              <a:rPr lang="en-US" dirty="0" smtClean="0"/>
              <a:t>Transportation</a:t>
            </a:r>
            <a:endParaRPr lang="en-US" dirty="0"/>
          </a:p>
        </p:txBody>
      </p:sp>
      <p:sp>
        <p:nvSpPr>
          <p:cNvPr id="7" name="TextBox 6"/>
          <p:cNvSpPr txBox="1"/>
          <p:nvPr/>
        </p:nvSpPr>
        <p:spPr>
          <a:xfrm>
            <a:off x="4114800" y="1674846"/>
            <a:ext cx="2971800" cy="1492716"/>
          </a:xfrm>
          <a:prstGeom prst="rect">
            <a:avLst/>
          </a:prstGeom>
          <a:noFill/>
        </p:spPr>
        <p:txBody>
          <a:bodyPr wrap="square" rtlCol="0">
            <a:spAutoFit/>
          </a:bodyPr>
          <a:lstStyle/>
          <a:p>
            <a:r>
              <a:rPr lang="en-US" sz="1300" b="1" dirty="0" smtClean="0"/>
              <a:t>Process</a:t>
            </a:r>
            <a:endParaRPr lang="en-US" sz="1300" b="1" dirty="0" smtClean="0"/>
          </a:p>
          <a:p>
            <a:pPr marL="285750" indent="-285750">
              <a:buFont typeface="Arial" panose="020B0604020202020204" pitchFamily="34" charset="0"/>
              <a:buChar char="•"/>
            </a:pPr>
            <a:r>
              <a:rPr lang="en-US" sz="1300" dirty="0"/>
              <a:t>Obtain verifications of employment and official </a:t>
            </a:r>
            <a:r>
              <a:rPr lang="en-US" sz="1300" dirty="0" smtClean="0"/>
              <a:t>transcripts</a:t>
            </a:r>
          </a:p>
          <a:p>
            <a:pPr marL="285750" indent="-285750">
              <a:buFont typeface="Arial" panose="020B0604020202020204" pitchFamily="34" charset="0"/>
              <a:buChar char="•"/>
            </a:pPr>
            <a:r>
              <a:rPr lang="en-US" sz="1300" dirty="0" smtClean="0"/>
              <a:t>Online </a:t>
            </a:r>
            <a:r>
              <a:rPr lang="en-US" sz="1300" dirty="0"/>
              <a:t>coursework beginning October, February or June for 3 </a:t>
            </a:r>
            <a:r>
              <a:rPr lang="en-US" sz="1300" dirty="0" smtClean="0"/>
              <a:t>months</a:t>
            </a:r>
            <a:endParaRPr lang="en-US" sz="1300" dirty="0" smtClean="0"/>
          </a:p>
        </p:txBody>
      </p:sp>
    </p:spTree>
    <p:extLst>
      <p:ext uri="{BB962C8B-B14F-4D97-AF65-F5344CB8AC3E}">
        <p14:creationId xmlns:p14="http://schemas.microsoft.com/office/powerpoint/2010/main" val="218479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idx="10"/>
          </p:nvPr>
        </p:nvSpPr>
        <p:spPr>
          <a:xfrm>
            <a:off x="1371600" y="1047750"/>
            <a:ext cx="6400800" cy="2765822"/>
          </a:xfrm>
        </p:spPr>
        <p:txBody>
          <a:bodyPr>
            <a:noAutofit/>
          </a:bodyPr>
          <a:lstStyle/>
          <a:p>
            <a:r>
              <a:rPr lang="en-US" sz="7200" dirty="0" smtClean="0">
                <a:solidFill>
                  <a:schemeClr val="bg1"/>
                </a:solidFill>
              </a:rPr>
              <a:t>Who inspired you?</a:t>
            </a:r>
            <a:endParaRPr lang="en-US" sz="7200" dirty="0">
              <a:solidFill>
                <a:schemeClr val="bg1"/>
              </a:solidFill>
            </a:endParaRPr>
          </a:p>
        </p:txBody>
      </p:sp>
    </p:spTree>
    <p:extLst>
      <p:ext uri="{BB962C8B-B14F-4D97-AF65-F5344CB8AC3E}">
        <p14:creationId xmlns:p14="http://schemas.microsoft.com/office/powerpoint/2010/main" val="313830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5105400" cy="4572000"/>
          </a:xfrm>
        </p:spPr>
        <p:txBody>
          <a:bodyPr>
            <a:noAutofit/>
          </a:bodyPr>
          <a:lstStyle/>
          <a:p>
            <a:r>
              <a:rPr lang="en-US" sz="3800" i="0" dirty="0" smtClean="0">
                <a:solidFill>
                  <a:schemeClr val="tx2"/>
                </a:solidFill>
              </a:rPr>
              <a:t>Innovate.</a:t>
            </a:r>
            <a:br>
              <a:rPr lang="en-US" sz="3800" i="0" dirty="0" smtClean="0">
                <a:solidFill>
                  <a:schemeClr val="tx2"/>
                </a:solidFill>
              </a:rPr>
            </a:br>
            <a:r>
              <a:rPr lang="en-US" sz="3800" i="0" dirty="0" smtClean="0">
                <a:solidFill>
                  <a:schemeClr val="tx2"/>
                </a:solidFill>
              </a:rPr>
              <a:t>Empower.</a:t>
            </a:r>
            <a:br>
              <a:rPr lang="en-US" sz="3800" i="0" dirty="0" smtClean="0">
                <a:solidFill>
                  <a:schemeClr val="tx2"/>
                </a:solidFill>
              </a:rPr>
            </a:br>
            <a:r>
              <a:rPr lang="en-US" sz="3800" i="0" dirty="0" smtClean="0">
                <a:solidFill>
                  <a:schemeClr val="tx2"/>
                </a:solidFill>
              </a:rPr>
              <a:t>Ignite.</a:t>
            </a:r>
            <a:r>
              <a:rPr lang="en-US" sz="3800" i="0" dirty="0">
                <a:solidFill>
                  <a:schemeClr val="tx1"/>
                </a:solidFill>
              </a:rPr>
              <a:t/>
            </a:r>
            <a:br>
              <a:rPr lang="en-US" sz="3800" i="0" dirty="0">
                <a:solidFill>
                  <a:schemeClr val="tx1"/>
                </a:solidFill>
              </a:rPr>
            </a:br>
            <a:r>
              <a:rPr lang="en-US" sz="3800" i="0" dirty="0" smtClean="0">
                <a:solidFill>
                  <a:schemeClr val="tx1"/>
                </a:solidFill>
              </a:rPr>
              <a:t>TEACH</a:t>
            </a:r>
            <a:r>
              <a:rPr lang="en-US" sz="3800" i="0" dirty="0" smtClean="0">
                <a:solidFill>
                  <a:schemeClr val="tx1"/>
                </a:solidFill>
              </a:rPr>
              <a:t>.</a:t>
            </a:r>
            <a:r>
              <a:rPr lang="en-US" sz="4800" dirty="0">
                <a:solidFill>
                  <a:schemeClr val="tx1"/>
                </a:solidFill>
              </a:rPr>
              <a:t/>
            </a:r>
            <a:br>
              <a:rPr lang="en-US" sz="4800" dirty="0">
                <a:solidFill>
                  <a:schemeClr val="tx1"/>
                </a:solidFill>
              </a:rPr>
            </a:br>
            <a:r>
              <a:rPr lang="en-US" sz="4800" dirty="0">
                <a:solidFill>
                  <a:schemeClr val="tx1"/>
                </a:solidFill>
              </a:rPr>
              <a:t/>
            </a:r>
            <a:br>
              <a:rPr lang="en-US" sz="4800" dirty="0">
                <a:solidFill>
                  <a:schemeClr val="tx1"/>
                </a:solidFill>
              </a:rPr>
            </a:br>
            <a:r>
              <a:rPr lang="en-US" sz="1800" dirty="0" smtClean="0">
                <a:solidFill>
                  <a:schemeClr val="tx2"/>
                </a:solidFill>
                <a:latin typeface="Helvetica Neue"/>
                <a:hlinkClick r:id="rId3"/>
              </a:rPr>
              <a:t>www.encorps.org/apply</a:t>
            </a:r>
            <a:r>
              <a:rPr lang="en-US" sz="1800" u="sng" dirty="0">
                <a:solidFill>
                  <a:schemeClr val="tx2"/>
                </a:solidFill>
                <a:latin typeface="Helvetica Neue"/>
              </a:rPr>
              <a:t/>
            </a:r>
            <a:br>
              <a:rPr lang="en-US" sz="1800" u="sng" dirty="0">
                <a:solidFill>
                  <a:schemeClr val="tx2"/>
                </a:solidFill>
                <a:latin typeface="Helvetica Neue"/>
              </a:rPr>
            </a:br>
            <a:r>
              <a:rPr lang="en-US" sz="1800" dirty="0" smtClean="0">
                <a:solidFill>
                  <a:schemeClr val="tx2"/>
                </a:solidFill>
                <a:latin typeface="Helvetica Neue"/>
              </a:rPr>
              <a:t>WINTER </a:t>
            </a:r>
            <a:r>
              <a:rPr lang="en-US" sz="1800" dirty="0">
                <a:solidFill>
                  <a:schemeClr val="tx2"/>
                </a:solidFill>
                <a:latin typeface="Helvetica Neue"/>
              </a:rPr>
              <a:t>application deadline: </a:t>
            </a:r>
            <a:br>
              <a:rPr lang="en-US" sz="1800" dirty="0">
                <a:solidFill>
                  <a:schemeClr val="tx2"/>
                </a:solidFill>
                <a:latin typeface="Helvetica Neue"/>
              </a:rPr>
            </a:br>
            <a:r>
              <a:rPr lang="en-US" sz="1800" dirty="0" smtClean="0">
                <a:solidFill>
                  <a:schemeClr val="tx2"/>
                </a:solidFill>
                <a:latin typeface="Helvetica Neue"/>
              </a:rPr>
              <a:t>November 15, </a:t>
            </a:r>
            <a:r>
              <a:rPr lang="en-US" sz="1800" dirty="0" smtClean="0">
                <a:solidFill>
                  <a:schemeClr val="tx2"/>
                </a:solidFill>
                <a:latin typeface="Helvetica Neue"/>
              </a:rPr>
              <a:t>2019</a:t>
            </a:r>
            <a:br>
              <a:rPr lang="en-US" sz="1800" dirty="0" smtClean="0">
                <a:solidFill>
                  <a:schemeClr val="tx2"/>
                </a:solidFill>
                <a:latin typeface="Helvetica Neue"/>
              </a:rPr>
            </a:br>
            <a:r>
              <a:rPr lang="en-US" sz="1800" dirty="0" smtClean="0">
                <a:solidFill>
                  <a:schemeClr val="tx2"/>
                </a:solidFill>
                <a:latin typeface="Helvetica Neue"/>
              </a:rPr>
              <a:t/>
            </a:r>
            <a:br>
              <a:rPr lang="en-US" sz="1800" dirty="0" smtClean="0">
                <a:solidFill>
                  <a:schemeClr val="tx2"/>
                </a:solidFill>
                <a:latin typeface="Helvetica Neue"/>
              </a:rPr>
            </a:br>
            <a:r>
              <a:rPr lang="en-US" i="0" dirty="0">
                <a:solidFill>
                  <a:schemeClr val="accent6">
                    <a:lumMod val="50000"/>
                  </a:schemeClr>
                </a:solidFill>
              </a:rPr>
              <a:t>Bethany Orozco</a:t>
            </a:r>
            <a:r>
              <a:rPr lang="en-US" b="0" i="0" dirty="0">
                <a:solidFill>
                  <a:schemeClr val="accent6">
                    <a:lumMod val="50000"/>
                  </a:schemeClr>
                </a:solidFill>
              </a:rPr>
              <a:t/>
            </a:r>
            <a:br>
              <a:rPr lang="en-US" b="0" i="0" dirty="0">
                <a:solidFill>
                  <a:schemeClr val="accent6">
                    <a:lumMod val="50000"/>
                  </a:schemeClr>
                </a:solidFill>
              </a:rPr>
            </a:br>
            <a:r>
              <a:rPr lang="en-US" i="0" dirty="0">
                <a:solidFill>
                  <a:schemeClr val="accent6">
                    <a:lumMod val="50000"/>
                  </a:schemeClr>
                </a:solidFill>
              </a:rPr>
              <a:t>Statewide Recruitment &amp; Communications Director</a:t>
            </a:r>
            <a:br>
              <a:rPr lang="en-US" i="0" dirty="0">
                <a:solidFill>
                  <a:schemeClr val="accent6">
                    <a:lumMod val="50000"/>
                  </a:schemeClr>
                </a:solidFill>
              </a:rPr>
            </a:br>
            <a:r>
              <a:rPr lang="en-US" i="0" dirty="0" smtClean="0">
                <a:solidFill>
                  <a:schemeClr val="accent6">
                    <a:lumMod val="50000"/>
                  </a:schemeClr>
                </a:solidFill>
                <a:hlinkClick r:id="rId4"/>
              </a:rPr>
              <a:t>bethany.orozco@encorps.org</a:t>
            </a:r>
            <a:endParaRPr lang="en-US" i="0" dirty="0">
              <a:solidFill>
                <a:schemeClr val="accent6">
                  <a:lumMod val="50000"/>
                </a:schemeClr>
              </a:solidFill>
            </a:endParaRPr>
          </a:p>
        </p:txBody>
      </p:sp>
      <p:pic>
        <p:nvPicPr>
          <p:cNvPr id="6" name="Picture Placeholder 5"/>
          <p:cNvPicPr>
            <a:picLocks noGrp="1" noChangeAspect="1"/>
          </p:cNvPicPr>
          <p:nvPr>
            <p:ph type="pic" idx="1"/>
          </p:nvPr>
        </p:nvPicPr>
        <p:blipFill rotWithShape="1">
          <a:blip r:embed="rId5" cstate="print">
            <a:extLst>
              <a:ext uri="{28A0092B-C50C-407E-A947-70E740481C1C}">
                <a14:useLocalDpi xmlns:a14="http://schemas.microsoft.com/office/drawing/2010/main" val="0"/>
              </a:ext>
            </a:extLst>
          </a:blip>
          <a:srcRect l="56053" t="-46" b="17225"/>
          <a:stretch/>
        </p:blipFill>
        <p:spPr>
          <a:xfrm>
            <a:off x="5029199" y="-26222"/>
            <a:ext cx="4114801" cy="5169722"/>
          </a:xfrm>
        </p:spPr>
      </p:pic>
    </p:spTree>
    <p:extLst>
      <p:ext uri="{BB962C8B-B14F-4D97-AF65-F5344CB8AC3E}">
        <p14:creationId xmlns:p14="http://schemas.microsoft.com/office/powerpoint/2010/main" val="181678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9" name="Content Placeholder 2"/>
          <p:cNvSpPr>
            <a:spLocks noGrp="1"/>
          </p:cNvSpPr>
          <p:nvPr>
            <p:ph idx="1"/>
          </p:nvPr>
        </p:nvSpPr>
        <p:spPr>
          <a:xfrm>
            <a:off x="602148" y="1444229"/>
            <a:ext cx="2750652" cy="1127521"/>
          </a:xfrm>
        </p:spPr>
        <p:txBody>
          <a:bodyPr>
            <a:noAutofit/>
          </a:bodyPr>
          <a:lstStyle/>
          <a:p>
            <a:pPr marL="0" indent="0">
              <a:buNone/>
            </a:pPr>
            <a:r>
              <a:rPr lang="en-US" sz="1400" b="1" dirty="0" smtClean="0">
                <a:solidFill>
                  <a:srgbClr val="00B0F0"/>
                </a:solidFill>
              </a:rPr>
              <a:t>Bethany Orozco</a:t>
            </a:r>
          </a:p>
          <a:p>
            <a:pPr marL="0" indent="0">
              <a:buNone/>
            </a:pPr>
            <a:r>
              <a:rPr lang="en-US" sz="1400" dirty="0" smtClean="0"/>
              <a:t>Statewide Recruitment &amp; Communications Director</a:t>
            </a:r>
          </a:p>
          <a:p>
            <a:pPr marL="0" indent="0">
              <a:buNone/>
            </a:pPr>
            <a:r>
              <a:rPr lang="en-US" sz="1400" dirty="0" smtClean="0">
                <a:hlinkClick r:id="rId3"/>
              </a:rPr>
              <a:t>bethany.orozco@encorps.org</a:t>
            </a:r>
            <a:endParaRPr lang="en-US" sz="1400" dirty="0" smtClean="0"/>
          </a:p>
        </p:txBody>
      </p:sp>
      <p:sp>
        <p:nvSpPr>
          <p:cNvPr id="3" name="AutoShape 2" descr="Image result for david franklin linkedin the principals des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428750"/>
            <a:ext cx="839417" cy="83941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940" y="3203908"/>
            <a:ext cx="910643" cy="739442"/>
          </a:xfrm>
          <a:prstGeom prst="rect">
            <a:avLst/>
          </a:prstGeom>
        </p:spPr>
      </p:pic>
      <p:sp>
        <p:nvSpPr>
          <p:cNvPr id="10" name="Content Placeholder 2"/>
          <p:cNvSpPr txBox="1">
            <a:spLocks/>
          </p:cNvSpPr>
          <p:nvPr/>
        </p:nvSpPr>
        <p:spPr>
          <a:xfrm>
            <a:off x="5525718" y="1536082"/>
            <a:ext cx="3008682" cy="22548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HelveticaNeueLT Pro 65 Md" panose="020B0604020202020204" pitchFamily="34" charset="0"/>
              <a:buChar char="•"/>
              <a:defRPr sz="1800" kern="1200">
                <a:solidFill>
                  <a:schemeClr val="tx1"/>
                </a:solidFill>
                <a:latin typeface="+mn-lt"/>
                <a:ea typeface="+mn-ea"/>
                <a:cs typeface="+mn-cs"/>
              </a:defRPr>
            </a:lvl2pPr>
            <a:lvl3pPr marL="1200150" indent="-285750" algn="l" defTabSz="914400" rtl="0" eaLnBrk="1" latinLnBrk="0" hangingPunct="1">
              <a:spcBef>
                <a:spcPct val="20000"/>
              </a:spcBef>
              <a:buClr>
                <a:schemeClr val="accent3"/>
              </a:buClr>
              <a:buFont typeface="Courier New" panose="02070309020205020404" pitchFamily="49" charset="0"/>
              <a:buChar char="o"/>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a:t>
            </a:r>
            <a:r>
              <a:rPr lang="en-US" sz="1400" dirty="0" err="1" smtClean="0"/>
              <a:t>mrsbethanyorozco</a:t>
            </a:r>
            <a:endParaRPr lang="en-US" sz="1400" dirty="0" smtClean="0"/>
          </a:p>
          <a:p>
            <a:pPr marL="0" indent="0">
              <a:buFont typeface="Arial" panose="020B0604020202020204" pitchFamily="34" charset="0"/>
              <a:buNone/>
            </a:pPr>
            <a:r>
              <a:rPr lang="en-US" sz="1400" dirty="0" smtClean="0"/>
              <a:t>@</a:t>
            </a:r>
            <a:r>
              <a:rPr lang="en-US" sz="1400" dirty="0" err="1" smtClean="0"/>
              <a:t>encorpsstemteachers</a:t>
            </a:r>
            <a:endParaRPr lang="en-US" sz="1400" dirty="0" smtClean="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smtClean="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smtClean="0"/>
          </a:p>
          <a:p>
            <a:pPr marL="0" indent="0">
              <a:buFont typeface="Arial" panose="020B0604020202020204" pitchFamily="34" charset="0"/>
              <a:buNone/>
            </a:pPr>
            <a:endParaRPr lang="en-US" sz="1400" dirty="0" smtClean="0"/>
          </a:p>
          <a:p>
            <a:pPr marL="0" indent="0">
              <a:buFont typeface="Arial" panose="020B0604020202020204" pitchFamily="34" charset="0"/>
              <a:buNone/>
            </a:pPr>
            <a:r>
              <a:rPr lang="en-US" sz="1400" dirty="0" smtClean="0"/>
              <a:t>@</a:t>
            </a:r>
            <a:r>
              <a:rPr lang="en-US" sz="1400" dirty="0" err="1" smtClean="0"/>
              <a:t>BethanyOrozco</a:t>
            </a:r>
            <a:endParaRPr lang="en-US" sz="1400" dirty="0" smtClean="0"/>
          </a:p>
          <a:p>
            <a:pPr marL="0" indent="0">
              <a:buFont typeface="Arial" panose="020B0604020202020204" pitchFamily="34" charset="0"/>
              <a:buNone/>
            </a:pPr>
            <a:r>
              <a:rPr lang="en-US" sz="1400" dirty="0" smtClean="0"/>
              <a:t>@</a:t>
            </a:r>
            <a:r>
              <a:rPr lang="en-US" sz="1400" dirty="0" err="1" smtClean="0"/>
              <a:t>EnCorps</a:t>
            </a:r>
            <a:endParaRPr lang="en-US" sz="1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2800350"/>
            <a:ext cx="2395728" cy="1597152"/>
          </a:xfrm>
          <a:prstGeom prst="rect">
            <a:avLst/>
          </a:prstGeom>
        </p:spPr>
      </p:pic>
    </p:spTree>
    <p:extLst>
      <p:ext uri="{BB962C8B-B14F-4D97-AF65-F5344CB8AC3E}">
        <p14:creationId xmlns:p14="http://schemas.microsoft.com/office/powerpoint/2010/main" val="2727058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your hand if you…</a:t>
            </a:r>
            <a:endParaRPr lang="en-US" dirty="0"/>
          </a:p>
        </p:txBody>
      </p:sp>
      <p:sp>
        <p:nvSpPr>
          <p:cNvPr id="3" name="Content Placeholder 2"/>
          <p:cNvSpPr>
            <a:spLocks noGrp="1"/>
          </p:cNvSpPr>
          <p:nvPr>
            <p:ph idx="1"/>
          </p:nvPr>
        </p:nvSpPr>
        <p:spPr>
          <a:xfrm>
            <a:off x="457200" y="1276350"/>
            <a:ext cx="5105400" cy="3657599"/>
          </a:xfrm>
        </p:spPr>
        <p:txBody>
          <a:bodyPr>
            <a:normAutofit fontScale="92500"/>
          </a:bodyPr>
          <a:lstStyle/>
          <a:p>
            <a:pPr marL="0" indent="0">
              <a:buNone/>
            </a:pPr>
            <a:r>
              <a:rPr lang="en-US" dirty="0">
                <a:solidFill>
                  <a:srgbClr val="00B0F0"/>
                </a:solidFill>
              </a:rPr>
              <a:t>…have had an excellent teacher.</a:t>
            </a:r>
          </a:p>
          <a:p>
            <a:pPr marL="0" indent="0">
              <a:buNone/>
            </a:pPr>
            <a:endParaRPr lang="en-US" dirty="0" smtClean="0"/>
          </a:p>
          <a:p>
            <a:pPr marL="0" indent="0">
              <a:buNone/>
            </a:pPr>
            <a:r>
              <a:rPr lang="en-US" dirty="0" smtClean="0"/>
              <a:t>…w</a:t>
            </a:r>
            <a:r>
              <a:rPr lang="en-US" dirty="0" smtClean="0"/>
              <a:t>ould like to see more diversity in aerospace and </a:t>
            </a:r>
            <a:r>
              <a:rPr lang="en-US" dirty="0" smtClean="0"/>
              <a:t>the STEM </a:t>
            </a:r>
            <a:r>
              <a:rPr lang="en-US" dirty="0" smtClean="0"/>
              <a:t>fields.</a:t>
            </a:r>
            <a:endParaRPr lang="en-US" dirty="0" smtClean="0"/>
          </a:p>
          <a:p>
            <a:pPr marL="0" indent="0">
              <a:buNone/>
            </a:pPr>
            <a:endParaRPr lang="en-US" dirty="0"/>
          </a:p>
          <a:p>
            <a:pPr marL="0" indent="0">
              <a:buNone/>
            </a:pPr>
            <a:r>
              <a:rPr lang="en-US" dirty="0" smtClean="0">
                <a:solidFill>
                  <a:srgbClr val="00B0F0"/>
                </a:solidFill>
              </a:rPr>
              <a:t>…have </a:t>
            </a:r>
            <a:r>
              <a:rPr lang="en-US" dirty="0" smtClean="0">
                <a:solidFill>
                  <a:srgbClr val="00B0F0"/>
                </a:solidFill>
              </a:rPr>
              <a:t>volunteered with K-12 </a:t>
            </a:r>
            <a:r>
              <a:rPr lang="en-US" dirty="0" smtClean="0">
                <a:solidFill>
                  <a:srgbClr val="00B0F0"/>
                </a:solidFill>
              </a:rPr>
              <a:t>students.</a:t>
            </a:r>
          </a:p>
          <a:p>
            <a:pPr marL="0" indent="0">
              <a:buNone/>
            </a:pPr>
            <a:endParaRPr lang="en-US" dirty="0">
              <a:solidFill>
                <a:srgbClr val="00B0F0"/>
              </a:solidFill>
            </a:endParaRPr>
          </a:p>
          <a:p>
            <a:pPr marL="0" indent="0">
              <a:buNone/>
            </a:pPr>
            <a:r>
              <a:rPr lang="en-US" dirty="0" smtClean="0"/>
              <a:t>…are an engineer. Manager. Researcher. Student. Who else?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86425" y="1685925"/>
            <a:ext cx="3276600" cy="2457450"/>
          </a:xfrm>
          <a:prstGeom prst="rect">
            <a:avLst/>
          </a:prstGeom>
        </p:spPr>
      </p:pic>
    </p:spTree>
    <p:extLst>
      <p:ext uri="{BB962C8B-B14F-4D97-AF65-F5344CB8AC3E}">
        <p14:creationId xmlns:p14="http://schemas.microsoft.com/office/powerpoint/2010/main" val="238632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Inequity in STEM Education</a:t>
            </a:r>
            <a:endParaRPr lang="en-US" dirty="0"/>
          </a:p>
        </p:txBody>
      </p:sp>
      <p:sp>
        <p:nvSpPr>
          <p:cNvPr id="4" name="Text Placeholder 3"/>
          <p:cNvSpPr>
            <a:spLocks noGrp="1"/>
          </p:cNvSpPr>
          <p:nvPr>
            <p:ph type="body" idx="10"/>
          </p:nvPr>
        </p:nvSpPr>
        <p:spPr/>
        <p:txBody>
          <a:bodyPr>
            <a:normAutofit fontScale="85000" lnSpcReduction="10000"/>
          </a:bodyPr>
          <a:lstStyle/>
          <a:p>
            <a:r>
              <a:rPr lang="en-US" dirty="0" smtClean="0">
                <a:solidFill>
                  <a:schemeClr val="tx2"/>
                </a:solidFill>
              </a:rPr>
              <a:t>Only 39% of schools in CA offer computer science education</a:t>
            </a:r>
            <a:endParaRPr lang="en-US" dirty="0">
              <a:solidFill>
                <a:schemeClr val="tx2"/>
              </a:solidFill>
            </a:endParaRPr>
          </a:p>
        </p:txBody>
      </p:sp>
      <p:sp>
        <p:nvSpPr>
          <p:cNvPr id="7" name="Content Placeholder 2"/>
          <p:cNvSpPr>
            <a:spLocks noGrp="1"/>
          </p:cNvSpPr>
          <p:nvPr>
            <p:ph idx="1"/>
          </p:nvPr>
        </p:nvSpPr>
        <p:spPr>
          <a:xfrm>
            <a:off x="6733164" y="2163930"/>
            <a:ext cx="2334636" cy="1802607"/>
          </a:xfrm>
        </p:spPr>
        <p:txBody>
          <a:bodyPr>
            <a:normAutofit/>
          </a:bodyPr>
          <a:lstStyle/>
          <a:p>
            <a:pPr marL="0" indent="0" algn="just" fontAlgn="base">
              <a:spcBef>
                <a:spcPct val="0"/>
              </a:spcBef>
              <a:spcAft>
                <a:spcPct val="0"/>
              </a:spcAft>
              <a:buNone/>
            </a:pPr>
            <a:r>
              <a:rPr lang="en-US" sz="1400" b="1" i="1" dirty="0">
                <a:solidFill>
                  <a:srgbClr val="00B0F0"/>
                </a:solidFill>
              </a:rPr>
              <a:t>"It's not a pretty </a:t>
            </a:r>
            <a:r>
              <a:rPr lang="en-US" sz="1400" b="1" i="1" dirty="0" smtClean="0">
                <a:solidFill>
                  <a:srgbClr val="00B0F0"/>
                </a:solidFill>
              </a:rPr>
              <a:t>picture, we </a:t>
            </a:r>
            <a:r>
              <a:rPr lang="en-US" sz="1400" b="1" i="1" dirty="0">
                <a:solidFill>
                  <a:srgbClr val="00B0F0"/>
                </a:solidFill>
              </a:rPr>
              <a:t>are not doing an adequate job educating poor kids, black kids, Latino kids</a:t>
            </a:r>
            <a:r>
              <a:rPr lang="en-US" sz="1400" b="1" i="1" dirty="0" smtClean="0">
                <a:solidFill>
                  <a:srgbClr val="00B0F0"/>
                </a:solidFill>
              </a:rPr>
              <a:t>.“</a:t>
            </a:r>
          </a:p>
          <a:p>
            <a:pPr marL="0" indent="0" algn="r" fontAlgn="base">
              <a:spcBef>
                <a:spcPct val="0"/>
              </a:spcBef>
              <a:spcAft>
                <a:spcPct val="0"/>
              </a:spcAft>
              <a:buNone/>
            </a:pPr>
            <a:endParaRPr lang="en-US" sz="1400" b="1" i="1" dirty="0" smtClean="0">
              <a:solidFill>
                <a:srgbClr val="00B0F0"/>
              </a:solidFill>
              <a:cs typeface="Arial" pitchFamily="34" charset="0"/>
            </a:endParaRPr>
          </a:p>
          <a:p>
            <a:pPr marL="0" indent="0" algn="r" fontAlgn="base">
              <a:spcBef>
                <a:spcPct val="0"/>
              </a:spcBef>
              <a:spcAft>
                <a:spcPct val="0"/>
              </a:spcAft>
              <a:buNone/>
            </a:pPr>
            <a:r>
              <a:rPr lang="en-US" sz="1400" b="1" i="1" dirty="0" smtClean="0">
                <a:solidFill>
                  <a:srgbClr val="00B0F0"/>
                </a:solidFill>
                <a:cs typeface="Arial" pitchFamily="34" charset="0"/>
              </a:rPr>
              <a:t>Tyrone Howard, UCLA Education Professor</a:t>
            </a:r>
            <a:endParaRPr lang="en-US" sz="1400" b="1" i="1" dirty="0">
              <a:solidFill>
                <a:srgbClr val="00B0F0"/>
              </a:solidFill>
              <a:cs typeface="Arial" pitchFamily="34" charset="0"/>
            </a:endParaRPr>
          </a:p>
        </p:txBody>
      </p:sp>
      <p:sp>
        <p:nvSpPr>
          <p:cNvPr id="3" name="AutoShape 2" descr="Image result for la times 2017 california test sc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Content Placeholder 3"/>
          <p:cNvSpPr txBox="1">
            <a:spLocks/>
          </p:cNvSpPr>
          <p:nvPr/>
        </p:nvSpPr>
        <p:spPr>
          <a:xfrm>
            <a:off x="612775" y="4933950"/>
            <a:ext cx="4492625"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800" dirty="0" smtClean="0"/>
              <a:t>Data source: </a:t>
            </a:r>
            <a:r>
              <a:rPr lang="en-US" sz="800" dirty="0" err="1" smtClean="0"/>
              <a:t>Kapor</a:t>
            </a:r>
            <a:r>
              <a:rPr lang="en-US" sz="800" dirty="0" smtClean="0"/>
              <a:t> Center, Computer Science In California’s Schools</a:t>
            </a:r>
            <a:endParaRPr lang="en-US" sz="800" dirty="0"/>
          </a:p>
        </p:txBody>
      </p:sp>
      <p:pic>
        <p:nvPicPr>
          <p:cNvPr id="8" name="Picture 7"/>
          <p:cNvPicPr>
            <a:picLocks noChangeAspect="1"/>
          </p:cNvPicPr>
          <p:nvPr/>
        </p:nvPicPr>
        <p:blipFill>
          <a:blip r:embed="rId3"/>
          <a:stretch>
            <a:fillRect/>
          </a:stretch>
        </p:blipFill>
        <p:spPr>
          <a:xfrm>
            <a:off x="0" y="1527572"/>
            <a:ext cx="6733164" cy="3253164"/>
          </a:xfrm>
          <a:prstGeom prst="rect">
            <a:avLst/>
          </a:prstGeom>
        </p:spPr>
      </p:pic>
    </p:spTree>
    <p:extLst>
      <p:ext uri="{BB962C8B-B14F-4D97-AF65-F5344CB8AC3E}">
        <p14:creationId xmlns:p14="http://schemas.microsoft.com/office/powerpoint/2010/main" val="670207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Inequity in STEM Education</a:t>
            </a:r>
            <a:endParaRPr lang="en-US" dirty="0"/>
          </a:p>
        </p:txBody>
      </p:sp>
      <p:sp>
        <p:nvSpPr>
          <p:cNvPr id="4" name="Text Placeholder 3"/>
          <p:cNvSpPr>
            <a:spLocks noGrp="1"/>
          </p:cNvSpPr>
          <p:nvPr>
            <p:ph type="body" idx="10"/>
          </p:nvPr>
        </p:nvSpPr>
        <p:spPr/>
        <p:txBody>
          <a:bodyPr>
            <a:normAutofit fontScale="85000" lnSpcReduction="10000"/>
          </a:bodyPr>
          <a:lstStyle/>
          <a:p>
            <a:r>
              <a:rPr lang="en-US" dirty="0">
                <a:solidFill>
                  <a:schemeClr val="tx2"/>
                </a:solidFill>
              </a:rPr>
              <a:t>California Assessment of Student Performance and </a:t>
            </a:r>
            <a:r>
              <a:rPr lang="en-US" dirty="0" smtClean="0">
                <a:solidFill>
                  <a:schemeClr val="tx2"/>
                </a:solidFill>
              </a:rPr>
              <a:t>Progress</a:t>
            </a:r>
            <a:endParaRPr lang="en-US" dirty="0">
              <a:solidFill>
                <a:schemeClr val="tx2"/>
              </a:solidFill>
            </a:endParaRPr>
          </a:p>
        </p:txBody>
      </p:sp>
      <p:sp>
        <p:nvSpPr>
          <p:cNvPr id="9" name="Content Placeholder 3"/>
          <p:cNvSpPr txBox="1">
            <a:spLocks/>
          </p:cNvSpPr>
          <p:nvPr/>
        </p:nvSpPr>
        <p:spPr>
          <a:xfrm>
            <a:off x="5759341" y="1581150"/>
            <a:ext cx="2698859" cy="8395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000" b="1" dirty="0" smtClean="0"/>
              <a:t>California Overall</a:t>
            </a:r>
            <a:endParaRPr lang="en-US" sz="2000" b="1" dirty="0"/>
          </a:p>
        </p:txBody>
      </p:sp>
      <p:sp>
        <p:nvSpPr>
          <p:cNvPr id="3" name="AutoShape 2" descr="Image result for la times 2017 california test sc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Content Placeholder 3"/>
          <p:cNvSpPr txBox="1">
            <a:spLocks/>
          </p:cNvSpPr>
          <p:nvPr/>
        </p:nvSpPr>
        <p:spPr>
          <a:xfrm>
            <a:off x="612775" y="4933950"/>
            <a:ext cx="4492625"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800" dirty="0" smtClean="0"/>
              <a:t>Data source: California Department of Education. Graphic by </a:t>
            </a:r>
            <a:r>
              <a:rPr lang="en-US" sz="800" dirty="0" err="1" smtClean="0"/>
              <a:t>Yuxuan</a:t>
            </a:r>
            <a:r>
              <a:rPr lang="en-US" sz="800" dirty="0" smtClean="0"/>
              <a:t> </a:t>
            </a:r>
            <a:r>
              <a:rPr lang="en-US" sz="800" dirty="0" err="1" smtClean="0"/>
              <a:t>Xie</a:t>
            </a:r>
            <a:r>
              <a:rPr lang="en-US" sz="800" dirty="0" smtClean="0"/>
              <a:t>.</a:t>
            </a:r>
            <a:endParaRPr lang="en-US" sz="800" dirty="0"/>
          </a:p>
        </p:txBody>
      </p:sp>
      <p:sp>
        <p:nvSpPr>
          <p:cNvPr id="6" name="Rounded Rectangle 5"/>
          <p:cNvSpPr/>
          <p:nvPr/>
        </p:nvSpPr>
        <p:spPr>
          <a:xfrm>
            <a:off x="5687434" y="2114550"/>
            <a:ext cx="2562225" cy="95184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mj-lt"/>
              </a:rPr>
              <a:t>39%</a:t>
            </a:r>
            <a:r>
              <a:rPr lang="en-US" sz="1400" b="1" dirty="0" smtClean="0">
                <a:latin typeface="+mj-lt"/>
              </a:rPr>
              <a:t> </a:t>
            </a:r>
            <a:r>
              <a:rPr lang="en-US" sz="1400" dirty="0" smtClean="0">
                <a:latin typeface="+mj-lt"/>
              </a:rPr>
              <a:t>MATH</a:t>
            </a:r>
            <a:endParaRPr lang="en-US" sz="1400" dirty="0">
              <a:latin typeface="+mj-lt"/>
            </a:endParaRPr>
          </a:p>
        </p:txBody>
      </p:sp>
      <p:pic>
        <p:nvPicPr>
          <p:cNvPr id="2052" name="Picture 4" descr="https://mk0edsource0y23p672y.kinstacdn.com/wp-content/uploads/2018/10/SmarterBalanced-ethnic-race-2018.jpg"/>
          <p:cNvPicPr>
            <a:picLocks noChangeAspect="1" noChangeArrowheads="1"/>
          </p:cNvPicPr>
          <p:nvPr/>
        </p:nvPicPr>
        <p:blipFill rotWithShape="1">
          <a:blip r:embed="rId3">
            <a:extLst>
              <a:ext uri="{28A0092B-C50C-407E-A947-70E740481C1C}">
                <a14:useLocalDpi xmlns:a14="http://schemas.microsoft.com/office/drawing/2010/main" val="0"/>
              </a:ext>
            </a:extLst>
          </a:blip>
          <a:srcRect t="27925" r="52692" b="8009"/>
          <a:stretch/>
        </p:blipFill>
        <p:spPr bwMode="auto">
          <a:xfrm>
            <a:off x="605848" y="1503002"/>
            <a:ext cx="3813752" cy="3208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k0edsource0y23p672y.kinstacdn.com/wp-content/uploads/2018/10/SmarterBalanced-ethnic-race-2018.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69" t="10062" r="65029" b="75154"/>
          <a:stretch/>
        </p:blipFill>
        <p:spPr bwMode="auto">
          <a:xfrm>
            <a:off x="4191000" y="1527572"/>
            <a:ext cx="381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mk0edsource0y23p672y.kinstacdn.com/wp-content/uploads/2018/10/SmarterBalanced-ethnic-race-2018.jpg"/>
          <p:cNvPicPr>
            <a:picLocks noChangeAspect="1" noChangeArrowheads="1"/>
          </p:cNvPicPr>
          <p:nvPr/>
        </p:nvPicPr>
        <p:blipFill rotWithShape="1">
          <a:blip r:embed="rId3">
            <a:extLst>
              <a:ext uri="{28A0092B-C50C-407E-A947-70E740481C1C}">
                <a14:useLocalDpi xmlns:a14="http://schemas.microsoft.com/office/drawing/2010/main" val="0"/>
              </a:ext>
            </a:extLst>
          </a:blip>
          <a:srcRect l="60864" t="10062" r="31355" b="75154"/>
          <a:stretch/>
        </p:blipFill>
        <p:spPr bwMode="auto">
          <a:xfrm>
            <a:off x="4067176" y="2800350"/>
            <a:ext cx="581024"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mk0edsource0y23p672y.kinstacdn.com/wp-content/uploads/2018/10/SmarterBalanced-ethnic-race-2018.jpg"/>
          <p:cNvPicPr>
            <a:picLocks noChangeAspect="1" noChangeArrowheads="1"/>
          </p:cNvPicPr>
          <p:nvPr/>
        </p:nvPicPr>
        <p:blipFill rotWithShape="1">
          <a:blip r:embed="rId3">
            <a:extLst>
              <a:ext uri="{28A0092B-C50C-407E-A947-70E740481C1C}">
                <a14:useLocalDpi xmlns:a14="http://schemas.microsoft.com/office/drawing/2010/main" val="0"/>
              </a:ext>
            </a:extLst>
          </a:blip>
          <a:srcRect l="40073" t="10062" r="53804" b="75154"/>
          <a:stretch/>
        </p:blipFill>
        <p:spPr bwMode="auto">
          <a:xfrm>
            <a:off x="4114800" y="2190750"/>
            <a:ext cx="457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mk0edsource0y23p672y.kinstacdn.com/wp-content/uploads/2018/10/SmarterBalanced-ethnic-race-2018.jpg"/>
          <p:cNvPicPr>
            <a:picLocks noChangeAspect="1" noChangeArrowheads="1"/>
          </p:cNvPicPr>
          <p:nvPr/>
        </p:nvPicPr>
        <p:blipFill rotWithShape="1">
          <a:blip r:embed="rId3">
            <a:extLst>
              <a:ext uri="{28A0092B-C50C-407E-A947-70E740481C1C}">
                <a14:useLocalDpi xmlns:a14="http://schemas.microsoft.com/office/drawing/2010/main" val="0"/>
              </a:ext>
            </a:extLst>
          </a:blip>
          <a:srcRect l="49633" t="10062" r="42204" b="75154"/>
          <a:stretch/>
        </p:blipFill>
        <p:spPr bwMode="auto">
          <a:xfrm>
            <a:off x="4038599" y="3342398"/>
            <a:ext cx="60960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79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Inequity in STEM Education</a:t>
            </a:r>
          </a:p>
        </p:txBody>
      </p:sp>
      <p:sp>
        <p:nvSpPr>
          <p:cNvPr id="3" name="Content Placeholder 2"/>
          <p:cNvSpPr>
            <a:spLocks noGrp="1"/>
          </p:cNvSpPr>
          <p:nvPr>
            <p:ph idx="1"/>
          </p:nvPr>
        </p:nvSpPr>
        <p:spPr>
          <a:xfrm>
            <a:off x="457200" y="2038350"/>
            <a:ext cx="5228056" cy="2895599"/>
          </a:xfrm>
        </p:spPr>
        <p:txBody>
          <a:bodyPr>
            <a:normAutofit fontScale="85000" lnSpcReduction="20000"/>
          </a:bodyPr>
          <a:lstStyle/>
          <a:p>
            <a:r>
              <a:rPr lang="en-US" dirty="0"/>
              <a:t>Encountering an above-average teacher for five years in a row </a:t>
            </a:r>
            <a:r>
              <a:rPr lang="en-US" b="1" dirty="0">
                <a:solidFill>
                  <a:schemeClr val="accent2"/>
                </a:solidFill>
              </a:rPr>
              <a:t>could overcome the achievement gap</a:t>
            </a:r>
            <a:r>
              <a:rPr lang="en-US" dirty="0"/>
              <a:t>;</a:t>
            </a:r>
          </a:p>
          <a:p>
            <a:endParaRPr lang="en-US" dirty="0"/>
          </a:p>
          <a:p>
            <a:r>
              <a:rPr lang="en-US" dirty="0"/>
              <a:t>A teacher who performs one standard deviation above the mean effectiveness in a class of 20 students can annually produce </a:t>
            </a:r>
            <a:r>
              <a:rPr lang="en-US" b="1" dirty="0">
                <a:solidFill>
                  <a:schemeClr val="accent2"/>
                </a:solidFill>
              </a:rPr>
              <a:t>marginal gains of over $400,000 in present value of student future </a:t>
            </a:r>
            <a:r>
              <a:rPr lang="en-US" b="1" dirty="0" smtClean="0">
                <a:solidFill>
                  <a:schemeClr val="accent2"/>
                </a:solidFill>
              </a:rPr>
              <a:t>earnings</a:t>
            </a:r>
            <a:r>
              <a:rPr lang="en-US" dirty="0"/>
              <a:t> </a:t>
            </a:r>
            <a:r>
              <a:rPr lang="en-US" dirty="0" smtClean="0"/>
              <a:t>(</a:t>
            </a:r>
            <a:r>
              <a:rPr lang="en-US" dirty="0" err="1" smtClean="0"/>
              <a:t>Hanushek</a:t>
            </a:r>
            <a:r>
              <a:rPr lang="en-US" dirty="0"/>
              <a:t>, 2011</a:t>
            </a:r>
            <a:r>
              <a:rPr lang="en-US" dirty="0" smtClean="0"/>
              <a:t>).</a:t>
            </a:r>
            <a:endParaRPr lang="en-US" dirty="0"/>
          </a:p>
        </p:txBody>
      </p:sp>
      <p:sp>
        <p:nvSpPr>
          <p:cNvPr id="4" name="Text Placeholder 3"/>
          <p:cNvSpPr>
            <a:spLocks noGrp="1"/>
          </p:cNvSpPr>
          <p:nvPr>
            <p:ph type="body" idx="10"/>
          </p:nvPr>
        </p:nvSpPr>
        <p:spPr>
          <a:xfrm>
            <a:off x="457200" y="1047750"/>
            <a:ext cx="8229600" cy="914400"/>
          </a:xfrm>
        </p:spPr>
        <p:txBody>
          <a:bodyPr>
            <a:normAutofit/>
          </a:bodyPr>
          <a:lstStyle/>
          <a:p>
            <a:r>
              <a:rPr lang="en-US" dirty="0"/>
              <a:t>Effective teachers make a measurable difference! How much</a:t>
            </a:r>
            <a:r>
              <a:rPr lang="en-US" dirty="0" smtClean="0"/>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040" y="2051957"/>
            <a:ext cx="3153104" cy="2286000"/>
          </a:xfrm>
          <a:prstGeom prst="rect">
            <a:avLst/>
          </a:prstGeom>
        </p:spPr>
      </p:pic>
    </p:spTree>
    <p:extLst>
      <p:ext uri="{BB962C8B-B14F-4D97-AF65-F5344CB8AC3E}">
        <p14:creationId xmlns:p14="http://schemas.microsoft.com/office/powerpoint/2010/main" val="4230659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21</a:t>
            </a:r>
            <a:r>
              <a:rPr lang="en-US" baseline="30000" dirty="0" smtClean="0"/>
              <a:t>st</a:t>
            </a:r>
            <a:r>
              <a:rPr lang="en-US" dirty="0" smtClean="0"/>
              <a:t> Century Classrooms</a:t>
            </a:r>
            <a:endParaRPr lang="en-US" dirty="0"/>
          </a:p>
        </p:txBody>
      </p:sp>
      <p:pic>
        <p:nvPicPr>
          <p:cNvPr id="3" name="LVKSTtc5LF4"/>
          <p:cNvPicPr>
            <a:picLocks noRot="1" noChangeAspect="1"/>
          </p:cNvPicPr>
          <p:nvPr>
            <a:videoFile r:link="rId1"/>
          </p:nvPr>
        </p:nvPicPr>
        <p:blipFill>
          <a:blip r:embed="rId4"/>
          <a:stretch>
            <a:fillRect/>
          </a:stretch>
        </p:blipFill>
        <p:spPr>
          <a:xfrm>
            <a:off x="0" y="-575392"/>
            <a:ext cx="9144000" cy="6343051"/>
          </a:xfrm>
          <a:prstGeom prst="rect">
            <a:avLst/>
          </a:prstGeom>
        </p:spPr>
      </p:pic>
    </p:spTree>
    <p:extLst>
      <p:ext uri="{BB962C8B-B14F-4D97-AF65-F5344CB8AC3E}">
        <p14:creationId xmlns:p14="http://schemas.microsoft.com/office/powerpoint/2010/main" val="2756649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Classrooms in the 21</a:t>
            </a:r>
            <a:r>
              <a:rPr lang="en-US" baseline="30000" dirty="0" smtClean="0"/>
              <a:t>st</a:t>
            </a:r>
            <a:r>
              <a:rPr lang="en-US" dirty="0" smtClean="0"/>
              <a:t> Century</a:t>
            </a:r>
            <a:endParaRPr lang="en-US" dirty="0"/>
          </a:p>
        </p:txBody>
      </p:sp>
      <p:sp>
        <p:nvSpPr>
          <p:cNvPr id="3" name="Content Placeholder 2"/>
          <p:cNvSpPr>
            <a:spLocks noGrp="1"/>
          </p:cNvSpPr>
          <p:nvPr>
            <p:ph idx="1"/>
          </p:nvPr>
        </p:nvSpPr>
        <p:spPr>
          <a:xfrm>
            <a:off x="3657600" y="3613545"/>
            <a:ext cx="3733800" cy="1285875"/>
          </a:xfrm>
        </p:spPr>
        <p:txBody>
          <a:bodyPr>
            <a:normAutofit fontScale="92500" lnSpcReduction="20000"/>
          </a:bodyPr>
          <a:lstStyle/>
          <a:p>
            <a:pPr marL="0" indent="0">
              <a:buNone/>
            </a:pPr>
            <a:r>
              <a:rPr lang="en-US" b="1" dirty="0" smtClean="0">
                <a:solidFill>
                  <a:schemeClr val="accent2"/>
                </a:solidFill>
              </a:rPr>
              <a:t>“At the end of the day, what’s going to be your legacy?</a:t>
            </a:r>
          </a:p>
          <a:p>
            <a:pPr marL="0" indent="0" algn="r">
              <a:buNone/>
            </a:pPr>
            <a:r>
              <a:rPr lang="en-US" sz="1900" b="1" dirty="0" smtClean="0">
                <a:solidFill>
                  <a:schemeClr val="accent2"/>
                </a:solidFill>
              </a:rPr>
              <a:t>-</a:t>
            </a:r>
            <a:r>
              <a:rPr lang="en-US" sz="1900" b="1" dirty="0" err="1" smtClean="0">
                <a:solidFill>
                  <a:schemeClr val="accent2"/>
                </a:solidFill>
              </a:rPr>
              <a:t>EnCorps</a:t>
            </a:r>
            <a:r>
              <a:rPr lang="en-US" sz="1900" b="1" dirty="0" smtClean="0">
                <a:solidFill>
                  <a:schemeClr val="accent2"/>
                </a:solidFill>
              </a:rPr>
              <a:t> Teacher, Julian Lewis</a:t>
            </a:r>
            <a:endParaRPr lang="en-US" sz="1900" dirty="0"/>
          </a:p>
        </p:txBody>
      </p:sp>
      <p:sp>
        <p:nvSpPr>
          <p:cNvPr id="4" name="Text Placeholder 3"/>
          <p:cNvSpPr>
            <a:spLocks noGrp="1"/>
          </p:cNvSpPr>
          <p:nvPr>
            <p:ph type="body" idx="10"/>
          </p:nvPr>
        </p:nvSpPr>
        <p:spPr>
          <a:xfrm>
            <a:off x="1371600" y="1111622"/>
            <a:ext cx="4495800" cy="1905001"/>
          </a:xfrm>
        </p:spPr>
        <p:txBody>
          <a:bodyPr>
            <a:normAutofit fontScale="92500" lnSpcReduction="10000"/>
          </a:bodyPr>
          <a:lstStyle/>
          <a:p>
            <a:r>
              <a:rPr lang="en-US" dirty="0" smtClean="0">
                <a:latin typeface="+mn-lt"/>
              </a:rPr>
              <a:t>“I </a:t>
            </a:r>
            <a:r>
              <a:rPr lang="en-US" dirty="0">
                <a:latin typeface="+mn-lt"/>
              </a:rPr>
              <a:t>saw a spark in those kids and I want to see more of that. I want to see these kids say, yes, that’s what I want to do with my life!”</a:t>
            </a:r>
          </a:p>
          <a:p>
            <a:pPr algn="r"/>
            <a:r>
              <a:rPr lang="en-US" sz="1900" dirty="0" smtClean="0">
                <a:latin typeface="+mn-lt"/>
              </a:rPr>
              <a:t>-</a:t>
            </a:r>
            <a:r>
              <a:rPr lang="en-US" sz="1900" dirty="0" err="1" smtClean="0">
                <a:latin typeface="+mn-lt"/>
              </a:rPr>
              <a:t>EnCorps</a:t>
            </a:r>
            <a:r>
              <a:rPr lang="en-US" sz="1900" dirty="0" smtClean="0">
                <a:latin typeface="+mn-lt"/>
              </a:rPr>
              <a:t> Teacher, Erika Parker</a:t>
            </a:r>
            <a:endParaRPr lang="en-US" sz="190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273" y="1406737"/>
            <a:ext cx="2810933" cy="15460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318271"/>
            <a:ext cx="2810933" cy="1581150"/>
          </a:xfrm>
          <a:prstGeom prst="rect">
            <a:avLst/>
          </a:prstGeom>
        </p:spPr>
      </p:pic>
    </p:spTree>
    <p:extLst>
      <p:ext uri="{BB962C8B-B14F-4D97-AF65-F5344CB8AC3E}">
        <p14:creationId xmlns:p14="http://schemas.microsoft.com/office/powerpoint/2010/main" val="3676615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613" b="3568"/>
          <a:stretch/>
        </p:blipFill>
        <p:spPr>
          <a:xfrm>
            <a:off x="19334" y="-270964"/>
            <a:ext cx="9144000" cy="5414464"/>
          </a:xfrm>
          <a:prstGeom prst="rect">
            <a:avLst/>
          </a:prstGeom>
        </p:spPr>
      </p:pic>
      <p:sp>
        <p:nvSpPr>
          <p:cNvPr id="6" name="Rectangle 5"/>
          <p:cNvSpPr/>
          <p:nvPr/>
        </p:nvSpPr>
        <p:spPr>
          <a:xfrm>
            <a:off x="0" y="3943350"/>
            <a:ext cx="9144000" cy="12001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4343400" y="4141787"/>
            <a:ext cx="4686300" cy="71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200" b="1" i="1" dirty="0" smtClean="0"/>
              <a:t>“I </a:t>
            </a:r>
            <a:r>
              <a:rPr lang="en-US" sz="1200" b="1" i="1" dirty="0"/>
              <a:t>wondered if I could turn my volunteer work into my next profession. EnCorps is attractive because of the resources, support and networking in this new field.”</a:t>
            </a:r>
          </a:p>
          <a:p>
            <a:pPr marL="0" indent="0" algn="r" fontAlgn="base">
              <a:spcBef>
                <a:spcPct val="0"/>
              </a:spcBef>
              <a:spcAft>
                <a:spcPct val="0"/>
              </a:spcAft>
              <a:buFont typeface="Arial" panose="020B0604020202020204" pitchFamily="34" charset="0"/>
              <a:buNone/>
            </a:pPr>
            <a:r>
              <a:rPr lang="en-US" sz="1200" b="1" i="1" dirty="0" smtClean="0">
                <a:cs typeface="Arial" pitchFamily="34" charset="0"/>
              </a:rPr>
              <a:t>EnCorps Fellow</a:t>
            </a:r>
            <a:endParaRPr lang="en-US" sz="1200" b="1" i="1" dirty="0">
              <a:cs typeface="Arial" pitchFamily="34" charset="0"/>
            </a:endParaRPr>
          </a:p>
        </p:txBody>
      </p:sp>
      <p:sp>
        <p:nvSpPr>
          <p:cNvPr id="14" name="Title 1"/>
          <p:cNvSpPr txBox="1">
            <a:spLocks/>
          </p:cNvSpPr>
          <p:nvPr/>
        </p:nvSpPr>
        <p:spPr>
          <a:xfrm>
            <a:off x="152400" y="4171950"/>
            <a:ext cx="6781800" cy="7355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HelveticaNeueLT Pro 65 Md" panose="020B0604020202020204" pitchFamily="34" charset="0"/>
                <a:ea typeface="+mj-ea"/>
                <a:cs typeface="+mj-cs"/>
              </a:defRPr>
            </a:lvl1pPr>
          </a:lstStyle>
          <a:p>
            <a:r>
              <a:rPr lang="en-US" dirty="0" smtClean="0"/>
              <a:t>Make an impact.</a:t>
            </a:r>
            <a:endParaRPr lang="en-US" dirty="0"/>
          </a:p>
        </p:txBody>
      </p:sp>
    </p:spTree>
    <p:extLst>
      <p:ext uri="{BB962C8B-B14F-4D97-AF65-F5344CB8AC3E}">
        <p14:creationId xmlns:p14="http://schemas.microsoft.com/office/powerpoint/2010/main" val="3208413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nCorps">
      <a:dk1>
        <a:sysClr val="windowText" lastClr="000000"/>
      </a:dk1>
      <a:lt1>
        <a:sysClr val="window" lastClr="FFFFFF"/>
      </a:lt1>
      <a:dk2>
        <a:srgbClr val="808184"/>
      </a:dk2>
      <a:lt2>
        <a:srgbClr val="EEECE1"/>
      </a:lt2>
      <a:accent1>
        <a:srgbClr val="EC1C24"/>
      </a:accent1>
      <a:accent2>
        <a:srgbClr val="F9A51A"/>
      </a:accent2>
      <a:accent3>
        <a:srgbClr val="00ACDC"/>
      </a:accent3>
      <a:accent4>
        <a:srgbClr val="00A551"/>
      </a:accent4>
      <a:accent5>
        <a:srgbClr val="FFFFFF"/>
      </a:accent5>
      <a:accent6>
        <a:srgbClr val="FFFFFF"/>
      </a:accent6>
      <a:hlink>
        <a:srgbClr val="00ACDC"/>
      </a:hlink>
      <a:folHlink>
        <a:srgbClr val="00ACDC"/>
      </a:folHlink>
    </a:clrScheme>
    <a:fontScheme name="Custom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14813</TotalTime>
  <Words>1426</Words>
  <Application>Microsoft Office PowerPoint</Application>
  <PresentationFormat>On-screen Show (16:9)</PresentationFormat>
  <Paragraphs>152</Paragraphs>
  <Slides>13</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Helvetica</vt:lpstr>
      <vt:lpstr>Helvetica Neue</vt:lpstr>
      <vt:lpstr>HelveticaNeueLT Pro 65 Md</vt:lpstr>
      <vt:lpstr>Office Theme</vt:lpstr>
      <vt:lpstr>Translating Industry Experience into the Classroom</vt:lpstr>
      <vt:lpstr>Who am I?</vt:lpstr>
      <vt:lpstr>Raise your hand if you…</vt:lpstr>
      <vt:lpstr>Inequity in STEM Education</vt:lpstr>
      <vt:lpstr>Inequity in STEM Education</vt:lpstr>
      <vt:lpstr>Inequity in STEM Education</vt:lpstr>
      <vt:lpstr>21st Century Classrooms</vt:lpstr>
      <vt:lpstr>Classrooms in the 21st Century</vt:lpstr>
      <vt:lpstr>PowerPoint Presentation</vt:lpstr>
      <vt:lpstr>Fellowship &amp; Beyond</vt:lpstr>
      <vt:lpstr>Fellowship &amp; Beyond</vt:lpstr>
      <vt:lpstr>PowerPoint Presentation</vt:lpstr>
      <vt:lpstr>Innovate. Empower. Ignite. TEACH.  www.encorps.org/apply WINTER application deadline:  November 15, 2019  Bethany Orozco Statewide Recruitment &amp; Communications Director bethany.orozco@encorps.org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this slide</dc:title>
  <dc:creator>User</dc:creator>
  <cp:lastModifiedBy>bethany.orozco@encorps.org</cp:lastModifiedBy>
  <cp:revision>143</cp:revision>
  <cp:lastPrinted>2019-07-31T15:37:29Z</cp:lastPrinted>
  <dcterms:created xsi:type="dcterms:W3CDTF">2017-08-27T22:49:57Z</dcterms:created>
  <dcterms:modified xsi:type="dcterms:W3CDTF">2019-11-04T05:15:22Z</dcterms:modified>
</cp:coreProperties>
</file>