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3.xml" ContentType="application/vnd.openxmlformats-officedocument.presentationml.notesSlide+xml"/>
  <Override PartName="/ppt/media/image7.jpeg" ContentType="image/jpeg"/>
  <Override PartName="/ppt/media/image8.jpeg" ContentType="image/jpeg"/>
  <Override PartName="/ppt/notesSlides/notesSlide4.xml" ContentType="application/vnd.openxmlformats-officedocument.presentationml.notesSlide+xml"/>
  <Override PartName="/ppt/media/image9.jpeg" ContentType="image/jpeg"/>
  <Override PartName="/ppt/notesSlides/notesSlide5.xml" ContentType="application/vnd.openxmlformats-officedocument.presentationml.notesSlide+xml"/>
  <Override PartName="/ppt/media/image10.jpeg" ContentType="image/jpeg"/>
  <Override PartName="/ppt/notesSlides/notesSlide6.xml" ContentType="application/vnd.openxmlformats-officedocument.presentationml.notesSlide+xml"/>
  <Override PartName="/ppt/media/image11.jpeg" ContentType="image/jpeg"/>
  <Override PartName="/ppt/notesSlides/notesSlide7.xml" ContentType="application/vnd.openxmlformats-officedocument.presentationml.notesSlide+xml"/>
  <Override PartName="/ppt/media/image12.jpeg" ContentType="image/jpeg"/>
  <Override PartName="/ppt/media/image13.jpeg" ContentType="image/jpeg"/>
  <Override PartName="/ppt/media/image14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notesSlides/notesSlide10.xml" ContentType="application/vnd.openxmlformats-officedocument.presentationml.notesSlide+xml"/>
  <Override PartName="/ppt/media/image19.jpeg" ContentType="image/jpeg"/>
  <Override PartName="/ppt/media/image20.jpeg" ContentType="image/jpeg"/>
  <Override PartName="/ppt/notesSlides/notesSlide11.xml" ContentType="application/vnd.openxmlformats-officedocument.presentationml.notesSlide+xml"/>
  <Override PartName="/ppt/media/image21.jpeg" ContentType="image/jpeg"/>
  <Override PartName="/ppt/media/image22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23.jpe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24.jpeg" ContentType="image/jpeg"/>
  <Override PartName="/ppt/notesSlides/notesSlide25.xml" ContentType="application/vnd.openxmlformats-officedocument.presentationml.notesSlide+xml"/>
  <Override PartName="/ppt/media/image25.jpeg" ContentType="image/jpeg"/>
  <Override PartName="/ppt/notesSlides/notesSlide26.xml" ContentType="application/vnd.openxmlformats-officedocument.presentationml.notesSlide+xml"/>
  <Override PartName="/ppt/media/image26.jpe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27.jpeg" ContentType="image/jpeg"/>
  <Override PartName="/ppt/media/image28.jpeg" ContentType="image/jpe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73234"/>
          <c:y val="0.0525146"/>
          <c:w val="0.917677"/>
          <c:h val="0.8540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TF/s</c:v>
                </c:pt>
              </c:strCache>
            </c:strRef>
          </c:tx>
          <c:spPr>
            <a:solidFill>
              <a:srgbClr val="2E578C"/>
            </a:solidFill>
            <a:ln w="9525" cap="flat">
              <a:solidFill>
                <a:srgbClr val="F9F9F9"/>
              </a:solidFill>
              <a:prstDash val="solid"/>
              <a:bevel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10"/>
                <c:pt idx="0">
                  <c:v>CS</c:v>
                </c:pt>
                <c:pt idx="1">
                  <c:v>CT</c:v>
                </c:pt>
                <c:pt idx="2">
                  <c:v>OT</c:v>
                </c:pt>
                <c:pt idx="3">
                  <c:v>LL</c:v>
                </c:pt>
                <c:pt idx="4">
                  <c:v>J</c:v>
                </c:pt>
                <c:pt idx="5">
                  <c:v>ANL</c:v>
                </c:pt>
                <c:pt idx="6">
                  <c:v>LANL</c:v>
                </c:pt>
                <c:pt idx="7">
                  <c:v>S</c:v>
                </c:pt>
                <c:pt idx="8">
                  <c:v>Ger</c:v>
                </c:pt>
                <c:pt idx="9">
                  <c:v>Saudi</c:v>
                </c:pt>
              </c:strCache>
            </c:strRef>
          </c:cat>
          <c:val>
            <c:numRef>
              <c:f>Sheet1!$B$2:$K$2</c:f>
              <c:numCache>
                <c:ptCount val="10"/>
                <c:pt idx="0">
                  <c:v>93.000000</c:v>
                </c:pt>
                <c:pt idx="1">
                  <c:v>34.000000</c:v>
                </c:pt>
                <c:pt idx="2">
                  <c:v>17.000000</c:v>
                </c:pt>
                <c:pt idx="3">
                  <c:v>17.000000</c:v>
                </c:pt>
                <c:pt idx="4">
                  <c:v>10.500000</c:v>
                </c:pt>
                <c:pt idx="5">
                  <c:v>8.600000</c:v>
                </c:pt>
                <c:pt idx="6">
                  <c:v>8.100000</c:v>
                </c:pt>
                <c:pt idx="7">
                  <c:v>6.300000</c:v>
                </c:pt>
                <c:pt idx="8">
                  <c:v>5.600000</c:v>
                </c:pt>
                <c:pt idx="9">
                  <c:v>5.500000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kWatts</c:v>
                </c:pt>
              </c:strCache>
            </c:strRef>
          </c:tx>
          <c:spPr>
            <a:solidFill>
              <a:srgbClr val="5D9648"/>
            </a:solidFill>
            <a:ln w="9525" cap="flat">
              <a:solidFill>
                <a:srgbClr val="F9F9F9"/>
              </a:solidFill>
              <a:prstDash val="solid"/>
              <a:bevel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10"/>
                <c:pt idx="0">
                  <c:v>CS</c:v>
                </c:pt>
                <c:pt idx="1">
                  <c:v>CT</c:v>
                </c:pt>
                <c:pt idx="2">
                  <c:v>OT</c:v>
                </c:pt>
                <c:pt idx="3">
                  <c:v>LL</c:v>
                </c:pt>
                <c:pt idx="4">
                  <c:v>J</c:v>
                </c:pt>
                <c:pt idx="5">
                  <c:v>ANL</c:v>
                </c:pt>
                <c:pt idx="6">
                  <c:v>LANL</c:v>
                </c:pt>
                <c:pt idx="7">
                  <c:v>S</c:v>
                </c:pt>
                <c:pt idx="8">
                  <c:v>Ger</c:v>
                </c:pt>
                <c:pt idx="9">
                  <c:v>Saudi</c:v>
                </c:pt>
              </c:strCache>
            </c:strRef>
          </c:cat>
          <c:val>
            <c:numRef>
              <c:f>Sheet1!$B$3:$K$3</c:f>
              <c:numCache>
                <c:ptCount val="10"/>
                <c:pt idx="0">
                  <c:v>15.300000</c:v>
                </c:pt>
                <c:pt idx="1">
                  <c:v>17.800000</c:v>
                </c:pt>
                <c:pt idx="2">
                  <c:v>8.200000</c:v>
                </c:pt>
                <c:pt idx="3">
                  <c:v>7.900000</c:v>
                </c:pt>
                <c:pt idx="4">
                  <c:v>12.700000</c:v>
                </c:pt>
                <c:pt idx="5">
                  <c:v>3.900000</c:v>
                </c:pt>
                <c:pt idx="6">
                  <c:v>4.200000</c:v>
                </c:pt>
                <c:pt idx="7">
                  <c:v>2.300000</c:v>
                </c:pt>
                <c:pt idx="8">
                  <c:v>3.600000</c:v>
                </c:pt>
                <c:pt idx="9">
                  <c:v>2.800000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Cores</c:v>
                </c:pt>
              </c:strCache>
            </c:strRef>
          </c:tx>
          <c:spPr>
            <a:solidFill>
              <a:srgbClr val="E7A13D"/>
            </a:solidFill>
            <a:ln w="9525" cap="flat">
              <a:solidFill>
                <a:srgbClr val="F9F9F9"/>
              </a:solidFill>
              <a:prstDash val="solid"/>
              <a:bevel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10"/>
                <c:pt idx="0">
                  <c:v>CS</c:v>
                </c:pt>
                <c:pt idx="1">
                  <c:v>CT</c:v>
                </c:pt>
                <c:pt idx="2">
                  <c:v>OT</c:v>
                </c:pt>
                <c:pt idx="3">
                  <c:v>LL</c:v>
                </c:pt>
                <c:pt idx="4">
                  <c:v>J</c:v>
                </c:pt>
                <c:pt idx="5">
                  <c:v>ANL</c:v>
                </c:pt>
                <c:pt idx="6">
                  <c:v>LANL</c:v>
                </c:pt>
                <c:pt idx="7">
                  <c:v>S</c:v>
                </c:pt>
                <c:pt idx="8">
                  <c:v>Ger</c:v>
                </c:pt>
                <c:pt idx="9">
                  <c:v>Saudi</c:v>
                </c:pt>
              </c:strCache>
            </c:strRef>
          </c:cat>
          <c:val>
            <c:numRef>
              <c:f>Sheet1!$B$4:$K$4</c:f>
              <c:numCache>
                <c:ptCount val="10"/>
                <c:pt idx="0">
                  <c:v>10.600000</c:v>
                </c:pt>
                <c:pt idx="1">
                  <c:v>3.100000</c:v>
                </c:pt>
                <c:pt idx="2">
                  <c:v>0.560000</c:v>
                </c:pt>
                <c:pt idx="3">
                  <c:v>1.500000</c:v>
                </c:pt>
                <c:pt idx="4">
                  <c:v>0.700000</c:v>
                </c:pt>
                <c:pt idx="5">
                  <c:v>0.790000</c:v>
                </c:pt>
                <c:pt idx="6">
                  <c:v>0.300000</c:v>
                </c:pt>
                <c:pt idx="7">
                  <c:v>0.116000</c:v>
                </c:pt>
                <c:pt idx="8">
                  <c:v>0.185000</c:v>
                </c:pt>
                <c:pt idx="9">
                  <c:v>0.196000</c:v>
                </c:pt>
              </c:numCache>
            </c:numRef>
          </c:val>
        </c:ser>
        <c:gapWidth val="15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.#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30"/>
        <c:minorUnit val="1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73234"/>
          <c:y val="0.0525146"/>
          <c:w val="0.917677"/>
          <c:h val="0.8540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TF/s</c:v>
                </c:pt>
              </c:strCache>
            </c:strRef>
          </c:tx>
          <c:spPr>
            <a:solidFill>
              <a:srgbClr val="2E578C"/>
            </a:solidFill>
            <a:ln w="9525" cap="flat">
              <a:solidFill>
                <a:srgbClr val="F9F9F9"/>
              </a:solidFill>
              <a:prstDash val="solid"/>
              <a:bevel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10"/>
                <c:pt idx="0">
                  <c:v>OS</c:v>
                </c:pt>
                <c:pt idx="1">
                  <c:v>CS</c:v>
                </c:pt>
                <c:pt idx="2">
                  <c:v>LL</c:v>
                </c:pt>
                <c:pt idx="3">
                  <c:v>CT</c:v>
                </c:pt>
                <c:pt idx="4">
                  <c:v>J</c:v>
                </c:pt>
                <c:pt idx="5">
                  <c:v>S</c:v>
                </c:pt>
                <c:pt idx="6">
                  <c:v>OT</c:v>
                </c:pt>
                <c:pt idx="7">
                  <c:v>LL</c:v>
                </c:pt>
                <c:pt idx="8">
                  <c:v>SNL</c:v>
                </c:pt>
                <c:pt idx="9">
                  <c:v>LBL</c:v>
                </c:pt>
              </c:strCache>
            </c:strRef>
          </c:cat>
          <c:val>
            <c:numRef>
              <c:f>Sheet1!$B$2:$K$2</c:f>
              <c:numCache>
                <c:ptCount val="10"/>
                <c:pt idx="0">
                  <c:v>122.300000</c:v>
                </c:pt>
                <c:pt idx="1">
                  <c:v>93.000000</c:v>
                </c:pt>
                <c:pt idx="2">
                  <c:v>71.600000</c:v>
                </c:pt>
                <c:pt idx="3">
                  <c:v>61.400000</c:v>
                </c:pt>
                <c:pt idx="4">
                  <c:v>19.900000</c:v>
                </c:pt>
                <c:pt idx="5">
                  <c:v>19.600000</c:v>
                </c:pt>
                <c:pt idx="6">
                  <c:v>17.600000</c:v>
                </c:pt>
                <c:pt idx="7">
                  <c:v>17.200000</c:v>
                </c:pt>
                <c:pt idx="8">
                  <c:v>14.100000</c:v>
                </c:pt>
                <c:pt idx="9">
                  <c:v>14.000000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kWatts</c:v>
                </c:pt>
              </c:strCache>
            </c:strRef>
          </c:tx>
          <c:spPr>
            <a:solidFill>
              <a:srgbClr val="5D9648"/>
            </a:solidFill>
            <a:ln w="9525" cap="flat">
              <a:solidFill>
                <a:srgbClr val="F9F9F9"/>
              </a:solidFill>
              <a:prstDash val="solid"/>
              <a:bevel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10"/>
                <c:pt idx="0">
                  <c:v>OS</c:v>
                </c:pt>
                <c:pt idx="1">
                  <c:v>CS</c:v>
                </c:pt>
                <c:pt idx="2">
                  <c:v>LL</c:v>
                </c:pt>
                <c:pt idx="3">
                  <c:v>CT</c:v>
                </c:pt>
                <c:pt idx="4">
                  <c:v>J</c:v>
                </c:pt>
                <c:pt idx="5">
                  <c:v>S</c:v>
                </c:pt>
                <c:pt idx="6">
                  <c:v>OT</c:v>
                </c:pt>
                <c:pt idx="7">
                  <c:v>LL</c:v>
                </c:pt>
                <c:pt idx="8">
                  <c:v>SNL</c:v>
                </c:pt>
                <c:pt idx="9">
                  <c:v>LBL</c:v>
                </c:pt>
              </c:strCache>
            </c:strRef>
          </c:cat>
          <c:val>
            <c:numRef>
              <c:f>Sheet1!$B$3:$K$3</c:f>
              <c:numCache>
                <c:ptCount val="10"/>
                <c:pt idx="0">
                  <c:v>8.800000</c:v>
                </c:pt>
                <c:pt idx="1">
                  <c:v>15.400000</c:v>
                </c:pt>
                <c:pt idx="2">
                  <c:v>11.000000</c:v>
                </c:pt>
                <c:pt idx="3">
                  <c:v>18.500000</c:v>
                </c:pt>
                <c:pt idx="4">
                  <c:v>1.600000</c:v>
                </c:pt>
                <c:pt idx="5">
                  <c:v>2.300000</c:v>
                </c:pt>
                <c:pt idx="6">
                  <c:v>8.200000</c:v>
                </c:pt>
                <c:pt idx="7">
                  <c:v>7.900000</c:v>
                </c:pt>
                <c:pt idx="8">
                  <c:v>3.800000</c:v>
                </c:pt>
                <c:pt idx="9">
                  <c:v>3.900000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Cores</c:v>
                </c:pt>
              </c:strCache>
            </c:strRef>
          </c:tx>
          <c:spPr>
            <a:solidFill>
              <a:srgbClr val="E7A13D"/>
            </a:solidFill>
            <a:ln w="9525" cap="flat">
              <a:solidFill>
                <a:srgbClr val="F9F9F9"/>
              </a:solidFill>
              <a:prstDash val="solid"/>
              <a:bevel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10"/>
                <c:pt idx="0">
                  <c:v>OS</c:v>
                </c:pt>
                <c:pt idx="1">
                  <c:v>CS</c:v>
                </c:pt>
                <c:pt idx="2">
                  <c:v>LL</c:v>
                </c:pt>
                <c:pt idx="3">
                  <c:v>CT</c:v>
                </c:pt>
                <c:pt idx="4">
                  <c:v>J</c:v>
                </c:pt>
                <c:pt idx="5">
                  <c:v>S</c:v>
                </c:pt>
                <c:pt idx="6">
                  <c:v>OT</c:v>
                </c:pt>
                <c:pt idx="7">
                  <c:v>LL</c:v>
                </c:pt>
                <c:pt idx="8">
                  <c:v>SNL</c:v>
                </c:pt>
                <c:pt idx="9">
                  <c:v>LBL</c:v>
                </c:pt>
              </c:strCache>
            </c:strRef>
          </c:cat>
          <c:val>
            <c:numRef>
              <c:f>Sheet1!$B$4:$K$4</c:f>
              <c:numCache>
                <c:ptCount val="10"/>
                <c:pt idx="0">
                  <c:v>2.300000</c:v>
                </c:pt>
                <c:pt idx="1">
                  <c:v>10.600000</c:v>
                </c:pt>
                <c:pt idx="2">
                  <c:v>1.600000</c:v>
                </c:pt>
                <c:pt idx="3">
                  <c:v>5.000000</c:v>
                </c:pt>
                <c:pt idx="4">
                  <c:v>0.390000</c:v>
                </c:pt>
                <c:pt idx="5">
                  <c:v>0.360000</c:v>
                </c:pt>
                <c:pt idx="6">
                  <c:v>0.560000</c:v>
                </c:pt>
                <c:pt idx="7">
                  <c:v>1.600000</c:v>
                </c:pt>
                <c:pt idx="8">
                  <c:v>0.980000</c:v>
                </c:pt>
                <c:pt idx="9">
                  <c:v>0.620000</c:v>
                </c:pt>
              </c:numCache>
            </c:numRef>
          </c:val>
        </c:ser>
        <c:gapWidth val="15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.#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35"/>
        <c:minorUnit val="1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39687" defTabSz="914400">
              <a:lnSpc>
                <a:spcPct val="100000"/>
              </a:lnSpc>
              <a:defRPr b="1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Good PM  I’m happy to share SC info PPF</a:t>
            </a:r>
          </a:p>
          <a:p>
            <a:pPr indent="39687" defTabSz="914400">
              <a:lnSpc>
                <a:spcPct val="100000"/>
              </a:lnSpc>
              <a:defRPr b="1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NASA+ORNL(</a:t>
            </a:r>
            <a:r>
              <a:rPr>
                <a:solidFill>
                  <a:srgbClr val="FF1310"/>
                </a:solidFill>
              </a:rPr>
              <a:t>3x</a:t>
            </a:r>
            <a:r>
              <a:t>) “dessert”</a:t>
            </a:r>
          </a:p>
          <a:p>
            <a:pPr indent="39687" defTabSz="914400">
              <a:lnSpc>
                <a:spcPct val="100000"/>
              </a:lnSpc>
              <a:defRPr b="1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1st USNA </a:t>
            </a:r>
            <a:r>
              <a:rPr>
                <a:solidFill>
                  <a:srgbClr val="FF0F25"/>
                </a:solidFill>
              </a:rPr>
              <a:t>+ ANM</a:t>
            </a:r>
            <a:r>
              <a:t>: UK &amp; Scan</a:t>
            </a:r>
          </a:p>
          <a:p>
            <a:pPr indent="39687" defTabSz="914400">
              <a:lnSpc>
                <a:spcPct val="100000"/>
              </a:lnSpc>
              <a:defRPr b="1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hape 4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Like racecars or aircraft, SC speed measured 2x/year (June &amp; November)</a:t>
            </a:r>
          </a:p>
          <a:p>
            <a:pPr defTabSz="914400">
              <a:lnSpc>
                <a:spcPct val="100000"/>
              </a:lnSpc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How to measure HPC speed? Linpack benchmark</a:t>
            </a:r>
          </a:p>
          <a:p>
            <a:pPr defTabSz="914400">
              <a:lnSpc>
                <a:spcPct val="100000"/>
              </a:lnSpc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Even iPad, iPhone &amp; Macs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hape 4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70s  MF =&gt; 20s EF =&gt;1000X /decade </a:t>
            </a:r>
          </a:p>
          <a:p>
            <a:pPr defTabSz="914400">
              <a:lnSpc>
                <a:spcPct val="100000"/>
              </a:lnSpc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In 89 GF SC89 Cray Award: SS-SRB in 6sec =&gt; Bx since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Shape 4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25yrs SC Speedup: #1, #500, SUM</a:t>
            </a:r>
          </a:p>
          <a:p>
            <a:pPr/>
            <a:r>
              <a:t>Iphone MB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Shape 4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b="1"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#1 Titan 560K cores + GPUs 7-8</a:t>
            </a:r>
          </a:p>
          <a:p>
            <a:pPr defTabSz="914400">
              <a:lnSpc>
                <a:spcPct val="100000"/>
              </a:lnSpc>
              <a:defRPr b="1"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2PF/MW+4 IBMs =&gt; now 15 (China 6)</a:t>
            </a:r>
          </a:p>
          <a:p>
            <a:pPr defTabSz="914400">
              <a:lnSpc>
                <a:spcPct val="100000"/>
              </a:lnSpc>
              <a:defRPr b="1"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Top10-</a:t>
            </a:r>
            <a:r>
              <a:rPr>
                <a:solidFill>
                  <a:srgbClr val="FF2D25"/>
                </a:solidFill>
              </a:rPr>
              <a:t>US</a:t>
            </a:r>
            <a:r>
              <a:t> ’05-7-</a:t>
            </a:r>
            <a:r>
              <a:rPr>
                <a:solidFill>
                  <a:srgbClr val="FF1E1A"/>
                </a:solidFill>
              </a:rPr>
              <a:t>7</a:t>
            </a:r>
            <a:r>
              <a:t> ’08-</a:t>
            </a:r>
            <a:r>
              <a:rPr>
                <a:solidFill>
                  <a:srgbClr val="FF0D0F"/>
                </a:solidFill>
              </a:rPr>
              <a:t>10</a:t>
            </a:r>
            <a:r>
              <a:t> ’09-</a:t>
            </a:r>
            <a:r>
              <a:rPr>
                <a:solidFill>
                  <a:srgbClr val="FF0E0B"/>
                </a:solidFill>
              </a:rPr>
              <a:t>8</a:t>
            </a:r>
            <a:r>
              <a:t> ’10-19-</a:t>
            </a:r>
            <a:r>
              <a:rPr>
                <a:solidFill>
                  <a:srgbClr val="FF0B09"/>
                </a:solidFill>
              </a:rPr>
              <a:t>5 </a:t>
            </a:r>
            <a:r>
              <a:t>’17/20-</a:t>
            </a:r>
            <a:r>
              <a:rPr>
                <a:solidFill>
                  <a:srgbClr val="FF0E0B"/>
                </a:solidFill>
              </a:rPr>
              <a:t>4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hape 5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Huge China entries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hape 5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 (ORNL) regains top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Shape 5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Japan 3x US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 new EF 4 AI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hape 5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China growth: Systems, especially Commercial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hape 5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Intel X86 dominates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Breakfast&gt;Main Course&gt;Dessert</a:t>
            </a:r>
          </a:p>
          <a:p>
            <a:pPr>
              <a:defRPr b="1"/>
            </a:pPr>
            <a:r>
              <a:t>N Mentors: Uncle Bar/EL MN/SD&gt;MIT EE/Y&gt;Calutrons ended WW2</a:t>
            </a:r>
          </a:p>
          <a:p>
            <a:pPr>
              <a:defRPr b="1"/>
            </a:pPr>
            <a:r>
              <a:t>Computing: Slide Rule&gt;SC (Eng-Scientist) </a:t>
            </a:r>
          </a:p>
          <a:p>
            <a:pPr>
              <a:defRPr b="1"/>
            </a:pPr>
            <a:r>
              <a:t>Takeaways: 10^15, GF phone, US Threat (WW2, Space, AI)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Shape 5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SzPct val="100000"/>
              <a:buChar char="-"/>
            </a:lvl1pPr>
          </a:lstStyle>
          <a:p>
            <a:pPr/>
            <a:r>
              <a:t>Intel Dvpt Tools speed SW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Shape 6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96937">
              <a:lnSpc>
                <a:spcPct val="100000"/>
              </a:lnSpc>
              <a:spcBef>
                <a:spcPts val="400"/>
              </a:spcBef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ORNL </a:t>
            </a:r>
            <a:r>
              <a:rPr i="1"/>
              <a:t>SciComp</a:t>
            </a:r>
            <a:r>
              <a:t> team: yrs b4 delivery</a:t>
            </a:r>
          </a:p>
          <a:p>
            <a:pPr defTabSz="896937">
              <a:lnSpc>
                <a:spcPct val="100000"/>
              </a:lnSpc>
              <a:spcBef>
                <a:spcPts val="400"/>
              </a:spcBef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Look at one that broke PF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5" name="Shape 6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Superconductivity basics were not well understood until Dr. Shultness HPC breakthough in 2009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0" name="Shape 6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Teams rqd 4 Successful breakthrough project - Schultness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Shape 6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Summit emerged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hape 6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GPUs: Key to eliminate exotic cooling &amp; save energy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1" name="Shape 6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Fastest US SC: signatures - no raised floor - size of BB court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7" name="Shape 6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FEA = contract detailed model (plate, spar) elements =&gt; simulate real structure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Shape 6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 complex triangles better than plate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3" name="Shape 6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Joe Gloudeman 1984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hape 3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1229-Katherine Johnson CRF: ’17 - </a:t>
            </a:r>
            <a:r>
              <a:rPr i="1"/>
              <a:t>Hidden Figures</a:t>
            </a:r>
            <a:endParaRPr i="1"/>
          </a:p>
          <a:p>
            <a:pPr/>
            <a:r>
              <a:t>1148-X641-X1229+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Shape 7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Langley ran plus designed lander</a:t>
            </a:r>
          </a:p>
          <a:p>
            <a:pPr/>
            <a:r>
              <a:t>Video35, 39 40 reunions @ Langley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Shape 7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Viking top10 problem meeting said aeroshell won’t survive - added stiffeners</a:t>
            </a:r>
          </a:p>
          <a:p>
            <a:pPr/>
            <a:r>
              <a:t>Olaf did static, dynamic &amp; FR analysis plus complete design of “GCMS box”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Shape 7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GCMS = Gas Chromatograph, Mass Spectrometer 4 Soli composition</a:t>
            </a:r>
          </a:p>
          <a:p>
            <a:pPr/>
            <a:r>
              <a:t>GC separates gases, MS analyze composition - compared with</a:t>
            </a:r>
          </a:p>
          <a:p>
            <a:pPr/>
            <a:r>
              <a:t>3 bio experiments: gas exchange, Lableled &amp; pyrolytic release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9" name="Shape 7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Dr. Levin claims his LR experiment found life on Mars - NASA looking again!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Shape 7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Remarkable SC speed: vector , MP, MC, Hybrid</a:t>
            </a:r>
            <a:r>
              <a:t> QC eras</a:t>
            </a:r>
          </a:p>
          <a:p>
            <a:pPr defTabSz="914400">
              <a:lnSpc>
                <a:spcPct val="100000"/>
              </a:lnSpc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US, China &amp; Japan =&gt; Exaflop in ‘21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Shape 7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Thanks for your time &amp; the opportunity to</a:t>
            </a:r>
          </a:p>
          <a:p>
            <a:pPr defTabSz="914400">
              <a:lnSpc>
                <a:spcPct val="100000"/>
              </a:lnSpc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share this exciting progress with you.</a:t>
            </a:r>
          </a:p>
          <a:p>
            <a:pPr defTabSz="914400">
              <a:lnSpc>
                <a:spcPct val="100000"/>
              </a:lnSpc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I’m happy to answer your questions.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hape 3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b="1"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FTG recruited from NASA in ’05 &gt;(accelerator-based SC)</a:t>
            </a:r>
          </a:p>
          <a:p>
            <a:pPr defTabSz="914400">
              <a:lnSpc>
                <a:spcPct val="100000"/>
              </a:lnSpc>
              <a:defRPr b="1" sz="2400">
                <a:solidFill>
                  <a:srgbClr val="FF1A0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hape 3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b="1"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’43 Manhattan Project @X-10/ORNL </a:t>
            </a:r>
            <a:r>
              <a:rPr>
                <a:solidFill>
                  <a:srgbClr val="FF0000"/>
                </a:solidFill>
              </a:rPr>
              <a:t>Secret</a:t>
            </a:r>
            <a:r>
              <a:t> Plutonium Reactor =&gt;PNL</a:t>
            </a:r>
          </a:p>
          <a:p>
            <a:pPr defTabSz="914400">
              <a:lnSpc>
                <a:spcPct val="100000"/>
              </a:lnSpc>
              <a:defRPr b="1"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2</a:t>
            </a:r>
            <a:r>
              <a:rPr baseline="30799"/>
              <a:t>nd</a:t>
            </a:r>
            <a:r>
              <a:t> Atomic bomb ended WW2 =&gt; worldwide peace.</a:t>
            </a:r>
          </a:p>
          <a:p>
            <a:pPr defTabSz="914400">
              <a:lnSpc>
                <a:spcPct val="100000"/>
              </a:lnSpc>
              <a:defRPr b="1"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1</a:t>
            </a:r>
            <a:r>
              <a:rPr baseline="30799"/>
              <a:t>st</a:t>
            </a:r>
            <a:r>
              <a:t> Nuclear reactor to generate electricity &amp; medical isotopes.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1F0D"/>
                </a:solidFill>
              </a:defRPr>
            </a:pPr>
            <a:r>
              <a:t>3</a:t>
            </a:r>
            <a:r>
              <a:rPr>
                <a:solidFill>
                  <a:srgbClr val="000000"/>
                </a:solidFill>
              </a:rPr>
              <a:t> Summit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hape 3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Worldwide SC race, includes quantum computers &amp; communication</a:t>
            </a:r>
          </a:p>
          <a:p>
            <a:pPr/>
            <a:r>
              <a:t>Active in QC: 01, Accenture, Airbus, Alibaba, Amazon, Archer, AT&amp;T, Atos, Baidu, </a:t>
            </a:r>
          </a:p>
          <a:p>
            <a:pPr/>
            <a:r>
              <a:t>Booz Allen, D-Wave, Google, Honeywell, IBM, Intel, JSR, Lockheed Martin,</a:t>
            </a:r>
          </a:p>
          <a:p>
            <a:pPr/>
            <a:r>
              <a:t> Microsoft, Mitsubishi, Nokia Bell, Northrup Grumman, NTT, QCI, QNC, Quemix, Raytheon, BBN, Toshiba,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Growth + Diverse growth in TC &amp; SC Market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hape 4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Trip down SC memory lane. Speedup?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6540500"/>
            <a:ext cx="2921000" cy="1520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0" y="6718300"/>
            <a:ext cx="1612900" cy="8159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toraasli - MRSC - 29 M 07"/>
          <p:cNvSpPr txBox="1"/>
          <p:nvPr/>
        </p:nvSpPr>
        <p:spPr>
          <a:xfrm>
            <a:off x="3721100" y="7277100"/>
            <a:ext cx="2227685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41275" algn="l" defTabSz="455612">
              <a:defRPr b="0" sz="1400">
                <a:latin typeface="+mj-lt"/>
                <a:ea typeface="+mj-ea"/>
                <a:cs typeface="+mj-cs"/>
                <a:sym typeface="Helvetica"/>
              </a:defRPr>
            </a:pPr>
            <a:r>
              <a:t>Storaasli - MRSC - </a:t>
            </a:r>
            <a:r>
              <a:rPr i="1"/>
              <a:t>29 M 07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xfrm>
            <a:off x="990600" y="0"/>
            <a:ext cx="8178800" cy="3860800"/>
          </a:xfrm>
          <a:prstGeom prst="rect">
            <a:avLst/>
          </a:prstGeom>
        </p:spPr>
        <p:txBody>
          <a:bodyPr lIns="50796" tIns="50796" rIns="50796" bIns="50796" anchor="b"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2794000"/>
          </a:xfrm>
          <a:prstGeom prst="rect">
            <a:avLst/>
          </a:prstGeom>
        </p:spPr>
        <p:txBody>
          <a:bodyPr/>
          <a:lstStyle>
            <a:lvl1pPr marL="341310" indent="-341310" algn="ctr">
              <a:spcBef>
                <a:spcPts val="0"/>
              </a:spcBef>
              <a:buSzTx/>
              <a:buFontTx/>
              <a:buNone/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  <a:lvl2pPr marL="341310" indent="0" algn="ctr">
              <a:spcBef>
                <a:spcPts val="0"/>
              </a:spcBef>
              <a:buSzTx/>
              <a:buFontTx/>
              <a:buNone/>
              <a:defRPr sz="2800">
                <a:latin typeface="Gill Sans"/>
                <a:ea typeface="Gill Sans"/>
                <a:cs typeface="Gill Sans"/>
                <a:sym typeface="Gill Sans"/>
              </a:defRPr>
            </a:lvl2pPr>
            <a:lvl3pPr marL="341310" indent="0" algn="ctr">
              <a:spcBef>
                <a:spcPts val="0"/>
              </a:spcBef>
              <a:buSzTx/>
              <a:buFontTx/>
              <a:buNone/>
              <a:defRPr sz="2800">
                <a:latin typeface="Gill Sans"/>
                <a:ea typeface="Gill Sans"/>
                <a:cs typeface="Gill Sans"/>
                <a:sym typeface="Gill Sans"/>
              </a:defRPr>
            </a:lvl3pPr>
            <a:lvl4pPr marL="341310" indent="0" algn="ctr">
              <a:spcBef>
                <a:spcPts val="0"/>
              </a:spcBef>
              <a:buSzTx/>
              <a:buFontTx/>
              <a:buNone/>
              <a:defRPr sz="2800">
                <a:latin typeface="Gill Sans"/>
                <a:ea typeface="Gill Sans"/>
                <a:cs typeface="Gill Sans"/>
                <a:sym typeface="Gill Sans"/>
              </a:defRPr>
            </a:lvl4pPr>
            <a:lvl5pPr marL="341310" indent="0" algn="ctr">
              <a:spcBef>
                <a:spcPts val="0"/>
              </a:spcBef>
              <a:buSzTx/>
              <a:buFontTx/>
              <a:buNone/>
              <a:defRPr sz="2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ody Level One…"/>
          <p:cNvSpPr txBox="1"/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</p:spPr>
        <p:txBody>
          <a:bodyPr anchor="ctr"/>
          <a:lstStyle>
            <a:lvl1pPr marL="641350" indent="-438150">
              <a:spcBef>
                <a:spcPts val="37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325032" indent="-778932">
              <a:spcBef>
                <a:spcPts val="37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667933" indent="-778932">
              <a:spcBef>
                <a:spcPts val="3700"/>
              </a:spcBef>
              <a:buSzPct val="171000"/>
              <a:buFont typeface="Gill Sans"/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023533" indent="-778932">
              <a:spcBef>
                <a:spcPts val="37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366433" indent="-778932">
              <a:spcBef>
                <a:spcPts val="37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/>
          <p:nvPr>
            <p:ph type="title"/>
          </p:nvPr>
        </p:nvSpPr>
        <p:spPr>
          <a:xfrm>
            <a:off x="990600" y="194267"/>
            <a:ext cx="8178800" cy="1922866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idx="1"/>
          </p:nvPr>
        </p:nvSpPr>
        <p:spPr>
          <a:xfrm>
            <a:off x="990600" y="2117131"/>
            <a:ext cx="8178800" cy="4554138"/>
          </a:xfrm>
          <a:prstGeom prst="rect">
            <a:avLst/>
          </a:prstGeom>
        </p:spPr>
        <p:txBody>
          <a:bodyPr anchor="ctr"/>
          <a:lstStyle>
            <a:lvl1pPr marL="641350" indent="-438150">
              <a:spcBef>
                <a:spcPts val="1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325032" indent="-778932">
              <a:spcBef>
                <a:spcPts val="1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667933" indent="-778932">
              <a:spcBef>
                <a:spcPts val="1800"/>
              </a:spcBef>
              <a:buSzPct val="171000"/>
              <a:buFont typeface="Gill Sans"/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023533" indent="-778932">
              <a:spcBef>
                <a:spcPts val="1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366433" indent="-778932">
              <a:spcBef>
                <a:spcPts val="1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6540500"/>
            <a:ext cx="2921000" cy="1520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0" y="6718300"/>
            <a:ext cx="1612900" cy="815975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toraasli - MRSC - 29 M 07"/>
          <p:cNvSpPr txBox="1"/>
          <p:nvPr/>
        </p:nvSpPr>
        <p:spPr>
          <a:xfrm>
            <a:off x="3721100" y="7277100"/>
            <a:ext cx="2227685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41275" algn="l" defTabSz="455612">
              <a:defRPr b="0" sz="1400">
                <a:latin typeface="+mj-lt"/>
                <a:ea typeface="+mj-ea"/>
                <a:cs typeface="+mj-cs"/>
                <a:sym typeface="Helvetica"/>
              </a:defRPr>
            </a:pPr>
            <a:r>
              <a:t>Storaasli - MRSC - </a:t>
            </a:r>
            <a:r>
              <a:rPr i="1"/>
              <a:t>29 M 07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6540500"/>
            <a:ext cx="2921000" cy="1520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0" y="6718300"/>
            <a:ext cx="1612900" cy="81597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toraasli - MRSC - 29 M 07"/>
          <p:cNvSpPr txBox="1"/>
          <p:nvPr/>
        </p:nvSpPr>
        <p:spPr>
          <a:xfrm>
            <a:off x="3721100" y="7277100"/>
            <a:ext cx="2227685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41275" algn="l" defTabSz="455612">
              <a:defRPr b="0" sz="1400">
                <a:latin typeface="+mj-lt"/>
                <a:ea typeface="+mj-ea"/>
                <a:cs typeface="+mj-cs"/>
                <a:sym typeface="Helvetica"/>
              </a:defRPr>
            </a:pPr>
            <a:r>
              <a:t>Storaasli - MRSC - </a:t>
            </a:r>
            <a:r>
              <a:rPr i="1"/>
              <a:t>29 M 07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Body Level One…"/>
          <p:cNvSpPr txBox="1"/>
          <p:nvPr>
            <p:ph type="body" sz="half" idx="1"/>
          </p:nvPr>
        </p:nvSpPr>
        <p:spPr>
          <a:xfrm>
            <a:off x="444500" y="3746500"/>
            <a:ext cx="4635500" cy="3873500"/>
          </a:xfrm>
          <a:prstGeom prst="rect">
            <a:avLst/>
          </a:prstGeom>
        </p:spPr>
        <p:txBody>
          <a:bodyPr/>
          <a:lstStyle>
            <a:lvl1pPr marL="341310" indent="-341310" algn="ctr">
              <a:spcBef>
                <a:spcPts val="0"/>
              </a:spcBef>
              <a:buSzTx/>
              <a:buFontTx/>
              <a:buNone/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  <a:lvl2pPr marL="341310" indent="0" algn="ctr">
              <a:spcBef>
                <a:spcPts val="0"/>
              </a:spcBef>
              <a:buSzTx/>
              <a:buFontTx/>
              <a:buNone/>
              <a:defRPr sz="2600">
                <a:latin typeface="Gill Sans"/>
                <a:ea typeface="Gill Sans"/>
                <a:cs typeface="Gill Sans"/>
                <a:sym typeface="Gill Sans"/>
              </a:defRPr>
            </a:lvl2pPr>
            <a:lvl3pPr marL="341310" indent="0" algn="ctr">
              <a:spcBef>
                <a:spcPts val="0"/>
              </a:spcBef>
              <a:buSzTx/>
              <a:buFontTx/>
              <a:buNone/>
              <a:defRPr sz="2600">
                <a:latin typeface="Gill Sans"/>
                <a:ea typeface="Gill Sans"/>
                <a:cs typeface="Gill Sans"/>
                <a:sym typeface="Gill Sans"/>
              </a:defRPr>
            </a:lvl3pPr>
            <a:lvl4pPr marL="341310" indent="0" algn="ctr">
              <a:spcBef>
                <a:spcPts val="0"/>
              </a:spcBef>
              <a:buSzTx/>
              <a:buFontTx/>
              <a:buNone/>
              <a:defRPr sz="2600">
                <a:latin typeface="Gill Sans"/>
                <a:ea typeface="Gill Sans"/>
                <a:cs typeface="Gill Sans"/>
                <a:sym typeface="Gill Sans"/>
              </a:defRPr>
            </a:lvl4pPr>
            <a:lvl5pPr marL="341310" indent="0" algn="ctr">
              <a:spcBef>
                <a:spcPts val="0"/>
              </a:spcBef>
              <a:buSzTx/>
              <a:buFontTx/>
              <a:buNone/>
              <a:defRPr sz="2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Title Text"/>
          <p:cNvSpPr txBox="1"/>
          <p:nvPr>
            <p:ph type="title"/>
          </p:nvPr>
        </p:nvSpPr>
        <p:spPr>
          <a:xfrm>
            <a:off x="444500" y="0"/>
            <a:ext cx="4635500" cy="3683000"/>
          </a:xfrm>
          <a:prstGeom prst="rect">
            <a:avLst/>
          </a:prstGeom>
        </p:spPr>
        <p:txBody>
          <a:bodyPr lIns="50796" tIns="50796" rIns="50796" bIns="50796" anchor="b"/>
          <a:lstStyle>
            <a:lvl1pPr marL="63500" indent="-63500" algn="l">
              <a:lnSpc>
                <a:spcPct val="85000"/>
              </a:lnSpc>
              <a:defRPr sz="1800">
                <a:solidFill>
                  <a:srgbClr val="FFF62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6540500"/>
            <a:ext cx="2921000" cy="1520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0" y="6718300"/>
            <a:ext cx="1612900" cy="81597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le Text"/>
          <p:cNvSpPr txBox="1"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resented by"/>
          <p:cNvSpPr txBox="1"/>
          <p:nvPr/>
        </p:nvSpPr>
        <p:spPr>
          <a:xfrm>
            <a:off x="7539283" y="2262184"/>
            <a:ext cx="1652340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44450" algn="r" defTabSz="455612">
              <a:lnSpc>
                <a:spcPct val="90000"/>
              </a:lnSpc>
              <a:defRPr sz="2000">
                <a:solidFill>
                  <a:srgbClr val="003D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Presented by</a:t>
            </a:r>
          </a:p>
        </p:txBody>
      </p:sp>
      <p:pic>
        <p:nvPicPr>
          <p:cNvPr id="24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935" y="6705600"/>
            <a:ext cx="1498604" cy="65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6935" y="6670675"/>
            <a:ext cx="1409704" cy="72707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itle Text"/>
          <p:cNvSpPr txBox="1"/>
          <p:nvPr>
            <p:ph type="title"/>
          </p:nvPr>
        </p:nvSpPr>
        <p:spPr>
          <a:xfrm>
            <a:off x="419100" y="0"/>
            <a:ext cx="9309100" cy="1477963"/>
          </a:xfrm>
          <a:prstGeom prst="rect">
            <a:avLst/>
          </a:prstGeom>
        </p:spPr>
        <p:txBody>
          <a:bodyPr lIns="50796" tIns="50796" rIns="50796" bIns="50796" anchor="b"/>
          <a:lstStyle>
            <a:lvl1pPr algn="l">
              <a:lnSpc>
                <a:spcPct val="85000"/>
              </a:lnSpc>
              <a:defRPr sz="3200">
                <a:solidFill>
                  <a:srgbClr val="003D6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Body Level One…"/>
          <p:cNvSpPr txBox="1"/>
          <p:nvPr>
            <p:ph type="body" idx="1"/>
          </p:nvPr>
        </p:nvSpPr>
        <p:spPr>
          <a:xfrm>
            <a:off x="2070100" y="2692400"/>
            <a:ext cx="7112000" cy="4406900"/>
          </a:xfrm>
          <a:prstGeom prst="rect">
            <a:avLst/>
          </a:prstGeom>
        </p:spPr>
        <p:txBody>
          <a:bodyPr/>
          <a:lstStyle>
            <a:lvl1pPr marL="44450" indent="-44450" algn="r">
              <a:lnSpc>
                <a:spcPct val="90000"/>
              </a:lnSpc>
              <a:spcBef>
                <a:spcPts val="2200"/>
              </a:spcBef>
              <a:buSzTx/>
              <a:buFontTx/>
              <a:buNone/>
              <a:defRPr sz="2600">
                <a:solidFill>
                  <a:srgbClr val="003D6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44450" indent="0" algn="r">
              <a:lnSpc>
                <a:spcPct val="90000"/>
              </a:lnSpc>
              <a:spcBef>
                <a:spcPts val="2200"/>
              </a:spcBef>
              <a:buSzTx/>
              <a:buFontTx/>
              <a:buNone/>
              <a:defRPr sz="2600">
                <a:solidFill>
                  <a:srgbClr val="003D6D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44450" indent="0" algn="r">
              <a:lnSpc>
                <a:spcPct val="90000"/>
              </a:lnSpc>
              <a:spcBef>
                <a:spcPts val="2200"/>
              </a:spcBef>
              <a:buSzTx/>
              <a:buFontTx/>
              <a:buNone/>
              <a:defRPr sz="2600">
                <a:solidFill>
                  <a:srgbClr val="003D6D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44450" indent="0" algn="r">
              <a:lnSpc>
                <a:spcPct val="90000"/>
              </a:lnSpc>
              <a:spcBef>
                <a:spcPts val="2200"/>
              </a:spcBef>
              <a:buSzTx/>
              <a:buFontTx/>
              <a:buNone/>
              <a:defRPr sz="2600">
                <a:solidFill>
                  <a:srgbClr val="003D6D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44450" indent="0" algn="r">
              <a:lnSpc>
                <a:spcPct val="90000"/>
              </a:lnSpc>
              <a:spcBef>
                <a:spcPts val="2200"/>
              </a:spcBef>
              <a:buSzTx/>
              <a:buFontTx/>
              <a:buNone/>
              <a:defRPr sz="2600">
                <a:solidFill>
                  <a:srgbClr val="003D6D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9370350" y="7119146"/>
            <a:ext cx="281650" cy="292093"/>
          </a:xfrm>
          <a:prstGeom prst="rect">
            <a:avLst/>
          </a:prstGeom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6540500"/>
            <a:ext cx="2921000" cy="1520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0" y="6718300"/>
            <a:ext cx="1612900" cy="81597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toraasli - Sept 2009"/>
          <p:cNvSpPr txBox="1"/>
          <p:nvPr/>
        </p:nvSpPr>
        <p:spPr>
          <a:xfrm>
            <a:off x="4292600" y="7327900"/>
            <a:ext cx="18796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1275" algn="l" defTabSz="455612">
              <a:defRPr b="0" sz="13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Storaasli - Sept 2009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/>
          <p:nvPr>
            <p:ph type="title"/>
          </p:nvPr>
        </p:nvSpPr>
        <p:spPr>
          <a:xfrm>
            <a:off x="990600" y="194267"/>
            <a:ext cx="8178800" cy="1922866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" name="Body Level One…"/>
          <p:cNvSpPr txBox="1"/>
          <p:nvPr>
            <p:ph type="body" sz="half" idx="1"/>
          </p:nvPr>
        </p:nvSpPr>
        <p:spPr>
          <a:xfrm>
            <a:off x="990600" y="2117131"/>
            <a:ext cx="3937000" cy="4554138"/>
          </a:xfrm>
          <a:prstGeom prst="rect">
            <a:avLst/>
          </a:prstGeom>
        </p:spPr>
        <p:txBody>
          <a:bodyPr anchor="ctr"/>
          <a:lstStyle>
            <a:lvl1pPr marL="579437" indent="-376235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10477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390650" indent="-501650">
              <a:spcBef>
                <a:spcPts val="2900"/>
              </a:spcBef>
              <a:buSzPct val="171000"/>
              <a:buFont typeface="Gill Sans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7462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0891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xfrm>
            <a:off x="990600" y="194267"/>
            <a:ext cx="8178800" cy="1922866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sz="quarter" idx="1"/>
          </p:nvPr>
        </p:nvSpPr>
        <p:spPr>
          <a:xfrm>
            <a:off x="6057900" y="2117131"/>
            <a:ext cx="3111500" cy="4554138"/>
          </a:xfrm>
          <a:prstGeom prst="rect">
            <a:avLst/>
          </a:prstGeom>
        </p:spPr>
        <p:txBody>
          <a:bodyPr anchor="ctr"/>
          <a:lstStyle>
            <a:lvl1pPr marL="579437" indent="-376235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10477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390650" indent="-501650">
              <a:spcBef>
                <a:spcPts val="2900"/>
              </a:spcBef>
              <a:buSzPct val="171000"/>
              <a:buFont typeface="Gill Sans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7462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0891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 txBox="1"/>
          <p:nvPr>
            <p:ph type="title"/>
          </p:nvPr>
        </p:nvSpPr>
        <p:spPr>
          <a:xfrm>
            <a:off x="990600" y="194267"/>
            <a:ext cx="8178800" cy="1922866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990600" y="2117131"/>
            <a:ext cx="3937000" cy="4554138"/>
          </a:xfrm>
          <a:prstGeom prst="rect">
            <a:avLst/>
          </a:prstGeom>
        </p:spPr>
        <p:txBody>
          <a:bodyPr anchor="ctr"/>
          <a:lstStyle>
            <a:lvl1pPr marL="579437" indent="-376235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10477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390650" indent="-501650">
              <a:spcBef>
                <a:spcPts val="2900"/>
              </a:spcBef>
              <a:buSzPct val="171000"/>
              <a:buFont typeface="Gill Sans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7462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089150" indent="-501650">
              <a:spcBef>
                <a:spcPts val="2900"/>
              </a:spcBef>
              <a:buSzPct val="1710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/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>
            <a:lvl1pPr marL="0" indent="0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xfrm>
            <a:off x="9395464" y="6927991"/>
            <a:ext cx="256537" cy="269237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"/>
          <p:cNvGrpSpPr/>
          <p:nvPr/>
        </p:nvGrpSpPr>
        <p:grpSpPr>
          <a:xfrm>
            <a:off x="-2" y="7034209"/>
            <a:ext cx="9639305" cy="565156"/>
            <a:chOff x="-1" y="0"/>
            <a:chExt cx="9639304" cy="565154"/>
          </a:xfrm>
        </p:grpSpPr>
        <p:pic>
          <p:nvPicPr>
            <p:cNvPr id="2" name="image.jpg" descr="ima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1"/>
              <a:ext cx="673103" cy="565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Manchester ‘05"/>
            <p:cNvSpPr txBox="1"/>
            <p:nvPr/>
          </p:nvSpPr>
          <p:spPr>
            <a:xfrm>
              <a:off x="8496300" y="312737"/>
              <a:ext cx="1143004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44450" algn="l" defTabSz="455612">
                <a:defRPr b="0" sz="11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Manchester ‘05</a:t>
              </a:r>
            </a:p>
          </p:txBody>
        </p:sp>
        <p:sp>
          <p:nvSpPr>
            <p:cNvPr id="4" name="Storaasli"/>
            <p:cNvSpPr txBox="1"/>
            <p:nvPr/>
          </p:nvSpPr>
          <p:spPr>
            <a:xfrm>
              <a:off x="527048" y="142875"/>
              <a:ext cx="762004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4450" algn="l" defTabSz="455612">
                <a:defRPr b="0" sz="1100">
                  <a:solidFill>
                    <a:schemeClr val="accent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 </a:t>
              </a:r>
            </a:p>
            <a:p>
              <a:pPr indent="44450" algn="l" defTabSz="455612">
                <a:defRPr b="0" sz="1100">
                  <a:solidFill>
                    <a:schemeClr val="accent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 Storaasli</a:t>
              </a:r>
            </a:p>
          </p:txBody>
        </p:sp>
      </p:grpSp>
      <p:sp>
        <p:nvSpPr>
          <p:cNvPr id="6" name="Title Text"/>
          <p:cNvSpPr txBox="1"/>
          <p:nvPr>
            <p:ph type="title"/>
          </p:nvPr>
        </p:nvSpPr>
        <p:spPr>
          <a:xfrm>
            <a:off x="762000" y="419100"/>
            <a:ext cx="863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762000" y="2197100"/>
            <a:ext cx="8636000" cy="542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196260" y="6946900"/>
            <a:ext cx="281937" cy="28708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l" defTabSz="455612">
              <a:defRPr b="0"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44450" marR="0" indent="-444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44450" marR="0" indent="-444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44450" marR="0" indent="-444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44450" marR="0" indent="-444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44450" marR="0" indent="-444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4445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4445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4445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4445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417512" marR="0" indent="-373060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»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852487" marR="0" indent="-350837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–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335574" marR="0" indent="-325924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907742" marR="0" indent="-390091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–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502429" marR="0" indent="-476779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»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513715" marR="0" indent="-419804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2970915" marR="0" indent="-419804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428117" marR="0" indent="-419804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3885317" marR="0" indent="-419803" algn="l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34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l" defTabSz="4556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Relationship Id="rId4" Type="http://schemas.openxmlformats.org/officeDocument/2006/relationships/hyperlink" Target="http://top500.org" TargetMode="External"/><Relationship Id="rId5" Type="http://schemas.openxmlformats.org/officeDocument/2006/relationships/hyperlink" Target="http://hrtapps.com/blogs/20180712/" TargetMode="External"/><Relationship Id="rId6" Type="http://schemas.openxmlformats.org/officeDocument/2006/relationships/hyperlink" Target="http://hrtapps.com/blogs/20200204/" TargetMode="External"/><Relationship Id="rId7" Type="http://schemas.openxmlformats.org/officeDocument/2006/relationships/image" Target="../media/image20.jpeg"/><Relationship Id="rId8" Type="http://schemas.openxmlformats.org/officeDocument/2006/relationships/image" Target="../media/image25.png"/><Relationship Id="rId9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1.jpe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Relationship Id="rId8" Type="http://schemas.openxmlformats.org/officeDocument/2006/relationships/image" Target="../media/image2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Relationship Id="rId4" Type="http://schemas.openxmlformats.org/officeDocument/2006/relationships/image" Target="../media/image21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Relationship Id="rId4" Type="http://schemas.openxmlformats.org/officeDocument/2006/relationships/image" Target="../media/image28.png"/><Relationship Id="rId5" Type="http://schemas.openxmlformats.org/officeDocument/2006/relationships/image" Target="../media/image21.png"/><Relationship Id="rId6" Type="http://schemas.openxmlformats.org/officeDocument/2006/relationships/image" Target="../media/image33.png"/><Relationship Id="rId7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2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olcf.ornl.gov/summit/" TargetMode="External"/><Relationship Id="rId4" Type="http://schemas.openxmlformats.org/officeDocument/2006/relationships/image" Target="../media/image2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edwilson.org/History/Butterfly%20Effect.pdf" TargetMode="External"/><Relationship Id="rId4" Type="http://schemas.openxmlformats.org/officeDocument/2006/relationships/image" Target="../media/image6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livestream.com/viewnow/viking40" TargetMode="External"/><Relationship Id="rId4" Type="http://schemas.openxmlformats.org/officeDocument/2006/relationships/image" Target="../media/image27.jpeg"/><Relationship Id="rId5" Type="http://schemas.openxmlformats.org/officeDocument/2006/relationships/image" Target="../media/image63.png"/><Relationship Id="rId6" Type="http://schemas.openxmlformats.org/officeDocument/2006/relationships/image" Target="../media/image2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28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eg"/><Relationship Id="rId4" Type="http://schemas.openxmlformats.org/officeDocument/2006/relationships/image" Target="../media/image2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eg"/><Relationship Id="rId4" Type="http://schemas.openxmlformats.org/officeDocument/2006/relationships/image" Target="../media/image6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png"/><Relationship Id="rId4" Type="http://schemas.openxmlformats.org/officeDocument/2006/relationships/hyperlink" Target="mailto:olaf@cox.net" TargetMode="External"/><Relationship Id="rId5" Type="http://schemas.openxmlformats.org/officeDocument/2006/relationships/image" Target="../media/image71.png"/><Relationship Id="rId6" Type="http://schemas.openxmlformats.org/officeDocument/2006/relationships/hyperlink" Target="http://OlafTN.com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7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4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Relationship Id="rId4" Type="http://schemas.openxmlformats.org/officeDocument/2006/relationships/image" Target="../media/image15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hyperlink" Target="http://73.108.22.21:8081/~olaf/OS/2020/QC.html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23.png"/><Relationship Id="rId8" Type="http://schemas.openxmlformats.org/officeDocument/2006/relationships/hyperlink" Target="https://www.olcf.ornl.gov/frontier/" TargetMode="External"/><Relationship Id="rId9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1"/>
          <p:cNvSpPr txBox="1"/>
          <p:nvPr/>
        </p:nvSpPr>
        <p:spPr>
          <a:xfrm>
            <a:off x="11202985" y="9029700"/>
            <a:ext cx="13555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algn="l" defTabSz="506412">
              <a:defRPr b="0" sz="1200">
                <a:solidFill>
                  <a:srgbClr val="0069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70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081" y="-115343"/>
            <a:ext cx="10910662" cy="837034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Dr. Olaf O. Storaasli VP Synective Labs"/>
          <p:cNvSpPr txBox="1"/>
          <p:nvPr/>
        </p:nvSpPr>
        <p:spPr>
          <a:xfrm>
            <a:off x="5032600" y="6650190"/>
            <a:ext cx="5158274" cy="75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spAutoFit/>
          </a:bodyPr>
          <a:lstStyle/>
          <a:p>
            <a:pPr marL="227010" indent="-227010" algn="l" defTabSz="506412">
              <a:lnSpc>
                <a:spcPct val="70000"/>
              </a:lnSpc>
              <a:spcBef>
                <a:spcPts val="800"/>
              </a:spcBef>
              <a:tabLst>
                <a:tab pos="279400" algn="l"/>
                <a:tab pos="901700" algn="l"/>
              </a:tabLst>
              <a:defRPr b="0" sz="2000"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r>
              <a:rPr b="1" sz="2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Dr. Olaf O. Storaasli</a:t>
            </a:r>
            <a:r>
              <a:rPr b="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VP Synective Labs</a:t>
            </a:r>
            <a:endParaRPr sz="1900">
              <a:solidFill>
                <a:srgbClr val="FFFFFF"/>
              </a:solidFill>
            </a:endParaRPr>
          </a:p>
          <a:p>
            <a:pPr marL="227010" indent="-227010" algn="l" defTabSz="506412">
              <a:lnSpc>
                <a:spcPct val="90000"/>
              </a:lnSpc>
              <a:spcBef>
                <a:spcPts val="800"/>
              </a:spcBef>
              <a:tabLst>
                <a:tab pos="279400" algn="l"/>
                <a:tab pos="901700" algn="l"/>
              </a:tabLst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</a:p>
        </p:txBody>
      </p:sp>
      <p:sp>
        <p:nvSpPr>
          <p:cNvPr id="272" name="SUPERcomputers,"/>
          <p:cNvSpPr txBox="1"/>
          <p:nvPr/>
        </p:nvSpPr>
        <p:spPr>
          <a:xfrm>
            <a:off x="374975" y="-316244"/>
            <a:ext cx="39271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spAutoFit/>
          </a:bodyPr>
          <a:lstStyle/>
          <a:p>
            <a:pPr algn="l" defTabSz="506412">
              <a:defRPr b="0" sz="2000">
                <a:latin typeface="Calibri"/>
                <a:ea typeface="Calibri"/>
                <a:cs typeface="Calibri"/>
                <a:sym typeface="Calibri"/>
              </a:defRPr>
            </a:pPr>
            <a:r>
              <a:t>             </a:t>
            </a:r>
            <a:r>
              <a:rPr sz="3000">
                <a:solidFill>
                  <a:srgbClr val="00209E"/>
                </a:solidFill>
                <a:latin typeface="Arial Black"/>
                <a:ea typeface="Arial Black"/>
                <a:cs typeface="Arial Black"/>
                <a:sym typeface="Arial Black"/>
              </a:rPr>
              <a:t>SUPERcomputers,</a:t>
            </a:r>
          </a:p>
        </p:txBody>
      </p:sp>
      <p:pic>
        <p:nvPicPr>
          <p:cNvPr id="27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016500" y="10452100"/>
            <a:ext cx="2489200" cy="77946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uture Technologies Group, ORNL ‘05-’12…"/>
          <p:cNvSpPr txBox="1"/>
          <p:nvPr/>
        </p:nvSpPr>
        <p:spPr>
          <a:xfrm>
            <a:off x="5171723" y="7011113"/>
            <a:ext cx="6342067" cy="57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7010" indent="-227010" algn="l" defTabSz="506412">
              <a:lnSpc>
                <a:spcPct val="70000"/>
              </a:lnSpc>
              <a:spcBef>
                <a:spcPts val="800"/>
              </a:spcBef>
              <a:tabLst>
                <a:tab pos="279400" algn="l"/>
                <a:tab pos="901700" algn="l"/>
              </a:tabLst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Future Technologies Group, ORNL ‘05-’12</a:t>
            </a:r>
          </a:p>
          <a:p>
            <a:pPr marL="227010" indent="-227010" algn="l" defTabSz="506412">
              <a:lnSpc>
                <a:spcPct val="70000"/>
              </a:lnSpc>
              <a:spcBef>
                <a:spcPts val="800"/>
              </a:spcBef>
              <a:tabLst>
                <a:tab pos="279400" algn="l"/>
                <a:tab pos="901700" algn="l"/>
              </a:tabLst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Sr. Scientist, NASA ‘70-’05</a:t>
            </a:r>
          </a:p>
        </p:txBody>
      </p:sp>
      <p:sp>
        <p:nvSpPr>
          <p:cNvPr id="275" name="&amp; NASA Missions"/>
          <p:cNvSpPr txBox="1"/>
          <p:nvPr/>
        </p:nvSpPr>
        <p:spPr>
          <a:xfrm>
            <a:off x="5680247" y="60245"/>
            <a:ext cx="3217894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506412">
              <a:defRPr b="0" sz="2800">
                <a:solidFill>
                  <a:srgbClr val="00209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</a:t>
            </a:r>
            <a:r>
              <a:rPr sz="2500">
                <a:solidFill>
                  <a:srgbClr val="881A13"/>
                </a:solidFill>
              </a:rPr>
              <a:t>&amp; NASA Missions</a:t>
            </a:r>
          </a:p>
        </p:txBody>
      </p:sp>
      <p:grpSp>
        <p:nvGrpSpPr>
          <p:cNvPr id="278" name="Group"/>
          <p:cNvGrpSpPr/>
          <p:nvPr/>
        </p:nvGrpSpPr>
        <p:grpSpPr>
          <a:xfrm>
            <a:off x="-8983862" y="2878001"/>
            <a:ext cx="2827368" cy="1065820"/>
            <a:chOff x="0" y="0"/>
            <a:chExt cx="2827366" cy="1065818"/>
          </a:xfrm>
        </p:grpSpPr>
        <p:sp>
          <p:nvSpPr>
            <p:cNvPr id="276" name="27 Sep 2016"/>
            <p:cNvSpPr txBox="1"/>
            <p:nvPr/>
          </p:nvSpPr>
          <p:spPr>
            <a:xfrm>
              <a:off x="1099320" y="691351"/>
              <a:ext cx="1454348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l" defTabSz="506412">
                <a:defRPr b="0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27</a:t>
              </a:r>
              <a:r>
                <a:rPr b="1">
                  <a:latin typeface="Arial"/>
                  <a:ea typeface="Arial"/>
                  <a:cs typeface="Arial"/>
                  <a:sym typeface="Arial"/>
                </a:rPr>
                <a:t> Sep 2016</a:t>
              </a:r>
            </a:p>
          </p:txBody>
        </p:sp>
        <p:pic>
          <p:nvPicPr>
            <p:cNvPr id="277" name="Media,537498,en.png" descr="Media,537498,e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827368" cy="1065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9" name="Analysis"/>
          <p:cNvSpPr txBox="1"/>
          <p:nvPr/>
        </p:nvSpPr>
        <p:spPr>
          <a:xfrm>
            <a:off x="4304872" y="72945"/>
            <a:ext cx="1573349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506412">
              <a:defRPr b="0" sz="2500">
                <a:solidFill>
                  <a:srgbClr val="881A1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Analysis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134374" y="6706947"/>
            <a:ext cx="3617883" cy="1082887"/>
            <a:chOff x="-1" y="0"/>
            <a:chExt cx="3617881" cy="1082886"/>
          </a:xfrm>
        </p:grpSpPr>
        <p:sp>
          <p:nvSpPr>
            <p:cNvPr id="280" name="AIAA Hampton Roads…"/>
            <p:cNvSpPr txBox="1"/>
            <p:nvPr/>
          </p:nvSpPr>
          <p:spPr>
            <a:xfrm>
              <a:off x="790515" y="-1"/>
              <a:ext cx="2827366" cy="891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l" defTabSz="506412"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  <a:p>
              <a:pPr algn="l" defTabSz="506412">
                <a:defRPr sz="19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AIAA Hampton Roads</a:t>
              </a:r>
            </a:p>
            <a:p>
              <a:pPr algn="l" defTabSz="506412">
                <a:defRPr sz="19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NASA-LaRC</a:t>
              </a:r>
              <a:r>
                <a:rPr sz="1800"/>
                <a:t> 16</a:t>
              </a:r>
              <a:r>
                <a:rPr sz="1800">
                  <a:latin typeface="Arial"/>
                  <a:ea typeface="Arial"/>
                  <a:cs typeface="Arial"/>
                  <a:sym typeface="Arial"/>
                </a:rPr>
                <a:t> Oct 2020</a:t>
              </a:r>
            </a:p>
          </p:txBody>
        </p:sp>
        <p:pic>
          <p:nvPicPr>
            <p:cNvPr id="281" name="NASA.jpeg.png" descr="NASA.jpeg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301418"/>
              <a:ext cx="705396" cy="781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" name="1"/>
          <p:cNvSpPr txBox="1"/>
          <p:nvPr/>
        </p:nvSpPr>
        <p:spPr>
          <a:xfrm>
            <a:off x="5163327" y="1860691"/>
            <a:ext cx="23127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rgbClr val="FF150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9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  <p:bldP build="whole" bldLvl="1" animBg="1" rev="0" advAuto="0" spid="279" grpId="2"/>
      <p:bldP build="whole" bldLvl="1" animBg="1" rev="0" advAuto="0" spid="275" grpId="3"/>
      <p:bldP build="whole" bldLvl="1" animBg="1" rev="0" advAuto="0" spid="274" grpId="5"/>
      <p:bldP build="whole" bldLvl="1" animBg="1" rev="0" advAuto="0" spid="271" grpId="4"/>
      <p:bldP build="whole" bldLvl="1" animBg="1" rev="0" advAuto="0" spid="282" grpId="6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Top500_logo_72dpi_rgb.jpg" descr="Top500_logo_72dpi_rg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67" y="439219"/>
            <a:ext cx="1429208" cy="81365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World’s 500 Fastest Computers                        top500.org  Released: Nov/SC &amp; July/ISC"/>
          <p:cNvSpPr txBox="1"/>
          <p:nvPr>
            <p:ph type="title" idx="4294967295"/>
          </p:nvPr>
        </p:nvSpPr>
        <p:spPr>
          <a:xfrm>
            <a:off x="100971" y="-47956"/>
            <a:ext cx="9144005" cy="1270004"/>
          </a:xfrm>
          <a:prstGeom prst="rect">
            <a:avLst/>
          </a:prstGeom>
        </p:spPr>
        <p:txBody>
          <a:bodyPr lIns="50796" tIns="50796" rIns="50796" bIns="50796"/>
          <a:lstStyle/>
          <a:p>
            <a:pPr marL="0" indent="0" defTabSz="440578">
              <a:lnSpc>
                <a:spcPct val="80000"/>
              </a:lnSpc>
              <a:defRPr b="1" sz="3900">
                <a:latin typeface="Calibri"/>
                <a:ea typeface="Calibri"/>
                <a:cs typeface="Calibri"/>
                <a:sym typeface="Calibri"/>
              </a:defRPr>
            </a:pPr>
            <a:r>
              <a:t>World’s Fastest Computers List</a:t>
            </a:r>
          </a:p>
          <a:p>
            <a:pPr marL="0" indent="0" algn="l" defTabSz="440578">
              <a:lnSpc>
                <a:spcPct val="80000"/>
              </a:lnSpc>
              <a:defRPr b="1" sz="3900">
                <a:latin typeface="Calibri"/>
                <a:ea typeface="Calibri"/>
                <a:cs typeface="Calibri"/>
                <a:sym typeface="Calibri"/>
              </a:defRPr>
            </a:pPr>
            <a:r>
              <a:t>                 </a:t>
            </a:r>
            <a:r>
              <a:rPr sz="2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top500.org</a:t>
            </a:r>
            <a:r>
              <a:rPr b="0" sz="4200">
                <a:solidFill>
                  <a:srgbClr val="1266FC"/>
                </a:solidFill>
              </a:rPr>
              <a:t> </a:t>
            </a:r>
            <a:r>
              <a:rPr sz="2200">
                <a:solidFill>
                  <a:srgbClr val="1266FC"/>
                </a:solidFill>
              </a:rPr>
              <a:t>July/ISC, </a:t>
            </a:r>
            <a:r>
              <a:rPr sz="2200">
                <a:solidFill>
                  <a:srgbClr val="FF0000"/>
                </a:solidFill>
              </a:rPr>
              <a:t> </a:t>
            </a:r>
            <a:r>
              <a:rPr sz="2200">
                <a:solidFill>
                  <a:srgbClr val="1266FC"/>
                </a:solidFill>
              </a:rPr>
              <a:t>Nov/SC</a:t>
            </a:r>
            <a:r>
              <a:rPr sz="24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5" name="Linpack* benchmark:  Ax=b  (dense matrix A)"/>
          <p:cNvSpPr txBox="1"/>
          <p:nvPr>
            <p:ph type="body" sz="quarter" idx="4294967295"/>
          </p:nvPr>
        </p:nvSpPr>
        <p:spPr>
          <a:xfrm>
            <a:off x="147330" y="1815605"/>
            <a:ext cx="6210066" cy="1545727"/>
          </a:xfrm>
          <a:prstGeom prst="rect">
            <a:avLst/>
          </a:prstGeom>
        </p:spPr>
        <p:txBody>
          <a:bodyPr/>
          <a:lstStyle/>
          <a:p>
            <a:pPr marL="292146" indent="-292146" defTabSz="389937">
              <a:spcBef>
                <a:spcPts val="600"/>
              </a:spcBef>
              <a:buSzTx/>
              <a:buNone/>
              <a:defRPr b="1" i="1" sz="2400">
                <a:solidFill>
                  <a:srgbClr val="FF0C1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Try it</a:t>
            </a:r>
            <a:r>
              <a:rPr b="0">
                <a:solidFill>
                  <a:srgbClr val="000000"/>
                </a:solidFill>
              </a:rPr>
              <a:t>!</a:t>
            </a:r>
            <a:r>
              <a:rPr b="0" sz="2200">
                <a:solidFill>
                  <a:srgbClr val="000000"/>
                </a:solidFill>
              </a:rPr>
              <a:t>  </a:t>
            </a:r>
            <a:r>
              <a:rPr b="0" sz="2700">
                <a:solidFill>
                  <a:srgbClr val="000000"/>
                </a:solidFill>
              </a:rPr>
              <a:t>My iPhoneXr ~ 21GF, Craig Hunter:</a:t>
            </a:r>
            <a:endParaRPr sz="2700"/>
          </a:p>
          <a:p>
            <a:pPr marL="292146" indent="-292146" defTabSz="389937">
              <a:spcBef>
                <a:spcPts val="600"/>
              </a:spcBef>
              <a:buSzTx/>
              <a:buNone/>
              <a:defRPr i="1" sz="2700">
                <a:latin typeface="Calibri"/>
                <a:ea typeface="Calibri"/>
                <a:cs typeface="Calibri"/>
                <a:sym typeface="Calibri"/>
              </a:defRPr>
            </a:pPr>
            <a:r>
              <a:t> MacBookPro ~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.25TF</a:t>
            </a:r>
            <a:r>
              <a:rPr sz="2200"/>
              <a:t>   </a:t>
            </a:r>
            <a:r>
              <a:t>MacPro28 ~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1.5TF</a:t>
            </a:r>
          </a:p>
        </p:txBody>
      </p:sp>
      <p:pic>
        <p:nvPicPr>
          <p:cNvPr id="416" name="Group" descr="Group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12801" y="3954888"/>
            <a:ext cx="5471298" cy="3699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SC05-18.png" descr="SC05-1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758" y="3016686"/>
            <a:ext cx="4036710" cy="51178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0" name="Group"/>
          <p:cNvGrpSpPr/>
          <p:nvPr/>
        </p:nvGrpSpPr>
        <p:grpSpPr>
          <a:xfrm>
            <a:off x="-339967" y="623731"/>
            <a:ext cx="10792801" cy="3369864"/>
            <a:chOff x="0" y="0"/>
            <a:chExt cx="10792800" cy="3369862"/>
          </a:xfrm>
        </p:grpSpPr>
        <p:pic>
          <p:nvPicPr>
            <p:cNvPr id="418" name="Screen Shot 2015-02-07 at 12.22.19 PM.png" descr="Screen Shot 2015-02-07 at 12.22.19 PM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619068" y="0"/>
              <a:ext cx="4173733" cy="3369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9" name="Linpack benchmark: Ax=b  Jack Dongarra"/>
            <p:cNvSpPr txBox="1"/>
            <p:nvPr/>
          </p:nvSpPr>
          <p:spPr>
            <a:xfrm>
              <a:off x="0" y="721417"/>
              <a:ext cx="6130872" cy="510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292146" indent="-292146" algn="l" defTabSz="389937">
                <a:spcBef>
                  <a:spcPts val="600"/>
                </a:spcBef>
                <a:buSzPct val="100000"/>
                <a:buFont typeface="Arial"/>
                <a:buChar char="•"/>
                <a:defRPr sz="27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 Linpack</a:t>
              </a:r>
              <a:r>
                <a:rPr>
                  <a:solidFill>
                    <a:srgbClr val="FF0000"/>
                  </a:solidFill>
                </a:rPr>
                <a:t> </a:t>
              </a:r>
              <a:r>
                <a:rPr sz="2400"/>
                <a:t>benchmark</a:t>
              </a:r>
              <a:r>
                <a:rPr b="0"/>
                <a:t>: </a:t>
              </a:r>
              <a:r>
                <a:rPr b="0" i="1"/>
                <a:t>Ax=b  </a:t>
              </a:r>
              <a:r>
                <a:t>Jack Dongarra</a:t>
              </a:r>
            </a:p>
          </p:txBody>
        </p:sp>
      </p:grpSp>
      <p:sp>
        <p:nvSpPr>
          <p:cNvPr id="421" name="Thanks 4 slides"/>
          <p:cNvSpPr txBox="1"/>
          <p:nvPr/>
        </p:nvSpPr>
        <p:spPr>
          <a:xfrm>
            <a:off x="1918679" y="1007926"/>
            <a:ext cx="1852242" cy="376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/>
            </a:lvl1pPr>
          </a:lstStyle>
          <a:p>
            <a:pPr/>
            <a:r>
              <a:t> Thanks 4 slides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2"/>
      <p:bldP build="whole" bldLvl="1" animBg="1" rev="0" advAuto="0" spid="415" grpId="4"/>
      <p:bldP build="whole" bldLvl="1" animBg="1" rev="0" advAuto="0" spid="416" grpId="3"/>
      <p:bldP build="whole" bldLvl="1" animBg="1" rev="0" advAuto="0" spid="4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5600" y="76200"/>
            <a:ext cx="10988675" cy="824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.jpg" descr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" y="2297109"/>
            <a:ext cx="2895600" cy="2222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9" name="Group"/>
          <p:cNvGrpSpPr/>
          <p:nvPr/>
        </p:nvGrpSpPr>
        <p:grpSpPr>
          <a:xfrm>
            <a:off x="-38100" y="126996"/>
            <a:ext cx="10236200" cy="1155707"/>
            <a:chOff x="0" y="-1"/>
            <a:chExt cx="10236200" cy="1155706"/>
          </a:xfrm>
        </p:grpSpPr>
        <p:sp>
          <p:nvSpPr>
            <p:cNvPr id="427" name="Rectangle"/>
            <p:cNvSpPr/>
            <p:nvPr/>
          </p:nvSpPr>
          <p:spPr>
            <a:xfrm>
              <a:off x="0" y="-1"/>
              <a:ext cx="10236200" cy="11557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455612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HPC Speedup: 1000X per decade"/>
            <p:cNvSpPr txBox="1"/>
            <p:nvPr/>
          </p:nvSpPr>
          <p:spPr>
            <a:xfrm>
              <a:off x="0" y="-2"/>
              <a:ext cx="10236200" cy="785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38100" algn="l" defTabSz="455612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indent="38100" algn="l" defTabSz="455612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        HPC Speedup: 1000X per Decade</a:t>
              </a:r>
            </a:p>
          </p:txBody>
        </p:sp>
      </p:grpSp>
      <p:sp>
        <p:nvSpPr>
          <p:cNvPr id="430" name="1 Exaflop = 1,000 Petaflops = 1,000,000 Teraflops = 1,000,000,000 Gigaflops = 1,000,000,000,000 Mflops"/>
          <p:cNvSpPr txBox="1"/>
          <p:nvPr/>
        </p:nvSpPr>
        <p:spPr>
          <a:xfrm>
            <a:off x="673100" y="7188200"/>
            <a:ext cx="868547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algn="l" defTabSz="45561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 Exaflop = 1,000 Petaflops = 1,000,000 Teraflops = 1,000,000,000 Gigaflops = 1,000,000,000,000 Mflops</a:t>
            </a:r>
          </a:p>
        </p:txBody>
      </p:sp>
      <p:sp>
        <p:nvSpPr>
          <p:cNvPr id="431" name="(Storaasli - NASA)"/>
          <p:cNvSpPr txBox="1"/>
          <p:nvPr/>
        </p:nvSpPr>
        <p:spPr>
          <a:xfrm>
            <a:off x="876300" y="6350000"/>
            <a:ext cx="158206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algn="l" defTabSz="455612">
              <a:defRPr sz="1400">
                <a:solidFill>
                  <a:srgbClr val="0F1DF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(Storaasli - NASA)</a:t>
            </a:r>
          </a:p>
        </p:txBody>
      </p:sp>
      <p:sp>
        <p:nvSpPr>
          <p:cNvPr id="432" name="(Shultness - ORNL)"/>
          <p:cNvSpPr txBox="1"/>
          <p:nvPr/>
        </p:nvSpPr>
        <p:spPr>
          <a:xfrm>
            <a:off x="5448300" y="4241800"/>
            <a:ext cx="168060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algn="l" defTabSz="455612">
              <a:defRPr sz="1400">
                <a:solidFill>
                  <a:srgbClr val="1031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(Shultness - ORNL)</a:t>
            </a:r>
          </a:p>
        </p:txBody>
      </p:sp>
      <p:sp>
        <p:nvSpPr>
          <p:cNvPr id="433" name="(ORNL)"/>
          <p:cNvSpPr txBox="1"/>
          <p:nvPr/>
        </p:nvSpPr>
        <p:spPr>
          <a:xfrm>
            <a:off x="3263900" y="5346700"/>
            <a:ext cx="67292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algn="l" defTabSz="455612">
              <a:defRPr sz="1400">
                <a:solidFill>
                  <a:srgbClr val="0F2BE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(ORNL)</a:t>
            </a:r>
          </a:p>
        </p:txBody>
      </p:sp>
      <p:grpSp>
        <p:nvGrpSpPr>
          <p:cNvPr id="439" name="Group"/>
          <p:cNvGrpSpPr/>
          <p:nvPr/>
        </p:nvGrpSpPr>
        <p:grpSpPr>
          <a:xfrm>
            <a:off x="7373251" y="1657764"/>
            <a:ext cx="1949129" cy="5419841"/>
            <a:chOff x="0" y="0"/>
            <a:chExt cx="1949127" cy="5419840"/>
          </a:xfrm>
        </p:grpSpPr>
        <p:sp>
          <p:nvSpPr>
            <p:cNvPr id="434" name="(?)"/>
            <p:cNvSpPr txBox="1"/>
            <p:nvPr/>
          </p:nvSpPr>
          <p:spPr>
            <a:xfrm>
              <a:off x="699078" y="1277852"/>
              <a:ext cx="781535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38100" algn="l" defTabSz="455612">
                <a:defRPr sz="1400">
                  <a:solidFill>
                    <a:srgbClr val="1329E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(ORNL?)</a:t>
              </a:r>
            </a:p>
          </p:txBody>
        </p:sp>
        <p:pic>
          <p:nvPicPr>
            <p:cNvPr id="435" name="US.png" descr="US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673" y="-1"/>
              <a:ext cx="539612" cy="356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China.png" descr="Chin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02027" y="5388"/>
              <a:ext cx="539611" cy="354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Screen Shot 2018-10-17 at 7.20.05 PM.png" descr="Screen Shot 2018-10-17 at 7.20.05 P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91761" y="3226"/>
              <a:ext cx="557366" cy="356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2021"/>
            <p:cNvSpPr txBox="1"/>
            <p:nvPr/>
          </p:nvSpPr>
          <p:spPr>
            <a:xfrm>
              <a:off x="-1" y="4934703"/>
              <a:ext cx="1114824" cy="485137"/>
            </a:xfrm>
            <a:prstGeom prst="rect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600">
                  <a:solidFill>
                    <a:srgbClr val="F6FF03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2021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"/>
          <p:cNvGrpSpPr/>
          <p:nvPr/>
        </p:nvGrpSpPr>
        <p:grpSpPr>
          <a:xfrm>
            <a:off x="1805185" y="4140266"/>
            <a:ext cx="7022003" cy="322739"/>
            <a:chOff x="0" y="0"/>
            <a:chExt cx="7022001" cy="322737"/>
          </a:xfrm>
        </p:grpSpPr>
        <p:sp>
          <p:nvSpPr>
            <p:cNvPr id="443" name="‘95"/>
            <p:cNvSpPr txBox="1"/>
            <p:nvPr/>
          </p:nvSpPr>
          <p:spPr>
            <a:xfrm>
              <a:off x="-1" y="-1"/>
              <a:ext cx="374996" cy="32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‘95</a:t>
              </a:r>
            </a:p>
          </p:txBody>
        </p:sp>
        <p:sp>
          <p:nvSpPr>
            <p:cNvPr id="444" name="‘00"/>
            <p:cNvSpPr txBox="1"/>
            <p:nvPr/>
          </p:nvSpPr>
          <p:spPr>
            <a:xfrm>
              <a:off x="1295894" y="-1"/>
              <a:ext cx="374996" cy="32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‘00</a:t>
              </a:r>
            </a:p>
          </p:txBody>
        </p:sp>
        <p:sp>
          <p:nvSpPr>
            <p:cNvPr id="445" name="‘05"/>
            <p:cNvSpPr txBox="1"/>
            <p:nvPr/>
          </p:nvSpPr>
          <p:spPr>
            <a:xfrm>
              <a:off x="2621353" y="-1"/>
              <a:ext cx="374996" cy="32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‘05</a:t>
              </a:r>
            </a:p>
          </p:txBody>
        </p:sp>
        <p:sp>
          <p:nvSpPr>
            <p:cNvPr id="446" name="‘10"/>
            <p:cNvSpPr txBox="1"/>
            <p:nvPr/>
          </p:nvSpPr>
          <p:spPr>
            <a:xfrm>
              <a:off x="3971450" y="-1"/>
              <a:ext cx="374996" cy="32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‘10</a:t>
              </a:r>
            </a:p>
          </p:txBody>
        </p:sp>
        <p:sp>
          <p:nvSpPr>
            <p:cNvPr id="447" name="‘15"/>
            <p:cNvSpPr txBox="1"/>
            <p:nvPr/>
          </p:nvSpPr>
          <p:spPr>
            <a:xfrm>
              <a:off x="5321546" y="-1"/>
              <a:ext cx="374996" cy="32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‘15</a:t>
              </a:r>
            </a:p>
          </p:txBody>
        </p:sp>
        <p:sp>
          <p:nvSpPr>
            <p:cNvPr id="448" name="‘20"/>
            <p:cNvSpPr txBox="1"/>
            <p:nvPr/>
          </p:nvSpPr>
          <p:spPr>
            <a:xfrm>
              <a:off x="6647006" y="-1"/>
              <a:ext cx="374996" cy="32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‘20</a:t>
              </a:r>
            </a:p>
          </p:txBody>
        </p:sp>
      </p:grpSp>
      <p:sp>
        <p:nvSpPr>
          <p:cNvPr id="450" name="Supercomputer Speedup"/>
          <p:cNvSpPr txBox="1"/>
          <p:nvPr/>
        </p:nvSpPr>
        <p:spPr>
          <a:xfrm>
            <a:off x="2510156" y="-87569"/>
            <a:ext cx="4936487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Supercomputer Speedup</a:t>
            </a:r>
          </a:p>
        </p:txBody>
      </p:sp>
      <p:grpSp>
        <p:nvGrpSpPr>
          <p:cNvPr id="459" name="Group"/>
          <p:cNvGrpSpPr/>
          <p:nvPr/>
        </p:nvGrpSpPr>
        <p:grpSpPr>
          <a:xfrm>
            <a:off x="473754" y="359361"/>
            <a:ext cx="9349014" cy="3858594"/>
            <a:chOff x="0" y="0"/>
            <a:chExt cx="9349013" cy="3858592"/>
          </a:xfrm>
        </p:grpSpPr>
        <p:pic>
          <p:nvPicPr>
            <p:cNvPr id="451" name="Trend9420.png" descr="Trend942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349014" cy="3858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8" name="Group"/>
            <p:cNvGrpSpPr/>
            <p:nvPr/>
          </p:nvGrpSpPr>
          <p:grpSpPr>
            <a:xfrm>
              <a:off x="2889691" y="2466243"/>
              <a:ext cx="2037445" cy="1169526"/>
              <a:chOff x="0" y="0"/>
              <a:chExt cx="2037444" cy="1169524"/>
            </a:xfrm>
          </p:grpSpPr>
          <p:grpSp>
            <p:nvGrpSpPr>
              <p:cNvPr id="454" name="Group"/>
              <p:cNvGrpSpPr/>
              <p:nvPr/>
            </p:nvGrpSpPr>
            <p:grpSpPr>
              <a:xfrm>
                <a:off x="0" y="537859"/>
                <a:ext cx="1351990" cy="631666"/>
                <a:chOff x="0" y="0"/>
                <a:chExt cx="1351989" cy="631665"/>
              </a:xfrm>
            </p:grpSpPr>
            <p:sp>
              <p:nvSpPr>
                <p:cNvPr id="452" name="Olaf’s iPhone Xr"/>
                <p:cNvSpPr txBox="1"/>
                <p:nvPr/>
              </p:nvSpPr>
              <p:spPr>
                <a:xfrm>
                  <a:off x="-1" y="342238"/>
                  <a:ext cx="1351990" cy="28942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noAutofit/>
                </a:bodyPr>
                <a:lstStyle>
                  <a:lvl1pPr>
                    <a:defRPr sz="13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Olaf’s iPhone Xr</a:t>
                  </a:r>
                </a:p>
              </p:txBody>
            </p:sp>
            <p:sp>
              <p:nvSpPr>
                <p:cNvPr id="453" name="Line"/>
                <p:cNvSpPr/>
                <p:nvPr/>
              </p:nvSpPr>
              <p:spPr>
                <a:xfrm flipH="1" flipV="1">
                  <a:off x="272978" y="-1"/>
                  <a:ext cx="340494" cy="34049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57" name="Group"/>
              <p:cNvGrpSpPr/>
              <p:nvPr/>
            </p:nvGrpSpPr>
            <p:grpSpPr>
              <a:xfrm>
                <a:off x="1102943" y="-1"/>
                <a:ext cx="934502" cy="614488"/>
                <a:chOff x="0" y="0"/>
                <a:chExt cx="934500" cy="614486"/>
              </a:xfrm>
            </p:grpSpPr>
            <p:sp>
              <p:nvSpPr>
                <p:cNvPr id="455" name="Craig’s MP"/>
                <p:cNvSpPr txBox="1"/>
                <p:nvPr/>
              </p:nvSpPr>
              <p:spPr>
                <a:xfrm>
                  <a:off x="0" y="325059"/>
                  <a:ext cx="934501" cy="2894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noAutofit/>
                </a:bodyPr>
                <a:lstStyle>
                  <a:lvl1pPr>
                    <a:defRPr sz="13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Craig’s MP</a:t>
                  </a:r>
                </a:p>
              </p:txBody>
            </p:sp>
            <p:sp>
              <p:nvSpPr>
                <p:cNvPr id="456" name="Line"/>
                <p:cNvSpPr/>
                <p:nvPr/>
              </p:nvSpPr>
              <p:spPr>
                <a:xfrm flipV="1">
                  <a:off x="423666" y="-1"/>
                  <a:ext cx="389534" cy="38953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62" name="Group"/>
          <p:cNvGrpSpPr/>
          <p:nvPr/>
        </p:nvGrpSpPr>
        <p:grpSpPr>
          <a:xfrm>
            <a:off x="-270653" y="4367939"/>
            <a:ext cx="10143451" cy="3616398"/>
            <a:chOff x="0" y="0"/>
            <a:chExt cx="10143450" cy="3616397"/>
          </a:xfrm>
        </p:grpSpPr>
        <p:pic>
          <p:nvPicPr>
            <p:cNvPr id="460" name="Top5:500+.png" descr="Top5:500+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4886">
              <a:off x="1113511" y="32590"/>
              <a:ext cx="9017204" cy="35512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Top5…"/>
            <p:cNvSpPr txBox="1"/>
            <p:nvPr/>
          </p:nvSpPr>
          <p:spPr>
            <a:xfrm>
              <a:off x="0" y="240878"/>
              <a:ext cx="1532398" cy="875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Top5 %</a:t>
              </a:r>
            </a:p>
            <a:p>
              <a:pPr>
                <a:defRPr sz="18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of 500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/>
          <p:nvPr>
            <p:ph type="title" idx="4294967295"/>
          </p:nvPr>
        </p:nvSpPr>
        <p:spPr>
          <a:xfrm>
            <a:off x="507998" y="304800"/>
            <a:ext cx="9144004" cy="1270000"/>
          </a:xfrm>
          <a:prstGeom prst="rect">
            <a:avLst/>
          </a:prstGeom>
        </p:spPr>
        <p:txBody>
          <a:bodyPr lIns="50796" tIns="50796" rIns="50796" bIns="50796"/>
          <a:lstStyle/>
          <a:p>
            <a:pPr marL="0" indent="0" defTabSz="506412">
              <a:defRPr sz="4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67" name="Screen Shot 2013-04-21 at 10.16.47 AM.png" descr="Screen Shot 2013-04-21 at 10.16.4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7" y="-121921"/>
            <a:ext cx="10131426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472" name="2D Stacked Column Chart"/>
          <p:cNvGraphicFramePr/>
          <p:nvPr/>
        </p:nvGraphicFramePr>
        <p:xfrm>
          <a:off x="987775" y="1506219"/>
          <a:ext cx="8062297" cy="493617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473" name="Top10 Supercomputers June 2016…"/>
          <p:cNvSpPr txBox="1"/>
          <p:nvPr/>
        </p:nvSpPr>
        <p:spPr>
          <a:xfrm>
            <a:off x="1691090" y="265962"/>
            <a:ext cx="6777813" cy="108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Top10 Supercomputers </a:t>
            </a:r>
            <a:r>
              <a:rPr sz="2400"/>
              <a:t>June 2016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Speed-TF, Power-kW, Cores-M</a:t>
            </a:r>
            <a:r>
              <a:rPr sz="3200"/>
              <a:t> </a:t>
            </a:r>
          </a:p>
        </p:txBody>
      </p:sp>
      <p:pic>
        <p:nvPicPr>
          <p:cNvPr id="474" name="China.png" descr="Chin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0797" y="1325375"/>
            <a:ext cx="630134" cy="41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China.png" descr="Chin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2078" y="3704816"/>
            <a:ext cx="630132" cy="41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US.png" descr="U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9108" y="4803473"/>
            <a:ext cx="626310" cy="41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US.png" descr="U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38146" y="4803473"/>
            <a:ext cx="626311" cy="41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US.png" descr="U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35941" y="5276050"/>
            <a:ext cx="626311" cy="41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US.png" descr="U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1902" y="5284027"/>
            <a:ext cx="626308" cy="41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Screen Shot 2018-10-17 at 7.20.05 PM.png" descr="Screen Shot 2018-10-17 at 7.20.0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87189" y="4890977"/>
            <a:ext cx="646916" cy="41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Swiss.png" descr="Swis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78060" y="5442336"/>
            <a:ext cx="416156" cy="41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Screen Shot 2018-10-17 at 8.11.03 PM.png" descr="Screen Shot 2018-10-17 at 8.11.03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81231" y="5547981"/>
            <a:ext cx="503055" cy="292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Screen Shot 2018-10-17 at 8.11.46 PM.png" descr="Screen Shot 2018-10-17 at 8.11.46 P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10023" y="5449127"/>
            <a:ext cx="554916" cy="413603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93"/>
          <p:cNvSpPr txBox="1"/>
          <p:nvPr/>
        </p:nvSpPr>
        <p:spPr>
          <a:xfrm>
            <a:off x="1851973" y="5947514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93</a:t>
            </a:r>
          </a:p>
        </p:txBody>
      </p:sp>
      <p:sp>
        <p:nvSpPr>
          <p:cNvPr id="485" name="33"/>
          <p:cNvSpPr txBox="1"/>
          <p:nvPr/>
        </p:nvSpPr>
        <p:spPr>
          <a:xfrm>
            <a:off x="2607851" y="5947514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33</a:t>
            </a:r>
          </a:p>
        </p:txBody>
      </p:sp>
      <p:sp>
        <p:nvSpPr>
          <p:cNvPr id="486" name="18"/>
          <p:cNvSpPr txBox="1"/>
          <p:nvPr/>
        </p:nvSpPr>
        <p:spPr>
          <a:xfrm>
            <a:off x="3358368" y="5947514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487" name="17"/>
          <p:cNvSpPr txBox="1"/>
          <p:nvPr/>
        </p:nvSpPr>
        <p:spPr>
          <a:xfrm>
            <a:off x="4107410" y="5947514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17</a:t>
            </a:r>
          </a:p>
        </p:txBody>
      </p:sp>
      <p:sp>
        <p:nvSpPr>
          <p:cNvPr id="488" name="11"/>
          <p:cNvSpPr txBox="1"/>
          <p:nvPr/>
        </p:nvSpPr>
        <p:spPr>
          <a:xfrm>
            <a:off x="4861007" y="5947514"/>
            <a:ext cx="278669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489" name="9"/>
          <p:cNvSpPr txBox="1"/>
          <p:nvPr/>
        </p:nvSpPr>
        <p:spPr>
          <a:xfrm>
            <a:off x="5651401" y="5947514"/>
            <a:ext cx="19595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490" name="8"/>
          <p:cNvSpPr txBox="1"/>
          <p:nvPr/>
        </p:nvSpPr>
        <p:spPr>
          <a:xfrm>
            <a:off x="6424374" y="5947514"/>
            <a:ext cx="19595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91" name="8"/>
          <p:cNvSpPr txBox="1"/>
          <p:nvPr/>
        </p:nvSpPr>
        <p:spPr>
          <a:xfrm>
            <a:off x="7188157" y="5947514"/>
            <a:ext cx="19595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92" name="15…"/>
          <p:cNvSpPr txBox="1"/>
          <p:nvPr/>
        </p:nvSpPr>
        <p:spPr>
          <a:xfrm>
            <a:off x="1848542" y="2278021"/>
            <a:ext cx="294637" cy="417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15</a:t>
            </a:r>
          </a:p>
          <a:p>
            <a:pPr>
              <a:defRPr sz="10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kW</a:t>
            </a:r>
          </a:p>
        </p:txBody>
      </p:sp>
      <p:sp>
        <p:nvSpPr>
          <p:cNvPr id="493" name="10…"/>
          <p:cNvSpPr txBox="1"/>
          <p:nvPr/>
        </p:nvSpPr>
        <p:spPr>
          <a:xfrm>
            <a:off x="1846335" y="1781330"/>
            <a:ext cx="273652" cy="40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2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</a:t>
            </a:r>
          </a:p>
          <a:p>
            <a:pPr>
              <a:defRPr sz="10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</a:p>
        </p:txBody>
      </p:sp>
      <p:sp>
        <p:nvSpPr>
          <p:cNvPr id="494" name="18"/>
          <p:cNvSpPr txBox="1"/>
          <p:nvPr/>
        </p:nvSpPr>
        <p:spPr>
          <a:xfrm>
            <a:off x="2595151" y="4482743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495" name="8"/>
          <p:cNvSpPr txBox="1"/>
          <p:nvPr/>
        </p:nvSpPr>
        <p:spPr>
          <a:xfrm>
            <a:off x="3404280" y="5331881"/>
            <a:ext cx="195957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96" name="8"/>
          <p:cNvSpPr txBox="1"/>
          <p:nvPr/>
        </p:nvSpPr>
        <p:spPr>
          <a:xfrm>
            <a:off x="4153322" y="5331881"/>
            <a:ext cx="195957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97" name="4"/>
          <p:cNvSpPr txBox="1"/>
          <p:nvPr/>
        </p:nvSpPr>
        <p:spPr>
          <a:xfrm>
            <a:off x="4898371" y="5331881"/>
            <a:ext cx="195957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498" name="7"/>
          <p:cNvSpPr txBox="1"/>
          <p:nvPr/>
        </p:nvSpPr>
        <p:spPr>
          <a:xfrm>
            <a:off x="7943832" y="5998314"/>
            <a:ext cx="195957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499" name="7"/>
          <p:cNvSpPr txBox="1"/>
          <p:nvPr/>
        </p:nvSpPr>
        <p:spPr>
          <a:xfrm>
            <a:off x="8699509" y="5985614"/>
            <a:ext cx="19595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04" name="2D Stacked Column Chart"/>
          <p:cNvGraphicFramePr/>
          <p:nvPr/>
        </p:nvGraphicFramePr>
        <p:xfrm>
          <a:off x="1013175" y="1506219"/>
          <a:ext cx="8062297" cy="493617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505" name="Top10 Supercomputers June 2018…"/>
          <p:cNvSpPr txBox="1"/>
          <p:nvPr/>
        </p:nvSpPr>
        <p:spPr>
          <a:xfrm>
            <a:off x="1691090" y="265962"/>
            <a:ext cx="6777813" cy="108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Top10 Supercomputers </a:t>
            </a:r>
            <a:r>
              <a:rPr sz="2400"/>
              <a:t>June 2018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Speed-TF, Power-kW, Cores-M</a:t>
            </a:r>
            <a:r>
              <a:rPr sz="3200"/>
              <a:t> </a:t>
            </a:r>
          </a:p>
        </p:txBody>
      </p:sp>
      <p:pic>
        <p:nvPicPr>
          <p:cNvPr id="506" name="US.png" descr="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0292" y="1546654"/>
            <a:ext cx="539611" cy="35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US.png" descr="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7398" y="3119894"/>
            <a:ext cx="539611" cy="35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US.png" descr="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2951" y="5194093"/>
            <a:ext cx="539612" cy="35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US.png" descr="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22054" y="5194093"/>
            <a:ext cx="539612" cy="35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US.png" descr="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3848" y="4956411"/>
            <a:ext cx="539612" cy="35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China.png" descr="Chin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3629" y="2027563"/>
            <a:ext cx="542906" cy="35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China.png" descr="Chin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1776" y="3119894"/>
            <a:ext cx="542906" cy="35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Swiss.png" descr="Swis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4469" y="5008810"/>
            <a:ext cx="450320" cy="447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US.png" descr="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7213" y="4956411"/>
            <a:ext cx="539612" cy="35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Screen Shot 2018-10-17 at 7.20.05 PM.png" descr="Screen Shot 2018-10-17 at 7.20.05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70123" y="5008810"/>
            <a:ext cx="700023" cy="447557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11"/>
          <p:cNvSpPr txBox="1"/>
          <p:nvPr/>
        </p:nvSpPr>
        <p:spPr>
          <a:xfrm>
            <a:off x="2615745" y="2471809"/>
            <a:ext cx="27866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EFF0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517" name="15…"/>
          <p:cNvSpPr txBox="1"/>
          <p:nvPr/>
        </p:nvSpPr>
        <p:spPr>
          <a:xfrm>
            <a:off x="2507918" y="2791372"/>
            <a:ext cx="443527" cy="467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15</a:t>
            </a:r>
          </a:p>
          <a:p>
            <a: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kW</a:t>
            </a:r>
          </a:p>
        </p:txBody>
      </p:sp>
      <p:sp>
        <p:nvSpPr>
          <p:cNvPr id="518" name="9"/>
          <p:cNvSpPr txBox="1"/>
          <p:nvPr/>
        </p:nvSpPr>
        <p:spPr>
          <a:xfrm>
            <a:off x="1889413" y="2067467"/>
            <a:ext cx="19595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519" name="11"/>
          <p:cNvSpPr txBox="1"/>
          <p:nvPr/>
        </p:nvSpPr>
        <p:spPr>
          <a:xfrm>
            <a:off x="3375164" y="3671730"/>
            <a:ext cx="278669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520" name="18"/>
          <p:cNvSpPr txBox="1"/>
          <p:nvPr/>
        </p:nvSpPr>
        <p:spPr>
          <a:xfrm>
            <a:off x="4126636" y="3860755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521" name="122"/>
          <p:cNvSpPr txBox="1"/>
          <p:nvPr/>
        </p:nvSpPr>
        <p:spPr>
          <a:xfrm>
            <a:off x="1822992" y="4681899"/>
            <a:ext cx="379600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E9FF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122</a:t>
            </a:r>
          </a:p>
        </p:txBody>
      </p:sp>
      <p:sp>
        <p:nvSpPr>
          <p:cNvPr id="522" name="93"/>
          <p:cNvSpPr txBox="1"/>
          <p:nvPr/>
        </p:nvSpPr>
        <p:spPr>
          <a:xfrm>
            <a:off x="2623890" y="4681899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93</a:t>
            </a:r>
          </a:p>
        </p:txBody>
      </p:sp>
      <p:sp>
        <p:nvSpPr>
          <p:cNvPr id="523" name="72"/>
          <p:cNvSpPr txBox="1"/>
          <p:nvPr/>
        </p:nvSpPr>
        <p:spPr>
          <a:xfrm>
            <a:off x="3371068" y="4681899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72</a:t>
            </a:r>
          </a:p>
        </p:txBody>
      </p:sp>
      <p:sp>
        <p:nvSpPr>
          <p:cNvPr id="524" name="61"/>
          <p:cNvSpPr txBox="1"/>
          <p:nvPr/>
        </p:nvSpPr>
        <p:spPr>
          <a:xfrm>
            <a:off x="4126636" y="4681899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61</a:t>
            </a:r>
          </a:p>
        </p:txBody>
      </p:sp>
      <p:sp>
        <p:nvSpPr>
          <p:cNvPr id="525" name="20"/>
          <p:cNvSpPr txBox="1"/>
          <p:nvPr/>
        </p:nvSpPr>
        <p:spPr>
          <a:xfrm>
            <a:off x="4888941" y="5805430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26" name="20"/>
          <p:cNvSpPr txBox="1"/>
          <p:nvPr/>
        </p:nvSpPr>
        <p:spPr>
          <a:xfrm>
            <a:off x="5655736" y="5805430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27" name="18"/>
          <p:cNvSpPr txBox="1"/>
          <p:nvPr/>
        </p:nvSpPr>
        <p:spPr>
          <a:xfrm>
            <a:off x="6393125" y="5805430"/>
            <a:ext cx="287779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528" name="17"/>
          <p:cNvSpPr txBox="1"/>
          <p:nvPr/>
        </p:nvSpPr>
        <p:spPr>
          <a:xfrm>
            <a:off x="7149761" y="5805430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17</a:t>
            </a:r>
          </a:p>
        </p:txBody>
      </p:sp>
      <p:sp>
        <p:nvSpPr>
          <p:cNvPr id="529" name="14"/>
          <p:cNvSpPr txBox="1"/>
          <p:nvPr/>
        </p:nvSpPr>
        <p:spPr>
          <a:xfrm>
            <a:off x="7905329" y="5805430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530" name="14"/>
          <p:cNvSpPr txBox="1"/>
          <p:nvPr/>
        </p:nvSpPr>
        <p:spPr>
          <a:xfrm>
            <a:off x="8660896" y="5805430"/>
            <a:ext cx="287778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Screen Shot 2020-10-05 at 11.09.20 PM.png" descr="Screen Shot 2020-10-05 at 11.09.2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300" y="361022"/>
            <a:ext cx="8563400" cy="6397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roup"/>
          <p:cNvGrpSpPr/>
          <p:nvPr/>
        </p:nvGrpSpPr>
        <p:grpSpPr>
          <a:xfrm>
            <a:off x="66816" y="893698"/>
            <a:ext cx="10026368" cy="5734716"/>
            <a:chOff x="0" y="-1"/>
            <a:chExt cx="10026367" cy="5734715"/>
          </a:xfrm>
        </p:grpSpPr>
        <p:pic>
          <p:nvPicPr>
            <p:cNvPr id="538" name="Top5.png" descr="Top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2"/>
              <a:ext cx="10026367" cy="3109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6-10.png" descr="6-1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3007084"/>
              <a:ext cx="10001304" cy="2727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1" name="Top10 Supercomputers June 2020"/>
          <p:cNvSpPr txBox="1"/>
          <p:nvPr/>
        </p:nvSpPr>
        <p:spPr>
          <a:xfrm>
            <a:off x="1734165" y="235569"/>
            <a:ext cx="6691666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Top10 Supercomputers June 2020</a:t>
            </a:r>
          </a:p>
        </p:txBody>
      </p:sp>
      <p:grpSp>
        <p:nvGrpSpPr>
          <p:cNvPr id="544" name="Group"/>
          <p:cNvGrpSpPr/>
          <p:nvPr/>
        </p:nvGrpSpPr>
        <p:grpSpPr>
          <a:xfrm>
            <a:off x="490576" y="6712501"/>
            <a:ext cx="2210741" cy="1270001"/>
            <a:chOff x="-1" y="0"/>
            <a:chExt cx="2210739" cy="1270000"/>
          </a:xfrm>
        </p:grpSpPr>
        <p:sp>
          <p:nvSpPr>
            <p:cNvPr id="542" name="4 join Top10"/>
            <p:cNvSpPr/>
            <p:nvPr/>
          </p:nvSpPr>
          <p:spPr>
            <a:xfrm>
              <a:off x="940738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5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new to Top10</a:t>
              </a:r>
            </a:p>
          </p:txBody>
        </p:sp>
        <p:sp>
          <p:nvSpPr>
            <p:cNvPr id="543" name="Rectangle"/>
            <p:cNvSpPr/>
            <p:nvPr/>
          </p:nvSpPr>
          <p:spPr>
            <a:xfrm>
              <a:off x="-2" y="38606"/>
              <a:ext cx="255389" cy="242830"/>
            </a:xfrm>
            <a:prstGeom prst="rect">
              <a:avLst/>
            </a:prstGeom>
            <a:solidFill>
              <a:srgbClr val="FCFF0C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545" name="#1 &gt; Exaflop for HPL-AI (less precision)"/>
          <p:cNvSpPr txBox="1"/>
          <p:nvPr/>
        </p:nvSpPr>
        <p:spPr>
          <a:xfrm>
            <a:off x="3273259" y="6712501"/>
            <a:ext cx="3057539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#1 EF for HPL-AI (less precision)</a:t>
            </a:r>
          </a:p>
        </p:txBody>
      </p:sp>
      <p:sp>
        <p:nvSpPr>
          <p:cNvPr id="546" name="Rmax ~ 15xMW for 1-3…"/>
          <p:cNvSpPr txBox="1"/>
          <p:nvPr/>
        </p:nvSpPr>
        <p:spPr>
          <a:xfrm>
            <a:off x="8267042" y="6687101"/>
            <a:ext cx="1194489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15GF/W  1-3</a:t>
            </a:r>
          </a:p>
          <a:p>
            <a:pPr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  </a:t>
            </a:r>
            <a:r>
              <a:rPr>
                <a:solidFill>
                  <a:srgbClr val="FF1012"/>
                </a:solidFill>
              </a:rPr>
              <a:t>6GF/W  4-5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6" grpId="3"/>
      <p:bldP build="whole" bldLvl="1" animBg="1" rev="0" advAuto="0" spid="544" grpId="1"/>
      <p:bldP build="whole" bldLvl="1" animBg="1" rev="0" advAuto="0" spid="54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Fuguse.png" descr="Fugu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34704"/>
            <a:ext cx="10160001" cy="4492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Screen Shot 2020-10-06 at 3.00.12 PM.png" descr="Screen Shot 2020-10-06 at 3.00.1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950" y="561557"/>
            <a:ext cx="9270100" cy="2658686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#1 Supercomputer Fugaku = 537 PF"/>
          <p:cNvSpPr txBox="1"/>
          <p:nvPr/>
        </p:nvSpPr>
        <p:spPr>
          <a:xfrm>
            <a:off x="1241338" y="9042"/>
            <a:ext cx="7003809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#1 Supercomputer Fugaku = 537 PF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creen Shot 2020-10-07 at 3.06.17 PM.png" descr="Screen Shot 2020-10-07 at 3.06.1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412" y="414437"/>
            <a:ext cx="9387821" cy="3916847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China leads #Systems"/>
          <p:cNvSpPr txBox="1"/>
          <p:nvPr/>
        </p:nvSpPr>
        <p:spPr>
          <a:xfrm>
            <a:off x="1281939" y="-46515"/>
            <a:ext cx="4395944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China leads #Systems</a:t>
            </a:r>
          </a:p>
        </p:txBody>
      </p:sp>
      <p:sp>
        <p:nvSpPr>
          <p:cNvPr id="556" name=", Top5 as % of 500"/>
          <p:cNvSpPr txBox="1"/>
          <p:nvPr/>
        </p:nvSpPr>
        <p:spPr>
          <a:xfrm>
            <a:off x="5572980" y="-46515"/>
            <a:ext cx="3597431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, Top5 as % of 500</a:t>
            </a:r>
          </a:p>
        </p:txBody>
      </p:sp>
      <p:pic>
        <p:nvPicPr>
          <p:cNvPr id="557" name="Screen Shot 2020-10-07 at 3.29.12 PM.png" descr="Screen Shot 2020-10-07 at 3.29.1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659" y="4349891"/>
            <a:ext cx="7442104" cy="3267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/>
          <p:nvPr>
            <p:ph type="sldNum" sz="quarter" idx="4294967295"/>
          </p:nvPr>
        </p:nvSpPr>
        <p:spPr>
          <a:xfrm>
            <a:off x="9454027" y="7119145"/>
            <a:ext cx="197972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8" name="Prairies =&gt; NASA =&gt; ORNL…"/>
          <p:cNvSpPr txBox="1"/>
          <p:nvPr>
            <p:ph type="title" idx="4294967295"/>
          </p:nvPr>
        </p:nvSpPr>
        <p:spPr>
          <a:xfrm>
            <a:off x="1388369" y="-145021"/>
            <a:ext cx="6680652" cy="974916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63500" indent="-63500" algn="l">
              <a:lnSpc>
                <a:spcPct val="85000"/>
              </a:lnSpc>
              <a:defRPr sz="32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      </a:t>
            </a:r>
            <a:r>
              <a:rPr sz="3600">
                <a:solidFill>
                  <a:srgbClr val="000000"/>
                </a:solidFill>
              </a:rPr>
              <a:t>Prairies =&gt; VA =&gt; TN</a:t>
            </a:r>
          </a:p>
        </p:txBody>
      </p:sp>
      <p:pic>
        <p:nvPicPr>
          <p:cNvPr id="289" name="3.Parallel.jpeg" descr="3.Paralle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743" y="4390001"/>
            <a:ext cx="2736932" cy="44018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"/>
          <p:cNvGrpSpPr/>
          <p:nvPr/>
        </p:nvGrpSpPr>
        <p:grpSpPr>
          <a:xfrm>
            <a:off x="196093" y="626938"/>
            <a:ext cx="6019025" cy="3883691"/>
            <a:chOff x="0" y="-1"/>
            <a:chExt cx="6019023" cy="3883690"/>
          </a:xfrm>
        </p:grpSpPr>
        <p:pic>
          <p:nvPicPr>
            <p:cNvPr id="290" name="1.Sask.jpg" descr="1.Sask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121795"/>
              <a:ext cx="6019025" cy="3761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Saskatoon"/>
            <p:cNvSpPr txBox="1"/>
            <p:nvPr/>
          </p:nvSpPr>
          <p:spPr>
            <a:xfrm>
              <a:off x="3565898" y="-2"/>
              <a:ext cx="2445700" cy="662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>
                  <a:solidFill>
                    <a:srgbClr val="FFFF0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Saskatoon</a:t>
              </a:r>
            </a:p>
          </p:txBody>
        </p:sp>
      </p:grpSp>
      <p:grpSp>
        <p:nvGrpSpPr>
          <p:cNvPr id="295" name="Group"/>
          <p:cNvGrpSpPr/>
          <p:nvPr/>
        </p:nvGrpSpPr>
        <p:grpSpPr>
          <a:xfrm>
            <a:off x="6210180" y="658688"/>
            <a:ext cx="3767085" cy="3851941"/>
            <a:chOff x="0" y="-1"/>
            <a:chExt cx="3767084" cy="3851940"/>
          </a:xfrm>
        </p:grpSpPr>
        <p:pic>
          <p:nvPicPr>
            <p:cNvPr id="293" name="2.LaRC.jpg" descr="2.LaRC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90045"/>
              <a:ext cx="3761891" cy="3761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NASA"/>
            <p:cNvSpPr txBox="1"/>
            <p:nvPr/>
          </p:nvSpPr>
          <p:spPr>
            <a:xfrm>
              <a:off x="2560205" y="-2"/>
              <a:ext cx="1206879" cy="59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2800">
                  <a:solidFill>
                    <a:srgbClr val="FFFA0D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NASA</a:t>
              </a:r>
            </a:p>
          </p:txBody>
        </p:sp>
      </p:grpSp>
      <p:grpSp>
        <p:nvGrpSpPr>
          <p:cNvPr id="298" name="Group"/>
          <p:cNvGrpSpPr/>
          <p:nvPr/>
        </p:nvGrpSpPr>
        <p:grpSpPr>
          <a:xfrm>
            <a:off x="3146978" y="4486764"/>
            <a:ext cx="8290923" cy="4836374"/>
            <a:chOff x="0" y="0"/>
            <a:chExt cx="8290921" cy="4836373"/>
          </a:xfrm>
        </p:grpSpPr>
        <p:pic>
          <p:nvPicPr>
            <p:cNvPr id="296" name="4.OR.jpeg" descr="4.OR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8290923" cy="4836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ORNL"/>
            <p:cNvSpPr txBox="1"/>
            <p:nvPr/>
          </p:nvSpPr>
          <p:spPr>
            <a:xfrm>
              <a:off x="2538905" y="1508866"/>
              <a:ext cx="1052321" cy="510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2400">
                  <a:solidFill>
                    <a:srgbClr val="FF0E0D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ORNL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3"/>
      <p:bldP build="whole" bldLvl="1" animBg="1" rev="0" advAuto="0" spid="295" grpId="1"/>
      <p:bldP build="whole" bldLvl="1" animBg="1" rev="0" advAuto="0" spid="29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64bit.png" descr="64b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5466"/>
            <a:ext cx="10160000" cy="734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Unified x86/Accelerator Development Environment  common look and feel &amp; fast"/>
          <p:cNvSpPr txBox="1"/>
          <p:nvPr>
            <p:ph type="title" idx="4294967295"/>
          </p:nvPr>
        </p:nvSpPr>
        <p:spPr>
          <a:xfrm>
            <a:off x="507998" y="-82553"/>
            <a:ext cx="9144004" cy="1214439"/>
          </a:xfrm>
          <a:prstGeom prst="rect">
            <a:avLst/>
          </a:prstGeom>
        </p:spPr>
        <p:txBody>
          <a:bodyPr lIns="50796" tIns="50796" rIns="50796" bIns="50796"/>
          <a:lstStyle/>
          <a:p>
            <a:pPr marL="0" indent="0" defTabSz="506412">
              <a:lnSpc>
                <a:spcPct val="50000"/>
              </a:lnSpc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Unified x86/Accelerator Development Environment</a:t>
            </a:r>
            <a:br/>
            <a:br/>
            <a:r>
              <a:rPr b="0" i="1"/>
              <a:t>common look and feel &amp; fast</a:t>
            </a:r>
          </a:p>
        </p:txBody>
      </p:sp>
      <p:sp>
        <p:nvSpPr>
          <p:cNvPr id="566" name="Oval"/>
          <p:cNvSpPr/>
          <p:nvPr/>
        </p:nvSpPr>
        <p:spPr>
          <a:xfrm>
            <a:off x="253998" y="1016000"/>
            <a:ext cx="9906004" cy="6011866"/>
          </a:xfrm>
          <a:prstGeom prst="ellipse">
            <a:avLst/>
          </a:prstGeom>
          <a:solidFill>
            <a:srgbClr val="4BACC6"/>
          </a:solidFill>
          <a:ln w="25400">
            <a:solidFill>
              <a:srgbClr val="385D8A"/>
            </a:solidFill>
          </a:ln>
        </p:spPr>
        <p:txBody>
          <a:bodyPr lIns="45718" tIns="45718" rIns="45718" bIns="45718" anchor="ctr"/>
          <a:lstStyle/>
          <a:p>
            <a:pPr algn="l" defTabSz="506412">
              <a:defRPr b="0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7" name="Cray Compiling Environment"/>
          <p:cNvSpPr txBox="1"/>
          <p:nvPr/>
        </p:nvSpPr>
        <p:spPr>
          <a:xfrm>
            <a:off x="1693859" y="2032000"/>
            <a:ext cx="3252322" cy="43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Cray Compiling Environment</a:t>
            </a:r>
          </a:p>
        </p:txBody>
      </p:sp>
      <p:sp>
        <p:nvSpPr>
          <p:cNvPr id="568" name="Cray Scientific &amp; Math Libraries"/>
          <p:cNvSpPr txBox="1"/>
          <p:nvPr/>
        </p:nvSpPr>
        <p:spPr>
          <a:xfrm>
            <a:off x="1778000" y="5503862"/>
            <a:ext cx="3564990" cy="43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Cray Scientific &amp; Math Libraries</a:t>
            </a:r>
          </a:p>
        </p:txBody>
      </p:sp>
      <p:sp>
        <p:nvSpPr>
          <p:cNvPr id="569" name="Cray Performance Monitoring…"/>
          <p:cNvSpPr txBox="1"/>
          <p:nvPr/>
        </p:nvSpPr>
        <p:spPr>
          <a:xfrm>
            <a:off x="215900" y="4064000"/>
            <a:ext cx="3449481" cy="761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 algn="l" defTabSz="506412"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Cray Performance Monitoring </a:t>
            </a:r>
            <a:endParaRPr b="0"/>
          </a:p>
          <a:p>
            <a:pPr algn="l" defTabSz="506412"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and Analysis Tools</a:t>
            </a:r>
          </a:p>
        </p:txBody>
      </p:sp>
      <p:sp>
        <p:nvSpPr>
          <p:cNvPr id="570" name="Oval"/>
          <p:cNvSpPr/>
          <p:nvPr/>
        </p:nvSpPr>
        <p:spPr>
          <a:xfrm>
            <a:off x="3687762" y="2116134"/>
            <a:ext cx="6134107" cy="3725866"/>
          </a:xfrm>
          <a:prstGeom prst="ellipse">
            <a:avLst/>
          </a:prstGeom>
          <a:solidFill>
            <a:srgbClr val="93CDDD"/>
          </a:solidFill>
          <a:ln w="254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l" defTabSz="506412">
              <a:defRPr b="0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1" name="Line"/>
          <p:cNvSpPr/>
          <p:nvPr/>
        </p:nvSpPr>
        <p:spPr>
          <a:xfrm>
            <a:off x="6942928" y="2370134"/>
            <a:ext cx="1947073" cy="84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>
            <a:solidFill>
              <a:srgbClr val="1F497D"/>
            </a:solidFill>
          </a:ln>
        </p:spPr>
        <p:txBody>
          <a:bodyPr lIns="45718" tIns="45718" rIns="45718" bIns="45718" anchor="ctr"/>
          <a:lstStyle/>
          <a:p>
            <a:pPr>
              <a:defRPr b="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72" name="Line"/>
          <p:cNvSpPr/>
          <p:nvPr/>
        </p:nvSpPr>
        <p:spPr>
          <a:xfrm rot="12193020">
            <a:off x="4178620" y="3701208"/>
            <a:ext cx="5203169" cy="1311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6" fill="norm" stroke="1" extrusionOk="0">
                <a:moveTo>
                  <a:pt x="0" y="21080"/>
                </a:moveTo>
                <a:cubicBezTo>
                  <a:pt x="133" y="9337"/>
                  <a:pt x="4947" y="-34"/>
                  <a:pt x="10830" y="0"/>
                </a:cubicBezTo>
                <a:cubicBezTo>
                  <a:pt x="16783" y="34"/>
                  <a:pt x="21600" y="9679"/>
                  <a:pt x="21600" y="21566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 b="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73" name="Accelerators"/>
          <p:cNvSpPr txBox="1"/>
          <p:nvPr/>
        </p:nvSpPr>
        <p:spPr>
          <a:xfrm>
            <a:off x="3425825" y="4225925"/>
            <a:ext cx="1417289" cy="40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Accelerators</a:t>
            </a:r>
          </a:p>
        </p:txBody>
      </p:sp>
      <p:sp>
        <p:nvSpPr>
          <p:cNvPr id="574" name="X86-64"/>
          <p:cNvSpPr txBox="1"/>
          <p:nvPr/>
        </p:nvSpPr>
        <p:spPr>
          <a:xfrm>
            <a:off x="6211887" y="2540000"/>
            <a:ext cx="846905" cy="40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X86-64</a:t>
            </a:r>
          </a:p>
        </p:txBody>
      </p:sp>
      <p:sp>
        <p:nvSpPr>
          <p:cNvPr id="575" name="Cray Message Passing Toolkit"/>
          <p:cNvSpPr txBox="1"/>
          <p:nvPr/>
        </p:nvSpPr>
        <p:spPr>
          <a:xfrm>
            <a:off x="846137" y="2794000"/>
            <a:ext cx="3311573" cy="43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Cray Message Passing Toolkit</a:t>
            </a:r>
          </a:p>
        </p:txBody>
      </p:sp>
      <p:sp>
        <p:nvSpPr>
          <p:cNvPr id="576" name="Cray Debug Support Tools"/>
          <p:cNvSpPr txBox="1"/>
          <p:nvPr/>
        </p:nvSpPr>
        <p:spPr>
          <a:xfrm>
            <a:off x="4233862" y="1439862"/>
            <a:ext cx="2947205" cy="43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Cray Debug Support Tools</a:t>
            </a:r>
          </a:p>
        </p:txBody>
      </p:sp>
      <p:sp>
        <p:nvSpPr>
          <p:cNvPr id="577" name="CUDA SDK"/>
          <p:cNvSpPr txBox="1"/>
          <p:nvPr/>
        </p:nvSpPr>
        <p:spPr>
          <a:xfrm>
            <a:off x="3997325" y="4576762"/>
            <a:ext cx="1174575" cy="40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>
            <a:lvl1pPr algn="l" defTabSz="506412">
              <a:defRPr b="0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CUDA SDK</a:t>
            </a:r>
          </a:p>
        </p:txBody>
      </p:sp>
      <p:pic>
        <p:nvPicPr>
          <p:cNvPr id="578" name="\\inside.us.cray.com\depts\marketing\Cray Image Library\Cray Clip Art\logos non cray\PGI_logo.png" descr="\\inside.us.cray.com\depts\marketing\Cray Image Library\Cray Clip Art\logos non cray\PGI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8285" y="3400425"/>
            <a:ext cx="649291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C:\WORK\LOGOS\pathscale_logo.png" descr="C:\WORK\LOGOS\pathscale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8000" y="3302000"/>
            <a:ext cx="1128713" cy="50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2" name="Group"/>
          <p:cNvGrpSpPr/>
          <p:nvPr/>
        </p:nvGrpSpPr>
        <p:grpSpPr>
          <a:xfrm>
            <a:off x="5980175" y="4023358"/>
            <a:ext cx="1347224" cy="615704"/>
            <a:chOff x="-1" y="0"/>
            <a:chExt cx="1347222" cy="615702"/>
          </a:xfrm>
        </p:grpSpPr>
        <p:pic>
          <p:nvPicPr>
            <p:cNvPr id="580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1347224" cy="615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C:\Users\jcissell\Desktop\gnu.png" descr="C:\Users\jcissell\Desktop\gnu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201" y="132334"/>
              <a:ext cx="338617" cy="338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3" name="http://inside.us.cray.com/depts/marketing/Cray%20Image%20Library/Logos%20partner%20and%20client/202px-Nvidia_logo_svg.png" descr="http://inside.us.cray.com/depts/marketing/Cray%20Image%20Library/Logos%20partner%20and%20client/202px-Nvidia_logo_svg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30625" y="3186109"/>
            <a:ext cx="1069975" cy="857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81925" y="4211637"/>
            <a:ext cx="1085850" cy="706441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lide Courtesy of Cray Inc"/>
          <p:cNvSpPr txBox="1"/>
          <p:nvPr/>
        </p:nvSpPr>
        <p:spPr>
          <a:xfrm>
            <a:off x="3471862" y="7213598"/>
            <a:ext cx="3216279" cy="29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 anchor="ctr">
            <a:spAutoFit/>
          </a:bodyPr>
          <a:lstStyle>
            <a:lvl1pPr algn="l" defTabSz="506412">
              <a:defRPr b="0" sz="13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Slide Courtesy of Cray Inc</a:t>
            </a:r>
          </a:p>
        </p:txBody>
      </p:sp>
      <p:pic>
        <p:nvPicPr>
          <p:cNvPr id="586" name="\\inside.us.cray.com\depts\marketing\Cray Image Library\Cray Clip Art\logos non cray\allinia-logo-logo.png" descr="\\inside.us.cray.com\depts\marketing\Cray Image Library\Cray Clip Art\logos non cray\allinia-logo-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59350" y="2540000"/>
            <a:ext cx="1166813" cy="29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\\inside.us.cray.com\depts\marketing\Cray Image Library\Cray Clip Art\logos non cray\totalview_logo.png" descr="\\inside.us.cray.com\depts\marketing\Cray Image Library\Cray Clip Art\logos non cray\totalview_logo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11737" y="3128959"/>
            <a:ext cx="833441" cy="492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age006" descr="image00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354637" y="5094287"/>
            <a:ext cx="1165229" cy="501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Early Science Applications on Titan"/>
          <p:cNvSpPr txBox="1"/>
          <p:nvPr>
            <p:ph type="title" idx="4294967295"/>
          </p:nvPr>
        </p:nvSpPr>
        <p:spPr>
          <a:xfrm>
            <a:off x="123824" y="169862"/>
            <a:ext cx="9701215" cy="512763"/>
          </a:xfrm>
          <a:prstGeom prst="rect">
            <a:avLst/>
          </a:prstGeom>
        </p:spPr>
        <p:txBody>
          <a:bodyPr lIns="50796" tIns="50796" rIns="50796" bIns="50796"/>
          <a:lstStyle>
            <a:lvl1pPr marL="0" indent="0" defTabSz="435514">
              <a:defRPr b="1" sz="2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Science Applications</a:t>
            </a:r>
          </a:p>
        </p:txBody>
      </p:sp>
      <p:sp>
        <p:nvSpPr>
          <p:cNvPr id="593" name="Material Science…"/>
          <p:cNvSpPr txBox="1"/>
          <p:nvPr/>
        </p:nvSpPr>
        <p:spPr>
          <a:xfrm>
            <a:off x="307971" y="2535234"/>
            <a:ext cx="2806708" cy="142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/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Material Science 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(WL-LSMS)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Role of material disorder, statistics &amp; fluctuations </a:t>
            </a: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in nanoscale materials </a:t>
            </a: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&amp; systems.</a:t>
            </a:r>
          </a:p>
        </p:txBody>
      </p:sp>
      <p:sp>
        <p:nvSpPr>
          <p:cNvPr id="594" name="Combustion (S3D) Combustion simulations to enable next generation diesel/bio-fuels to burn more efficiently."/>
          <p:cNvSpPr txBox="1"/>
          <p:nvPr/>
        </p:nvSpPr>
        <p:spPr>
          <a:xfrm>
            <a:off x="3856037" y="4251325"/>
            <a:ext cx="2681291" cy="1183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/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Combustion (S3D)</a:t>
            </a:r>
            <a:br/>
            <a:r>
              <a:rPr b="0" sz="1600"/>
              <a:t>Combustion simulations to enable next generation diesel/bio-fuels to burn more efficiently.</a:t>
            </a:r>
          </a:p>
        </p:txBody>
      </p:sp>
      <p:sp>
        <p:nvSpPr>
          <p:cNvPr id="595" name="Climate Change (CAM-SE)…"/>
          <p:cNvSpPr txBox="1"/>
          <p:nvPr/>
        </p:nvSpPr>
        <p:spPr>
          <a:xfrm>
            <a:off x="3262312" y="2535234"/>
            <a:ext cx="3743329" cy="97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/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Climate Change (CAM-SE)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Realistic climate change adaptation &amp; mitigation scenarios: precipitation &amp; tropical storm patterns/statistics.</a:t>
            </a:r>
          </a:p>
        </p:txBody>
      </p:sp>
      <p:sp>
        <p:nvSpPr>
          <p:cNvPr id="596" name="Nuclear Energy (Denovo)…"/>
          <p:cNvSpPr txBox="1"/>
          <p:nvPr/>
        </p:nvSpPr>
        <p:spPr>
          <a:xfrm>
            <a:off x="6997700" y="4252912"/>
            <a:ext cx="3001966" cy="977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/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Nuclear Energy (Denovo)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Calculate Radiation transport for nuclear energy &amp; technology apps.</a:t>
            </a:r>
          </a:p>
        </p:txBody>
      </p:sp>
      <p:sp>
        <p:nvSpPr>
          <p:cNvPr id="597" name="Biofuels (LAMMPS)…"/>
          <p:cNvSpPr txBox="1"/>
          <p:nvPr/>
        </p:nvSpPr>
        <p:spPr>
          <a:xfrm>
            <a:off x="7378700" y="2535234"/>
            <a:ext cx="2470150" cy="77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/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Biofuels (LAMMPS)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Multiple function molecular dynamics</a:t>
            </a:r>
          </a:p>
        </p:txBody>
      </p:sp>
      <p:pic>
        <p:nvPicPr>
          <p:cNvPr id="598" name="C:\Users\qjs\Desktop\Jason's Directory\IMAGE LIBRARY\NCCS\Science\side_big (2).png" descr="C:\Users\qjs\Desktop\Jason's Directory\IMAGE LIBRARY\NCCS\Science\side_big (2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2462" y="5657850"/>
            <a:ext cx="1273179" cy="15779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roup"/>
          <p:cNvGrpSpPr/>
          <p:nvPr/>
        </p:nvGrpSpPr>
        <p:grpSpPr>
          <a:xfrm>
            <a:off x="7540624" y="904875"/>
            <a:ext cx="1873257" cy="1460500"/>
            <a:chOff x="0" y="0"/>
            <a:chExt cx="1873255" cy="1460500"/>
          </a:xfrm>
        </p:grpSpPr>
        <p:sp>
          <p:nvSpPr>
            <p:cNvPr id="599" name="Rounded Rectangle"/>
            <p:cNvSpPr/>
            <p:nvPr/>
          </p:nvSpPr>
          <p:spPr>
            <a:xfrm>
              <a:off x="-1" y="0"/>
              <a:ext cx="1862144" cy="1460500"/>
            </a:xfrm>
            <a:prstGeom prst="roundRect">
              <a:avLst>
                <a:gd name="adj" fmla="val 5236"/>
              </a:avLst>
            </a:prstGeom>
            <a:solidFill>
              <a:srgbClr val="FFFFFF"/>
            </a:solidFill>
            <a:ln w="9525" cap="flat">
              <a:solidFill>
                <a:srgbClr val="948A54"/>
              </a:solidFill>
              <a:prstDash val="solid"/>
              <a:miter lim="800000"/>
            </a:ln>
            <a:effectLst>
              <a:outerShdw sx="100000" sy="100000" kx="0" ky="0" algn="b" rotWithShape="0" blurRad="50800" dist="38100" dir="2700000">
                <a:srgbClr val="808080">
                  <a:alpha val="39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506412">
                <a:defRPr b="0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00" name="C:\Users\qjs\Desktop\Jason's Directory\IMAGE LIBRARY\NCCS\Science\sw-lignocellulose-cr1.png" descr="C:\Users\qjs\Desktop\Jason's Directory\IMAGE LIBRARY\NCCS\Science\sw-lignocellulose-cr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85" y="168259"/>
              <a:ext cx="1865271" cy="1123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2" name="C:\Users\qjs\Desktop\Landscan_CCSM3_2000x2000_01.png" descr="C:\Users\qjs\Desktop\Landscan_CCSM3_2000x2000_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40225" y="908050"/>
            <a:ext cx="1506538" cy="154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C:\Users\qjs\Desktop\Jason's Directory\IMAGE LIBRARY\NCCS\Science\VR_flux_0_0002.png" descr="C:\Users\qjs\Desktop\Jason's Directory\IMAGE LIBRARY\NCCS\Science\VR_flux_0_000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0" y="5662612"/>
            <a:ext cx="1390650" cy="15970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Astrophysics (NRDF)…"/>
          <p:cNvSpPr txBox="1"/>
          <p:nvPr/>
        </p:nvSpPr>
        <p:spPr>
          <a:xfrm>
            <a:off x="176212" y="4251325"/>
            <a:ext cx="3165476" cy="1183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/>
          <a:p>
            <a:pPr algn="l" defTabSz="506412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Astrophysics (NRDF)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algn="l" defTabSz="506412">
              <a:lnSpc>
                <a:spcPct val="90000"/>
              </a:lnSpc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Radiation transport  for astrophysics, laser fusion, combustion, atmospheric dynamics &amp; medical imaging.</a:t>
            </a:r>
          </a:p>
        </p:txBody>
      </p:sp>
      <p:pic>
        <p:nvPicPr>
          <p:cNvPr id="605" name="Screen shot 2012-10-03 at 12.57.25 PM.png" descr="Screen shot 2012-10-03 at 12.57.25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4562" y="5699125"/>
            <a:ext cx="1182688" cy="1543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8" name="Group"/>
          <p:cNvGrpSpPr/>
          <p:nvPr/>
        </p:nvGrpSpPr>
        <p:grpSpPr>
          <a:xfrm>
            <a:off x="509587" y="1001711"/>
            <a:ext cx="1714503" cy="1447805"/>
            <a:chOff x="0" y="0"/>
            <a:chExt cx="1714502" cy="1447803"/>
          </a:xfrm>
        </p:grpSpPr>
        <p:sp>
          <p:nvSpPr>
            <p:cNvPr id="606" name="Rounded Rectangle"/>
            <p:cNvSpPr/>
            <p:nvPr/>
          </p:nvSpPr>
          <p:spPr>
            <a:xfrm>
              <a:off x="0" y="-1"/>
              <a:ext cx="1714503" cy="1447805"/>
            </a:xfrm>
            <a:prstGeom prst="roundRect">
              <a:avLst>
                <a:gd name="adj" fmla="val 7560"/>
              </a:avLst>
            </a:prstGeom>
            <a:noFill/>
            <a:ln w="9525" cap="flat">
              <a:solidFill>
                <a:srgbClr val="948A5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506412">
                <a:defRPr b="0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07" name="WL-LSMS_SC09.png" descr="WL-LSMS_SC0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0252" y="73433"/>
              <a:ext cx="1417771" cy="1295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6200"/>
            <a:ext cx="103632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Courtesy of Thomas Schulthess"/>
          <p:cNvSpPr txBox="1"/>
          <p:nvPr/>
        </p:nvSpPr>
        <p:spPr>
          <a:xfrm>
            <a:off x="8026400" y="7353300"/>
            <a:ext cx="237958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algn="l" defTabSz="455612">
              <a:defRPr sz="1200">
                <a:solidFill>
                  <a:srgbClr val="0A4B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Courtesy of Thomas Schulthess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5400"/>
            <a:ext cx="10160000" cy="7729540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Who?"/>
          <p:cNvSpPr txBox="1"/>
          <p:nvPr/>
        </p:nvSpPr>
        <p:spPr>
          <a:xfrm>
            <a:off x="120370" y="173016"/>
            <a:ext cx="1232453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23" name="21.JPG" descr="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5008" y="1525022"/>
            <a:ext cx="10525353" cy="6102911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Bill Dally NVIDIA VP, Chief Scientist, Stanford Prof…"/>
          <p:cNvSpPr txBox="1"/>
          <p:nvPr>
            <p:ph type="title" idx="4294967295"/>
          </p:nvPr>
        </p:nvSpPr>
        <p:spPr>
          <a:xfrm>
            <a:off x="397933" y="-253296"/>
            <a:ext cx="9144001" cy="1675696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63500" indent="-63500" algn="l">
              <a:lnSpc>
                <a:spcPct val="85000"/>
              </a:lnSpc>
              <a:defRPr sz="32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Bill Dally </a:t>
            </a:r>
            <a:r>
              <a:rPr sz="2400"/>
              <a:t>NVIDIA VP, Chief Scientist, Stanford Prof</a:t>
            </a:r>
            <a:endParaRPr sz="2400"/>
          </a:p>
          <a:p>
            <a:pPr marL="63500" indent="-63500" algn="l">
              <a:lnSpc>
                <a:spcPct val="85000"/>
              </a:lnSpc>
              <a:defRPr sz="32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HiPEAC’15 </a:t>
            </a:r>
            <a:r>
              <a:rPr sz="3000"/>
              <a:t>Keynote</a:t>
            </a:r>
            <a:r>
              <a:t> </a:t>
            </a:r>
            <a:r>
              <a:rPr sz="2600"/>
              <a:t>Amsterdam Jan 19, 2015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29" name="33Power.JPG" descr="33Pow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284" y="439586"/>
            <a:ext cx="11284843" cy="7419973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CPUs use 12x power of GPUs"/>
          <p:cNvSpPr txBox="1"/>
          <p:nvPr/>
        </p:nvSpPr>
        <p:spPr>
          <a:xfrm>
            <a:off x="1997356" y="-45424"/>
            <a:ext cx="5818145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CPUs use 12x power of GPUs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5" name="NVIDIA-Volta-GPUs-Supercomputer-635x322.png" descr="NVIDIA-Volta-GPUs-Supercomputer-635x3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9438" y="-10271"/>
            <a:ext cx="11226832" cy="56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Best CPU (IBM Power9), GPU (Volta) &amp; NVLink"/>
          <p:cNvSpPr txBox="1"/>
          <p:nvPr>
            <p:ph type="title" idx="4294967295"/>
          </p:nvPr>
        </p:nvSpPr>
        <p:spPr>
          <a:xfrm>
            <a:off x="1299633" y="5487103"/>
            <a:ext cx="9144001" cy="1675697"/>
          </a:xfrm>
          <a:prstGeom prst="rect">
            <a:avLst/>
          </a:prstGeom>
        </p:spPr>
        <p:txBody>
          <a:bodyPr lIns="45718" tIns="45718" rIns="45718" bIns="45718"/>
          <a:lstStyle>
            <a:lvl1pPr marL="63500" indent="-63500" algn="l">
              <a:lnSpc>
                <a:spcPct val="85000"/>
              </a:lnSpc>
              <a:defRPr sz="24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Summit: CPU (IBM P9), GPU (Volta) &amp; NVLink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ummit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4141465" y="-72049"/>
            <a:ext cx="2258511" cy="701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>
                <a:solidFill>
                  <a:srgbClr val="FF200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Summit</a:t>
            </a:r>
          </a:p>
        </p:txBody>
      </p:sp>
      <p:pic>
        <p:nvPicPr>
          <p:cNvPr id="639" name="34963657_10160484655435187_455432606876434432_n.jpg" descr="34963657_10160484655435187_455432606876434432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0727"/>
            <a:ext cx="10160001" cy="7043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708" y="3760365"/>
            <a:ext cx="2295520" cy="364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259" y="551328"/>
            <a:ext cx="9039484" cy="281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3053" y="3470585"/>
            <a:ext cx="5706965" cy="4003397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Analysis"/>
          <p:cNvSpPr txBox="1"/>
          <p:nvPr/>
        </p:nvSpPr>
        <p:spPr>
          <a:xfrm>
            <a:off x="2047311" y="-13689"/>
            <a:ext cx="5825773" cy="769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Analysis - </a:t>
            </a:r>
            <a:r>
              <a:rPr sz="3800"/>
              <a:t>Top SC Use</a:t>
            </a:r>
          </a:p>
        </p:txBody>
      </p:sp>
      <p:sp>
        <p:nvSpPr>
          <p:cNvPr id="648" name="Nastran…"/>
          <p:cNvSpPr txBox="1"/>
          <p:nvPr/>
        </p:nvSpPr>
        <p:spPr>
          <a:xfrm>
            <a:off x="8405844" y="3879986"/>
            <a:ext cx="1617421" cy="298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Nastran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Dyna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Ansys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Abaqus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Star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Foam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LaRC.png" descr="LaR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12240"/>
            <a:ext cx="10160001" cy="720504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NASA Langley Research Center, Hampton VA"/>
          <p:cNvSpPr txBox="1"/>
          <p:nvPr>
            <p:ph type="title" idx="4294967295"/>
          </p:nvPr>
        </p:nvSpPr>
        <p:spPr>
          <a:xfrm>
            <a:off x="314080" y="-610700"/>
            <a:ext cx="9887617" cy="1675696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63500" indent="-63500" algn="l">
              <a:lnSpc>
                <a:spcPct val="85000"/>
              </a:lnSpc>
              <a:defRPr sz="32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NASA Langley Research Center</a:t>
            </a:r>
            <a:r>
              <a:rPr sz="2400"/>
              <a:t>,</a:t>
            </a:r>
            <a:r>
              <a:t> </a:t>
            </a:r>
            <a:r>
              <a:rPr sz="2400"/>
              <a:t>Hampton VA</a:t>
            </a:r>
          </a:p>
        </p:txBody>
      </p:sp>
      <p:grpSp>
        <p:nvGrpSpPr>
          <p:cNvPr id="306" name="Group"/>
          <p:cNvGrpSpPr/>
          <p:nvPr/>
        </p:nvGrpSpPr>
        <p:grpSpPr>
          <a:xfrm>
            <a:off x="1213850" y="5858723"/>
            <a:ext cx="1041710" cy="667013"/>
            <a:chOff x="0" y="-1"/>
            <a:chExt cx="1041708" cy="667011"/>
          </a:xfrm>
        </p:grpSpPr>
        <p:sp>
          <p:nvSpPr>
            <p:cNvPr id="304" name="Line"/>
            <p:cNvSpPr/>
            <p:nvPr/>
          </p:nvSpPr>
          <p:spPr>
            <a:xfrm flipH="1">
              <a:off x="-1" y="292449"/>
              <a:ext cx="374561" cy="374562"/>
            </a:xfrm>
            <a:prstGeom prst="line">
              <a:avLst/>
            </a:prstGeom>
            <a:noFill/>
            <a:ln w="25400" cap="flat">
              <a:solidFill>
                <a:srgbClr val="E3110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5" name="Olaf"/>
            <p:cNvSpPr txBox="1"/>
            <p:nvPr/>
          </p:nvSpPr>
          <p:spPr>
            <a:xfrm>
              <a:off x="172053" y="-2"/>
              <a:ext cx="869656" cy="383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900">
                  <a:solidFill>
                    <a:srgbClr val="FF360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Olaf</a:t>
              </a:r>
            </a:p>
          </p:txBody>
        </p:sp>
      </p:grpSp>
      <p:pic>
        <p:nvPicPr>
          <p:cNvPr id="307" name="rendering_1.jpg" descr="rendering_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51173" y="5435681"/>
            <a:ext cx="5451248" cy="1675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rendering_1.jpg" descr="rendering_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522985" y="7996887"/>
            <a:ext cx="6405225" cy="2023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" name="Group"/>
          <p:cNvGrpSpPr/>
          <p:nvPr/>
        </p:nvGrpSpPr>
        <p:grpSpPr>
          <a:xfrm>
            <a:off x="-996249" y="5923281"/>
            <a:ext cx="4549017" cy="1476118"/>
            <a:chOff x="-1" y="0"/>
            <a:chExt cx="4549015" cy="1476117"/>
          </a:xfrm>
        </p:grpSpPr>
        <p:pic>
          <p:nvPicPr>
            <p:cNvPr id="309" name="rendering_1.jpg" descr="rendering_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39014"/>
              <a:ext cx="4549017" cy="1437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0" name="Katherine Johnson CRF"/>
            <p:cNvSpPr txBox="1"/>
            <p:nvPr/>
          </p:nvSpPr>
          <p:spPr>
            <a:xfrm>
              <a:off x="1810990" y="-1"/>
              <a:ext cx="1839919" cy="269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Katherine Johnson CRF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  <p:bldP build="whole" bldLvl="1" animBg="1" rev="0" advAuto="0" spid="311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51" name="Ray.png" descr="Ra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732" y="-1027874"/>
            <a:ext cx="9156704" cy="7518404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Line"/>
          <p:cNvSpPr/>
          <p:nvPr/>
        </p:nvSpPr>
        <p:spPr>
          <a:xfrm>
            <a:off x="665479" y="2021836"/>
            <a:ext cx="3622993" cy="7"/>
          </a:xfrm>
          <a:prstGeom prst="line">
            <a:avLst/>
          </a:prstGeom>
          <a:ln w="25400">
            <a:solidFill>
              <a:srgbClr val="E30F0F"/>
            </a:solidFill>
            <a:beve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3" name="Line"/>
          <p:cNvSpPr/>
          <p:nvPr/>
        </p:nvSpPr>
        <p:spPr>
          <a:xfrm>
            <a:off x="1696720" y="4485637"/>
            <a:ext cx="3622991" cy="7"/>
          </a:xfrm>
          <a:prstGeom prst="line">
            <a:avLst/>
          </a:prstGeom>
          <a:ln w="25400">
            <a:solidFill>
              <a:srgbClr val="E31511"/>
            </a:solidFill>
            <a:beve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4" name="Line"/>
          <p:cNvSpPr/>
          <p:nvPr/>
        </p:nvSpPr>
        <p:spPr>
          <a:xfrm>
            <a:off x="3373120" y="5857237"/>
            <a:ext cx="3622991" cy="7"/>
          </a:xfrm>
          <a:prstGeom prst="line">
            <a:avLst/>
          </a:prstGeom>
          <a:ln w="25400">
            <a:solidFill>
              <a:srgbClr val="E30F06"/>
            </a:solidFill>
            <a:beve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5" name="Line"/>
          <p:cNvSpPr/>
          <p:nvPr/>
        </p:nvSpPr>
        <p:spPr>
          <a:xfrm>
            <a:off x="589279" y="6436359"/>
            <a:ext cx="3956281" cy="1"/>
          </a:xfrm>
          <a:prstGeom prst="line">
            <a:avLst/>
          </a:prstGeom>
          <a:ln w="25400">
            <a:solidFill>
              <a:srgbClr val="E31119"/>
            </a:solidFill>
            <a:beve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2" grpId="1"/>
      <p:bldP build="whole" bldLvl="1" animBg="1" rev="0" advAuto="0" spid="653" grpId="2"/>
      <p:bldP build="whole" bldLvl="1" animBg="1" rev="0" advAuto="0" spid="655" grpId="4"/>
      <p:bldP build="whole" bldLvl="1" animBg="1" rev="0" advAuto="0" spid="654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60" name="Line"/>
          <p:cNvSpPr/>
          <p:nvPr/>
        </p:nvSpPr>
        <p:spPr>
          <a:xfrm>
            <a:off x="4331827" y="1604572"/>
            <a:ext cx="4384231" cy="1"/>
          </a:xfrm>
          <a:prstGeom prst="line">
            <a:avLst/>
          </a:prstGeom>
          <a:ln w="38100">
            <a:solidFill>
              <a:srgbClr val="E30E16"/>
            </a:solidFill>
            <a:beve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61" name="Line"/>
          <p:cNvSpPr/>
          <p:nvPr/>
        </p:nvSpPr>
        <p:spPr>
          <a:xfrm>
            <a:off x="5608597" y="3377541"/>
            <a:ext cx="1830692" cy="4"/>
          </a:xfrm>
          <a:prstGeom prst="line">
            <a:avLst/>
          </a:prstGeom>
          <a:ln w="38100">
            <a:solidFill>
              <a:srgbClr val="E3180F"/>
            </a:solidFill>
            <a:beve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62" name="“In 1962-63 Tocher [was] a post doctoral fellow in Norway and continued to work on the triangular plate element while in communication with Clough. A former student of Clough, T. K. Hsieh, suggested a complicated method of creating a triangular element w"/>
          <p:cNvSpPr txBox="1"/>
          <p:nvPr/>
        </p:nvSpPr>
        <p:spPr>
          <a:xfrm>
            <a:off x="1216962" y="1194043"/>
            <a:ext cx="7726071" cy="257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Jim Tocher, 1962-63 post doctoral fellow in </a:t>
            </a:r>
            <a:r>
              <a:rPr>
                <a:solidFill>
                  <a:srgbClr val="FF2600"/>
                </a:solidFill>
              </a:rPr>
              <a:t>Norway </a:t>
            </a:r>
            <a:endParaRPr>
              <a:solidFill>
                <a:srgbClr val="FF2600"/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continued triangular plate element research in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coordination with Clough. Former Clough student,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T. K. Hsieh, suggested complex triangular element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satisfying displacement compatibility with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excellent results, Named HCT element, after </a:t>
            </a:r>
          </a:p>
          <a:p>
            <a:pPr>
              <a:defRPr i="1" sz="2400">
                <a:latin typeface="Arial"/>
                <a:ea typeface="Arial"/>
                <a:cs typeface="Arial"/>
                <a:sym typeface="Arial"/>
              </a:defRPr>
            </a:pPr>
            <a:r>
              <a:t>Hsieh, Clough</a:t>
            </a:r>
            <a:r>
              <a:rPr i="0"/>
              <a:t> &amp; </a:t>
            </a:r>
            <a:r>
              <a:t>Tocher</a:t>
            </a:r>
            <a:r>
              <a:rPr i="0"/>
              <a:t>. </a:t>
            </a:r>
          </a:p>
        </p:txBody>
      </p:sp>
      <p:sp>
        <p:nvSpPr>
          <p:cNvPr id="663" name="=&gt;  FEA Code"/>
          <p:cNvSpPr txBox="1"/>
          <p:nvPr/>
        </p:nvSpPr>
        <p:spPr>
          <a:xfrm>
            <a:off x="7081917" y="4587976"/>
            <a:ext cx="1989790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130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=&gt; FEA Code</a:t>
            </a:r>
          </a:p>
        </p:txBody>
      </p:sp>
      <p:grpSp>
        <p:nvGrpSpPr>
          <p:cNvPr id="669" name="Group"/>
          <p:cNvGrpSpPr/>
          <p:nvPr/>
        </p:nvGrpSpPr>
        <p:grpSpPr>
          <a:xfrm>
            <a:off x="2177581" y="4508536"/>
            <a:ext cx="3283944" cy="1358264"/>
            <a:chOff x="0" y="0"/>
            <a:chExt cx="3283942" cy="1358263"/>
          </a:xfrm>
        </p:grpSpPr>
        <p:sp>
          <p:nvSpPr>
            <p:cNvPr id="664" name="Line"/>
            <p:cNvSpPr/>
            <p:nvPr/>
          </p:nvSpPr>
          <p:spPr>
            <a:xfrm>
              <a:off x="4111" y="880699"/>
              <a:ext cx="3004880" cy="4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65" name="Boeing Problem =&gt; Theory"/>
            <p:cNvSpPr txBox="1"/>
            <p:nvPr/>
          </p:nvSpPr>
          <p:spPr>
            <a:xfrm>
              <a:off x="0" y="1007606"/>
              <a:ext cx="3013094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Boeing Problem =&gt; Theory</a:t>
              </a:r>
            </a:p>
          </p:txBody>
        </p:sp>
        <p:sp>
          <p:nvSpPr>
            <p:cNvPr id="666" name="Clough…"/>
            <p:cNvSpPr txBox="1"/>
            <p:nvPr/>
          </p:nvSpPr>
          <p:spPr>
            <a:xfrm>
              <a:off x="309731" y="-1"/>
              <a:ext cx="1153673" cy="792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Clough</a:t>
              </a:r>
            </a:p>
            <a:p>
              <a:pPr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B/B</a:t>
              </a:r>
            </a:p>
          </p:txBody>
        </p:sp>
        <p:sp>
          <p:nvSpPr>
            <p:cNvPr id="667" name="Tocher…"/>
            <p:cNvSpPr txBox="1"/>
            <p:nvPr/>
          </p:nvSpPr>
          <p:spPr>
            <a:xfrm>
              <a:off x="2186229" y="-1"/>
              <a:ext cx="1097714" cy="792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Tocher</a:t>
              </a:r>
            </a:p>
            <a:p>
              <a:pPr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B/B</a:t>
              </a:r>
            </a:p>
          </p:txBody>
        </p:sp>
        <p:sp>
          <p:nvSpPr>
            <p:cNvPr id="668" name="+"/>
            <p:cNvSpPr txBox="1"/>
            <p:nvPr/>
          </p:nvSpPr>
          <p:spPr>
            <a:xfrm>
              <a:off x="1645650" y="81279"/>
              <a:ext cx="282135" cy="437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670" name="FEA: from Theory to Solving Aircraft Analysis"/>
          <p:cNvSpPr txBox="1"/>
          <p:nvPr/>
        </p:nvSpPr>
        <p:spPr>
          <a:xfrm>
            <a:off x="804116" y="316462"/>
            <a:ext cx="8061382" cy="486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Boeing/Berkeley FE Theory to Aircraft Analysis</a:t>
            </a:r>
          </a:p>
        </p:txBody>
      </p:sp>
      <p:sp>
        <p:nvSpPr>
          <p:cNvPr id="671" name="History: http://www.edwilson.org/History/Butterfly%20Effect.pdf"/>
          <p:cNvSpPr txBox="1"/>
          <p:nvPr/>
        </p:nvSpPr>
        <p:spPr>
          <a:xfrm>
            <a:off x="1717859" y="6416895"/>
            <a:ext cx="7079847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History:</a:t>
            </a:r>
            <a:r>
              <a:rPr sz="3200"/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http://www.edwilson.org/History/Butterfly%20Effect.pdf</a:t>
            </a:r>
          </a:p>
        </p:txBody>
      </p:sp>
      <p:grpSp>
        <p:nvGrpSpPr>
          <p:cNvPr id="679" name="Group"/>
          <p:cNvGrpSpPr/>
          <p:nvPr/>
        </p:nvGrpSpPr>
        <p:grpSpPr>
          <a:xfrm>
            <a:off x="1024118" y="3372519"/>
            <a:ext cx="6003615" cy="2472197"/>
            <a:chOff x="-2" y="0"/>
            <a:chExt cx="6003614" cy="2472195"/>
          </a:xfrm>
        </p:grpSpPr>
        <p:sp>
          <p:nvSpPr>
            <p:cNvPr id="672" name="Line"/>
            <p:cNvSpPr/>
            <p:nvPr/>
          </p:nvSpPr>
          <p:spPr>
            <a:xfrm>
              <a:off x="5047796" y="2007321"/>
              <a:ext cx="955816" cy="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678" name="Group"/>
            <p:cNvGrpSpPr/>
            <p:nvPr/>
          </p:nvGrpSpPr>
          <p:grpSpPr>
            <a:xfrm>
              <a:off x="-3" y="-1"/>
              <a:ext cx="5992782" cy="2472196"/>
              <a:chOff x="-1" y="0"/>
              <a:chExt cx="5992781" cy="2472195"/>
            </a:xfrm>
          </p:grpSpPr>
          <p:grpSp>
            <p:nvGrpSpPr>
              <p:cNvPr id="676" name="Group"/>
              <p:cNvGrpSpPr/>
              <p:nvPr/>
            </p:nvGrpSpPr>
            <p:grpSpPr>
              <a:xfrm>
                <a:off x="4670450" y="1125853"/>
                <a:ext cx="1322330" cy="1346343"/>
                <a:chOff x="0" y="0"/>
                <a:chExt cx="1322329" cy="1346342"/>
              </a:xfrm>
            </p:grpSpPr>
            <p:sp>
              <p:nvSpPr>
                <p:cNvPr id="673" name="Hsieh…"/>
                <p:cNvSpPr txBox="1"/>
                <p:nvPr/>
              </p:nvSpPr>
              <p:spPr>
                <a:xfrm>
                  <a:off x="388178" y="-1"/>
                  <a:ext cx="934152" cy="7926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Hsieh</a:t>
                  </a:r>
                </a:p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B</a:t>
                  </a:r>
                </a:p>
              </p:txBody>
            </p:sp>
            <p:sp>
              <p:nvSpPr>
                <p:cNvPr id="674" name="+"/>
                <p:cNvSpPr txBox="1"/>
                <p:nvPr/>
              </p:nvSpPr>
              <p:spPr>
                <a:xfrm>
                  <a:off x="0" y="91439"/>
                  <a:ext cx="282135" cy="4370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>
                  <a:lvl1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  <p:sp>
              <p:nvSpPr>
                <p:cNvPr id="675" name="Refine"/>
                <p:cNvSpPr txBox="1"/>
                <p:nvPr/>
              </p:nvSpPr>
              <p:spPr>
                <a:xfrm>
                  <a:off x="453868" y="995683"/>
                  <a:ext cx="802773" cy="3506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Refine</a:t>
                  </a:r>
                </a:p>
              </p:txBody>
            </p:sp>
          </p:grpSp>
          <p:pic>
            <p:nvPicPr>
              <p:cNvPr id="677" name="Hsieh-Clough-Tocher-HCT-element-P-3-12-dof-C-1.png" descr="Hsieh-Clough-Tocher-HCT-element-P-3-12-dof-C-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2" y="-1"/>
                <a:ext cx="1396278" cy="14154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0" grpId="1"/>
      <p:bldP build="whole" bldLvl="1" animBg="1" rev="0" advAuto="0" spid="679" grpId="6"/>
      <p:bldP build="whole" bldLvl="1" animBg="1" rev="0" advAuto="0" spid="669" grpId="3"/>
      <p:bldP build="whole" bldLvl="1" animBg="1" rev="0" advAuto="0" spid="661" grpId="2"/>
      <p:bldP build="whole" bldLvl="1" animBg="1" rev="0" advAuto="0" spid="663" grpId="4"/>
      <p:bldP build="whole" bldLvl="1" animBg="1" rev="0" advAuto="0" spid="671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84" name="Supercomputer (SC) Impact…"/>
          <p:cNvSpPr txBox="1"/>
          <p:nvPr/>
        </p:nvSpPr>
        <p:spPr>
          <a:xfrm>
            <a:off x="2929371" y="95849"/>
            <a:ext cx="4926887" cy="1610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R="584200" algn="l">
              <a:lnSpc>
                <a:spcPct val="80000"/>
              </a:lnSpc>
              <a:spcBef>
                <a:spcPts val="1000"/>
              </a:spcBef>
              <a:defRPr sz="3400"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Supercomputer Impact </a:t>
            </a:r>
            <a:endParaRPr sz="3000"/>
          </a:p>
          <a:p>
            <a:pPr marR="584200" algn="l">
              <a:lnSpc>
                <a:spcPct val="80000"/>
              </a:lnSpc>
              <a:spcBef>
                <a:spcPts val="1000"/>
              </a:spcBef>
              <a:defRPr sz="3000"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               </a:t>
            </a:r>
            <a:r>
              <a:rPr sz="2400"/>
              <a:t>on</a:t>
            </a:r>
            <a:r>
              <a:t> </a:t>
            </a:r>
          </a:p>
          <a:p>
            <a:pPr marR="584200" algn="l">
              <a:lnSpc>
                <a:spcPct val="80000"/>
              </a:lnSpc>
              <a:spcBef>
                <a:spcPts val="1000"/>
              </a:spcBef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Finite-Element Analysis</a:t>
            </a:r>
          </a:p>
        </p:txBody>
      </p:sp>
      <p:sp>
        <p:nvSpPr>
          <p:cNvPr id="685" name="Anticipating SC advances, NASA developed NASTRAN:…"/>
          <p:cNvSpPr txBox="1"/>
          <p:nvPr/>
        </p:nvSpPr>
        <p:spPr>
          <a:xfrm>
            <a:off x="1232455" y="1595328"/>
            <a:ext cx="8109750" cy="1503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NASA </a:t>
            </a:r>
            <a:r>
              <a:t>Anticipated SC advance =&gt; developed NASTRAN</a:t>
            </a:r>
          </a:p>
          <a:p>
            <a:pPr>
              <a:defRPr sz="2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NAS</a:t>
            </a:r>
            <a:r>
              <a:rPr>
                <a:solidFill>
                  <a:srgbClr val="000000"/>
                </a:solidFill>
              </a:rPr>
              <a:t>A </a:t>
            </a:r>
            <a:r>
              <a:t>STR</a:t>
            </a:r>
            <a:r>
              <a:rPr>
                <a:solidFill>
                  <a:srgbClr val="000000"/>
                </a:solidFill>
              </a:rPr>
              <a:t>uctural </a:t>
            </a:r>
            <a:r>
              <a:t>AN</a:t>
            </a:r>
            <a:r>
              <a:rPr>
                <a:solidFill>
                  <a:srgbClr val="000000"/>
                </a:solidFill>
              </a:rPr>
              <a:t>alysis in 1970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Joe Gloudeman MSC Nastran (IEEE 1984)</a:t>
            </a:r>
            <a:r>
              <a:rPr sz="2400"/>
              <a:t> </a:t>
            </a:r>
          </a:p>
        </p:txBody>
      </p:sp>
      <p:sp>
        <p:nvSpPr>
          <p:cNvPr id="686" name="Spinoff"/>
          <p:cNvSpPr txBox="1"/>
          <p:nvPr/>
        </p:nvSpPr>
        <p:spPr>
          <a:xfrm>
            <a:off x="4503163" y="3309615"/>
            <a:ext cx="1153673" cy="437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Spinoff</a:t>
            </a:r>
          </a:p>
        </p:txBody>
      </p:sp>
      <p:sp>
        <p:nvSpPr>
          <p:cNvPr id="687" name="Reduce FEA time, main Structural Analysis Tool"/>
          <p:cNvSpPr txBox="1"/>
          <p:nvPr/>
        </p:nvSpPr>
        <p:spPr>
          <a:xfrm>
            <a:off x="1435550" y="3957106"/>
            <a:ext cx="7277628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40631" indent="-240631" algn="l">
              <a:buSzPct val="100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Reduce FEA </a:t>
            </a:r>
            <a:r>
              <a:rPr>
                <a:solidFill>
                  <a:srgbClr val="FF090C"/>
                </a:solidFill>
              </a:rPr>
              <a:t>time</a:t>
            </a:r>
            <a:r>
              <a:t>, main Structural Analysis Tool</a:t>
            </a:r>
          </a:p>
        </p:txBody>
      </p:sp>
      <p:sp>
        <p:nvSpPr>
          <p:cNvPr id="688" name="Enable huge detailed &amp; unsolvable analysis"/>
          <p:cNvSpPr txBox="1"/>
          <p:nvPr/>
        </p:nvSpPr>
        <p:spPr>
          <a:xfrm>
            <a:off x="1435550" y="4604594"/>
            <a:ext cx="6662819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40631" indent="-240631" algn="l">
              <a:buSzPct val="100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Enable </a:t>
            </a:r>
            <a:r>
              <a:rPr>
                <a:solidFill>
                  <a:srgbClr val="FF0511"/>
                </a:solidFill>
              </a:rPr>
              <a:t>huge</a:t>
            </a:r>
            <a:r>
              <a:t> detailed &amp; </a:t>
            </a:r>
            <a:r>
              <a:rPr>
                <a:solidFill>
                  <a:srgbClr val="FF0E01"/>
                </a:solidFill>
              </a:rPr>
              <a:t>unsolvable</a:t>
            </a:r>
            <a:r>
              <a:t> analysis</a:t>
            </a:r>
          </a:p>
        </p:txBody>
      </p:sp>
      <p:sp>
        <p:nvSpPr>
          <p:cNvPr id="689" name="Extend to Design, Optimization, Nonlinear apps, AI"/>
          <p:cNvSpPr txBox="1"/>
          <p:nvPr/>
        </p:nvSpPr>
        <p:spPr>
          <a:xfrm>
            <a:off x="1435550" y="5125141"/>
            <a:ext cx="7683186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40631" indent="-240631" algn="l">
              <a:buSzPct val="100000"/>
              <a:buChar char="-"/>
              <a:defRPr sz="2400">
                <a:solidFill>
                  <a:srgbClr val="FF13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Extend</a:t>
            </a:r>
            <a:r>
              <a:rPr>
                <a:solidFill>
                  <a:srgbClr val="000000"/>
                </a:solidFill>
              </a:rPr>
              <a:t> to Design, Optimization, Nonlinear apps, AI</a:t>
            </a:r>
          </a:p>
        </p:txBody>
      </p:sp>
      <p:sp>
        <p:nvSpPr>
          <p:cNvPr id="690" name="Widespread Gov’t, Industry &amp; Academia use"/>
          <p:cNvSpPr txBox="1"/>
          <p:nvPr/>
        </p:nvSpPr>
        <p:spPr>
          <a:xfrm>
            <a:off x="1435550" y="5645691"/>
            <a:ext cx="6733216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40631" indent="-240631" algn="l">
              <a:buSzPct val="100000"/>
              <a:buChar char="-"/>
              <a:defRPr sz="2400">
                <a:solidFill>
                  <a:srgbClr val="FF0A0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Widespread</a:t>
            </a:r>
            <a:r>
              <a:rPr>
                <a:solidFill>
                  <a:srgbClr val="000000"/>
                </a:solidFill>
              </a:rPr>
              <a:t> Gov’t, Industry &amp; Academia use</a:t>
            </a:r>
          </a:p>
        </p:txBody>
      </p:sp>
      <p:sp>
        <p:nvSpPr>
          <p:cNvPr id="691" name="Effective Vector, Multiprocessor &amp; Accelerator use"/>
          <p:cNvSpPr txBox="1"/>
          <p:nvPr/>
        </p:nvSpPr>
        <p:spPr>
          <a:xfrm>
            <a:off x="1435551" y="6166239"/>
            <a:ext cx="7634518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240631" indent="-240631" algn="l">
              <a:buSzPct val="100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Effective Vector, Multiprocessor &amp; Accelerator use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8" grpId="4"/>
      <p:bldP build="whole" bldLvl="1" animBg="1" rev="0" advAuto="0" spid="690" grpId="6"/>
      <p:bldP build="whole" bldLvl="1" animBg="1" rev="0" advAuto="0" spid="686" grpId="2"/>
      <p:bldP build="whole" bldLvl="1" animBg="1" rev="0" advAuto="0" spid="689" grpId="5"/>
      <p:bldP build="whole" bldLvl="1" animBg="1" rev="0" advAuto="0" spid="691" grpId="7"/>
      <p:bldP build="whole" bldLvl="1" animBg="1" rev="0" advAuto="0" spid="687" grpId="3"/>
      <p:bldP build="whole" bldLvl="1" animBg="1" rev="0" advAuto="0" spid="68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96" name="http://livestream.com/viewnow/viking40"/>
          <p:cNvSpPr txBox="1"/>
          <p:nvPr/>
        </p:nvSpPr>
        <p:spPr>
          <a:xfrm>
            <a:off x="1088561" y="7046659"/>
            <a:ext cx="7982878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http://livestream.com/viewnow/viking40</a:t>
            </a:r>
          </a:p>
        </p:txBody>
      </p:sp>
      <p:sp>
        <p:nvSpPr>
          <p:cNvPr id="697" name="NASA Missions: Viking…"/>
          <p:cNvSpPr txBox="1"/>
          <p:nvPr/>
        </p:nvSpPr>
        <p:spPr>
          <a:xfrm>
            <a:off x="1988378" y="100394"/>
            <a:ext cx="5774613" cy="94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NASA Missions: Viking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July 20 1976 1st Mars Soft Landings</a:t>
            </a:r>
          </a:p>
        </p:txBody>
      </p:sp>
      <p:pic>
        <p:nvPicPr>
          <p:cNvPr id="698" name="IMG_2554.JPG" descr="IMG_255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452" y="1096522"/>
            <a:ext cx="4896149" cy="593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Screen Shot 2016-09-22 at 8.54.38 AM.png" descr="Screen Shot 2016-09-22 at 8.54.38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65538" y="1067610"/>
            <a:ext cx="3962505" cy="593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ages.jpg" descr="image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303" y="-72349"/>
            <a:ext cx="1126823" cy="1092227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http://livestream.com/viewnow/viking40"/>
          <p:cNvSpPr txBox="1"/>
          <p:nvPr/>
        </p:nvSpPr>
        <p:spPr>
          <a:xfrm>
            <a:off x="3130765" y="8442400"/>
            <a:ext cx="5829258" cy="437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http://livestream.com/viewnow/viking40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06" name="NASA Viking 1st Mars Landings…"/>
          <p:cNvSpPr txBox="1"/>
          <p:nvPr/>
        </p:nvSpPr>
        <p:spPr>
          <a:xfrm>
            <a:off x="2075892" y="205095"/>
            <a:ext cx="6246571" cy="94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NASA Viking 1st Mars Landings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Many Langley engineers “pulled it off”</a:t>
            </a:r>
          </a:p>
        </p:txBody>
      </p:sp>
      <p:pic>
        <p:nvPicPr>
          <p:cNvPr id="707" name="Screen Shot 2016-09-22 at 9.00.14 AM.png" descr="Screen Shot 2016-09-22 at 9.00.14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41" y="1138583"/>
            <a:ext cx="4695315" cy="5669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Screen Shot 2016-09-22 at 9.09.18 AM.png" descr="Screen Shot 2016-09-22 at 9.09.1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2644" y="1171843"/>
            <a:ext cx="5198847" cy="5669992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Mel Anderson - Aeroshell"/>
          <p:cNvSpPr txBox="1"/>
          <p:nvPr/>
        </p:nvSpPr>
        <p:spPr>
          <a:xfrm>
            <a:off x="520369" y="6773719"/>
            <a:ext cx="4061055" cy="474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Mel Anderson - Aeroshell</a:t>
            </a:r>
          </a:p>
        </p:txBody>
      </p:sp>
      <p:sp>
        <p:nvSpPr>
          <p:cNvPr id="710" name="Dick Snyder &amp; Olaf - Lander"/>
          <p:cNvSpPr txBox="1"/>
          <p:nvPr/>
        </p:nvSpPr>
        <p:spPr>
          <a:xfrm>
            <a:off x="5266450" y="6773719"/>
            <a:ext cx="4471226" cy="474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Dick Snyder &amp; Olaf - Lander</a:t>
            </a:r>
          </a:p>
        </p:txBody>
      </p:sp>
      <p:pic>
        <p:nvPicPr>
          <p:cNvPr id="711" name="images.jpg" descr="imag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1462" y="-10038"/>
            <a:ext cx="974151" cy="944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0" grpId="2"/>
      <p:bldP build="whole" bldLvl="1" animBg="1" rev="0" advAuto="0" spid="70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16" name="Viking Lander GCMS"/>
          <p:cNvSpPr txBox="1"/>
          <p:nvPr/>
        </p:nvSpPr>
        <p:spPr>
          <a:xfrm>
            <a:off x="3140455" y="132376"/>
            <a:ext cx="4116147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Viking Lander GCMS</a:t>
            </a:r>
          </a:p>
        </p:txBody>
      </p:sp>
      <p:pic>
        <p:nvPicPr>
          <p:cNvPr id="717" name="images.jpg" descr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54" y="8702"/>
            <a:ext cx="1658218" cy="160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350px-Viking_Biological_package.I.png" descr="350px-Viking_Biological_package.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9235" y="1633896"/>
            <a:ext cx="4615980" cy="4352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CMSphoto.png" descr="GCMSphot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0666" y="1013601"/>
            <a:ext cx="6439586" cy="6111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GCMS.png" descr="GCM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404" y="2045022"/>
            <a:ext cx="4540442" cy="3529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75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75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8" grpId="2"/>
      <p:bldP build="whole" bldLvl="1" animBg="1" rev="0" advAuto="0" spid="719" grpId="3"/>
      <p:bldP build="whole" bldLvl="1" animBg="1" rev="0" advAuto="0" spid="72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25" name="NASA Viking - Labelled Release Experiment"/>
          <p:cNvSpPr txBox="1"/>
          <p:nvPr/>
        </p:nvSpPr>
        <p:spPr>
          <a:xfrm>
            <a:off x="1634218" y="-73630"/>
            <a:ext cx="8551026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NASA Viking - Labelled Release Experiment</a:t>
            </a:r>
          </a:p>
        </p:txBody>
      </p:sp>
      <p:pic>
        <p:nvPicPr>
          <p:cNvPr id="726" name="IMG_2604.JPG" descr="IMG_260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394963"/>
            <a:ext cx="10160004" cy="7260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ages.jpg" descr="imag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660" y="-54091"/>
            <a:ext cx="1700927" cy="1648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lide Number"/>
          <p:cNvSpPr txBox="1"/>
          <p:nvPr>
            <p:ph type="sldNum" sz="quarter" idx="4294967295"/>
          </p:nvPr>
        </p:nvSpPr>
        <p:spPr>
          <a:xfrm>
            <a:off x="9370348" y="7119145"/>
            <a:ext cx="281651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32" name="Space Shuttle (before/after Challenger)"/>
          <p:cNvSpPr txBox="1"/>
          <p:nvPr/>
        </p:nvSpPr>
        <p:spPr>
          <a:xfrm>
            <a:off x="3116808" y="55297"/>
            <a:ext cx="6710748" cy="62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800">
                <a:solidFill>
                  <a:srgbClr val="FF14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Space Shuttle</a:t>
            </a:r>
            <a:r>
              <a:rPr>
                <a:solidFill>
                  <a:srgbClr val="000000"/>
                </a:solidFill>
              </a:rPr>
              <a:t> </a:t>
            </a:r>
            <a:r>
              <a:rPr sz="2500">
                <a:solidFill>
                  <a:srgbClr val="000000"/>
                </a:solidFill>
              </a:rPr>
              <a:t>(pre/post Challenger) </a:t>
            </a:r>
          </a:p>
        </p:txBody>
      </p:sp>
      <p:grpSp>
        <p:nvGrpSpPr>
          <p:cNvPr id="737" name="Group"/>
          <p:cNvGrpSpPr/>
          <p:nvPr/>
        </p:nvGrpSpPr>
        <p:grpSpPr>
          <a:xfrm>
            <a:off x="947323" y="742974"/>
            <a:ext cx="16877301" cy="5638383"/>
            <a:chOff x="0" y="0"/>
            <a:chExt cx="16877299" cy="5638381"/>
          </a:xfrm>
        </p:grpSpPr>
        <p:sp>
          <p:nvSpPr>
            <p:cNvPr id="733" name="Wing/tail structural analysis"/>
            <p:cNvSpPr txBox="1"/>
            <p:nvPr/>
          </p:nvSpPr>
          <p:spPr>
            <a:xfrm>
              <a:off x="-1" y="-1"/>
              <a:ext cx="5746310" cy="548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 Wing/tail structural analysis</a:t>
              </a:r>
            </a:p>
          </p:txBody>
        </p:sp>
        <p:grpSp>
          <p:nvGrpSpPr>
            <p:cNvPr id="736" name="Group"/>
            <p:cNvGrpSpPr/>
            <p:nvPr/>
          </p:nvGrpSpPr>
          <p:grpSpPr>
            <a:xfrm>
              <a:off x="5862326" y="1972250"/>
              <a:ext cx="11014973" cy="3666132"/>
              <a:chOff x="0" y="-1"/>
              <a:chExt cx="11014972" cy="3666130"/>
            </a:xfrm>
          </p:grpSpPr>
          <p:pic>
            <p:nvPicPr>
              <p:cNvPr id="734" name="540px-STS120LaunchHiRes-edit1.jpg" descr="540px-STS120LaunchHiRes-edit1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-2"/>
                <a:ext cx="3344057" cy="36661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5" name="SRB.jpg" descr="SRB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323415" y="-2"/>
                <a:ext cx="7691557" cy="3609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40" name="Group"/>
          <p:cNvGrpSpPr/>
          <p:nvPr/>
        </p:nvGrpSpPr>
        <p:grpSpPr>
          <a:xfrm>
            <a:off x="-164387" y="1356943"/>
            <a:ext cx="7487464" cy="6498597"/>
            <a:chOff x="0" y="0"/>
            <a:chExt cx="7487462" cy="6498595"/>
          </a:xfrm>
        </p:grpSpPr>
        <p:pic>
          <p:nvPicPr>
            <p:cNvPr id="738" name="SRB.jpg" descr="SRB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644357"/>
              <a:ext cx="7320210" cy="5854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Solid Rocket Booster (SRB) Redesign…"/>
            <p:cNvSpPr txBox="1"/>
            <p:nvPr/>
          </p:nvSpPr>
          <p:spPr>
            <a:xfrm>
              <a:off x="1083133" y="-1"/>
              <a:ext cx="6404329" cy="548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 Solid Rocket Booster Redesign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2"/>
      <p:bldP build="whole" bldLvl="1" animBg="1" rev="0" advAuto="0" spid="73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ummary"/>
          <p:cNvSpPr txBox="1"/>
          <p:nvPr>
            <p:ph type="title" idx="4294967295"/>
          </p:nvPr>
        </p:nvSpPr>
        <p:spPr>
          <a:xfrm>
            <a:off x="152400" y="50800"/>
            <a:ext cx="9588500" cy="990600"/>
          </a:xfrm>
          <a:prstGeom prst="rect">
            <a:avLst/>
          </a:prstGeom>
        </p:spPr>
        <p:txBody>
          <a:bodyPr lIns="50796" tIns="50796" rIns="50796" bIns="50796"/>
          <a:lstStyle/>
          <a:p>
            <a:pPr marL="0" indent="40448" defTabSz="460835">
              <a:lnSpc>
                <a:spcPct val="80000"/>
              </a:lnSpc>
              <a:spcBef>
                <a:spcPts val="170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pPr>
            <a:r>
              <a:t>Summary</a:t>
            </a:r>
            <a:r>
              <a:rPr sz="23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sz="2300">
                <a:latin typeface="Arial"/>
                <a:ea typeface="Arial"/>
                <a:cs typeface="Arial"/>
                <a:sym typeface="Arial"/>
              </a:rPr>
            </a:br>
            <a:r>
              <a:rPr sz="2300"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743" name="•  Huge SC growth: Vector =&gt; MP =&gt; Multi-core =&gt; Hybrid…"/>
          <p:cNvSpPr txBox="1"/>
          <p:nvPr/>
        </p:nvSpPr>
        <p:spPr>
          <a:xfrm>
            <a:off x="418655" y="1117600"/>
            <a:ext cx="8332144" cy="2020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•  </a:t>
            </a:r>
            <a:r>
              <a:rPr>
                <a:solidFill>
                  <a:srgbClr val="FF0000"/>
                </a:solidFill>
              </a:rPr>
              <a:t>Huge SC growth</a:t>
            </a:r>
            <a:r>
              <a:t>: Vector MP Multi-core Hybrid eras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	 </a:t>
            </a:r>
            <a:r>
              <a:rPr sz="2400"/>
              <a:t>-</a:t>
            </a:r>
            <a:r>
              <a:t> Past: Vector =&gt; MP   1Mx/decade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  - Present: Multi-core: Fugaku = 7.3M Summit = 2.4M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  - Future: Hybrid: Frontier Exaflop ‘21</a:t>
            </a:r>
          </a:p>
        </p:txBody>
      </p:sp>
      <p:sp>
        <p:nvSpPr>
          <p:cNvPr id="744" name="•  Exascale Challenges &amp; Outlook…"/>
          <p:cNvSpPr txBox="1"/>
          <p:nvPr/>
        </p:nvSpPr>
        <p:spPr>
          <a:xfrm>
            <a:off x="418655" y="3529234"/>
            <a:ext cx="9067801" cy="1565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•  </a:t>
            </a:r>
            <a:r>
              <a:rPr>
                <a:solidFill>
                  <a:srgbClr val="FF0000"/>
                </a:solidFill>
              </a:rPr>
              <a:t>Exascale Innovation</a:t>
            </a:r>
            <a:endParaRPr b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   - Code 10M Fault-Tolerant Cores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marL="119060" indent="-74610" algn="l" defTabSz="506412">
              <a:lnSpc>
                <a:spcPct val="80000"/>
              </a:lnSpc>
              <a:spcBef>
                <a:spcPts val="18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   - Power: 2 GF/W (’15) =&gt; 15 GF/W (’20)</a:t>
            </a:r>
          </a:p>
        </p:txBody>
      </p:sp>
      <p:grpSp>
        <p:nvGrpSpPr>
          <p:cNvPr id="749" name="Group"/>
          <p:cNvGrpSpPr/>
          <p:nvPr/>
        </p:nvGrpSpPr>
        <p:grpSpPr>
          <a:xfrm>
            <a:off x="418655" y="2754977"/>
            <a:ext cx="9139840" cy="4800475"/>
            <a:chOff x="0" y="0"/>
            <a:chExt cx="9139838" cy="4800473"/>
          </a:xfrm>
        </p:grpSpPr>
        <p:grpSp>
          <p:nvGrpSpPr>
            <p:cNvPr id="747" name="Group"/>
            <p:cNvGrpSpPr/>
            <p:nvPr/>
          </p:nvGrpSpPr>
          <p:grpSpPr>
            <a:xfrm>
              <a:off x="0" y="2547803"/>
              <a:ext cx="6994711" cy="1403616"/>
              <a:chOff x="0" y="0"/>
              <a:chExt cx="6994710" cy="1403615"/>
            </a:xfrm>
          </p:grpSpPr>
          <p:sp>
            <p:nvSpPr>
              <p:cNvPr id="745" name="•  Analysis &amp; NASA Missions (Viking, Shuttle)"/>
              <p:cNvSpPr/>
              <p:nvPr/>
            </p:nvSpPr>
            <p:spPr>
              <a:xfrm>
                <a:off x="0" y="43586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marL="260682" indent="-260682" algn="l" defTabSz="506412">
                  <a:lnSpc>
                    <a:spcPct val="80000"/>
                  </a:lnSpc>
                  <a:spcBef>
                    <a:spcPts val="1800"/>
                  </a:spcBef>
                  <a:buSzPct val="100000"/>
                  <a:buChar char="•"/>
                  <a:defRPr sz="2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 </a:t>
                </a:r>
                <a:r>
                  <a:rPr>
                    <a:solidFill>
                      <a:srgbClr val="FF0000"/>
                    </a:solidFill>
                  </a:rPr>
                  <a:t>NASA Missions: Viking, Shuttle</a:t>
                </a:r>
                <a:endParaRPr>
                  <a:solidFill>
                    <a:srgbClr val="FF0000"/>
                  </a:solidFill>
                </a:endParaRPr>
              </a:p>
              <a:p>
                <a:pPr marL="207960" indent="-207960" algn="l" defTabSz="506412">
                  <a:lnSpc>
                    <a:spcPct val="80000"/>
                  </a:lnSpc>
                  <a:spcBef>
                    <a:spcPts val="1800"/>
                  </a:spcBef>
                  <a:defRPr sz="2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    </a:t>
                </a:r>
                <a:r>
                  <a:rPr>
                    <a:solidFill>
                      <a:srgbClr val="000000"/>
                    </a:solidFill>
                  </a:rPr>
                  <a:t>- Rapid analysis key to success</a:t>
                </a:r>
                <a:endParaRPr>
                  <a:solidFill>
                    <a:srgbClr val="000000"/>
                  </a:solidFill>
                </a:endParaRPr>
              </a:p>
              <a:p>
                <a:pPr marL="207960" indent="-207960" algn="l" defTabSz="506412">
                  <a:lnSpc>
                    <a:spcPct val="80000"/>
                  </a:lnSpc>
                  <a:spcBef>
                    <a:spcPts val="1800"/>
                  </a:spcBef>
                  <a:defRPr sz="2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>
                    <a:solidFill>
                      <a:srgbClr val="000000"/>
                    </a:solidFill>
                  </a:rPr>
                  <a:t>      before, during &amp; after missions</a:t>
                </a:r>
              </a:p>
            </p:txBody>
          </p:sp>
          <p:pic>
            <p:nvPicPr>
              <p:cNvPr id="746" name="images.jpg" descr="images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546636" y="0"/>
                <a:ext cx="1448075" cy="14036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48" name="Screen Shot 2020-10-15 at 9.46.13 PM.png" descr="Screen Shot 2020-10-15 at 9.46.13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95681" y="0"/>
              <a:ext cx="2044158" cy="4800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2"/>
      <p:bldP build="whole" bldLvl="1" animBg="1" rev="0" advAuto="0" spid="74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1207" y="644891"/>
            <a:ext cx="5105404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Thanks for listening!"/>
          <p:cNvSpPr txBox="1"/>
          <p:nvPr/>
        </p:nvSpPr>
        <p:spPr>
          <a:xfrm>
            <a:off x="2685886" y="11240"/>
            <a:ext cx="478822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8100" defTabSz="506412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Thanks for listening! </a:t>
            </a:r>
          </a:p>
        </p:txBody>
      </p:sp>
      <p:grpSp>
        <p:nvGrpSpPr>
          <p:cNvPr id="759" name="Group"/>
          <p:cNvGrpSpPr/>
          <p:nvPr/>
        </p:nvGrpSpPr>
        <p:grpSpPr>
          <a:xfrm>
            <a:off x="6279604" y="2091338"/>
            <a:ext cx="5139775" cy="1386115"/>
            <a:chOff x="0" y="0"/>
            <a:chExt cx="5139773" cy="1386114"/>
          </a:xfrm>
        </p:grpSpPr>
        <p:grpSp>
          <p:nvGrpSpPr>
            <p:cNvPr id="757" name="Group"/>
            <p:cNvGrpSpPr/>
            <p:nvPr/>
          </p:nvGrpSpPr>
          <p:grpSpPr>
            <a:xfrm>
              <a:off x="59767" y="-1"/>
              <a:ext cx="5080006" cy="981746"/>
              <a:chOff x="0" y="0"/>
              <a:chExt cx="5080005" cy="981745"/>
            </a:xfrm>
          </p:grpSpPr>
          <p:sp>
            <p:nvSpPr>
              <p:cNvPr id="755" name="Email: Olaf@cox.net"/>
              <p:cNvSpPr txBox="1"/>
              <p:nvPr/>
            </p:nvSpPr>
            <p:spPr>
              <a:xfrm>
                <a:off x="0" y="128619"/>
                <a:ext cx="5080006" cy="8531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indent="44450" algn="l" defTabSz="506412">
                  <a:lnSpc>
                    <a:spcPct val="90000"/>
                  </a:lnSpc>
                  <a:defRPr sz="2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          </a:t>
                </a:r>
                <a:r>
                  <a:rPr u="sng"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4" invalidUrl="" action="" tgtFrame="" tooltip="" history="1" highlightClick="0" endSnd="0"/>
                  </a:rPr>
                  <a:t>Olaf@cox.net</a:t>
                </a:r>
                <a:r>
                  <a:rPr b="0"/>
                  <a:t> </a:t>
                </a:r>
                <a:endParaRPr b="0"/>
              </a:p>
              <a:p>
                <a:pPr indent="44450" algn="l" defTabSz="506412">
                  <a:lnSpc>
                    <a:spcPct val="90000"/>
                  </a:lnSpc>
                  <a:defRPr b="0" sz="2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        </a:t>
                </a:r>
              </a:p>
            </p:txBody>
          </p:sp>
          <p:pic>
            <p:nvPicPr>
              <p:cNvPr id="756" name="Screen Shot 2020-10-07 at 4.48.49 PM.png" descr="Screen Shot 2020-10-07 at 4.48.49 PM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81113" y="0"/>
                <a:ext cx="685803" cy="7366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58" name="Web  OlafTN.com"/>
            <p:cNvSpPr txBox="1"/>
            <p:nvPr/>
          </p:nvSpPr>
          <p:spPr>
            <a:xfrm>
              <a:off x="-1" y="899911"/>
              <a:ext cx="3184730" cy="486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indent="44450" algn="l" defTabSz="506412">
                <a:lnSpc>
                  <a:spcPct val="90000"/>
                </a:lnSpc>
                <a:defRPr b="0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b="1">
                  <a:solidFill>
                    <a:srgbClr val="FF0F0D"/>
                  </a:solidFill>
                </a:rPr>
                <a:t>Web</a:t>
              </a:r>
              <a:r>
                <a:t>  </a:t>
              </a:r>
              <a:r>
                <a:rPr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6" invalidUrl="" action="" tgtFrame="" tooltip="" history="1" highlightClick="0" endSnd="0"/>
                </a:rPr>
                <a:t>OlafTN.com</a:t>
              </a:r>
            </a:p>
          </p:txBody>
        </p:sp>
      </p:grpSp>
      <p:pic>
        <p:nvPicPr>
          <p:cNvPr id="760" name="Frontier-System-large.png" descr="Frontier-System-lar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3" y="3342206"/>
            <a:ext cx="10160004" cy="4418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5" name="Group"/>
          <p:cNvGrpSpPr/>
          <p:nvPr/>
        </p:nvGrpSpPr>
        <p:grpSpPr>
          <a:xfrm>
            <a:off x="270863" y="1927378"/>
            <a:ext cx="8345428" cy="1070623"/>
            <a:chOff x="0" y="-1"/>
            <a:chExt cx="8345426" cy="1070621"/>
          </a:xfrm>
        </p:grpSpPr>
        <p:grpSp>
          <p:nvGrpSpPr>
            <p:cNvPr id="763" name="Group"/>
            <p:cNvGrpSpPr/>
            <p:nvPr/>
          </p:nvGrpSpPr>
          <p:grpSpPr>
            <a:xfrm>
              <a:off x="2654233" y="13335"/>
              <a:ext cx="5691194" cy="1057286"/>
              <a:chOff x="0" y="0"/>
              <a:chExt cx="5691192" cy="1057285"/>
            </a:xfrm>
          </p:grpSpPr>
          <p:sp>
            <p:nvSpPr>
              <p:cNvPr id="761" name="Google                Storaasli"/>
              <p:cNvSpPr txBox="1"/>
              <p:nvPr/>
            </p:nvSpPr>
            <p:spPr>
              <a:xfrm>
                <a:off x="-1" y="-1"/>
                <a:ext cx="5691194" cy="708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44450" algn="l" defTabSz="506412">
                  <a:lnSpc>
                    <a:spcPct val="90000"/>
                  </a:lnSpc>
                  <a:defRPr b="0" sz="2000">
                    <a:latin typeface="Arial"/>
                    <a:ea typeface="Arial"/>
                    <a:cs typeface="Arial"/>
                    <a:sym typeface="Arial"/>
                  </a:defRPr>
                </a:pPr>
              </a:p>
              <a:p>
                <a:pPr indent="44450" algn="l" defTabSz="506412">
                  <a:lnSpc>
                    <a:spcPct val="115000"/>
                  </a:lnSpc>
                  <a:defRPr b="0" sz="2600">
                    <a:solidFill>
                      <a:srgbClr val="0000FF"/>
                    </a:solidFill>
                    <a:latin typeface="Plantagenet Cherokee"/>
                    <a:ea typeface="Plantagenet Cherokee"/>
                    <a:cs typeface="Plantagenet Cherokee"/>
                    <a:sym typeface="Plantagenet Cherokee"/>
                  </a:defRPr>
                </a:pPr>
                <a:r>
                  <a:t>G</a:t>
                </a:r>
                <a:r>
                  <a:rPr>
                    <a:solidFill>
                      <a:srgbClr val="FF0000"/>
                    </a:solidFill>
                  </a:rPr>
                  <a:t>o</a:t>
                </a:r>
                <a:r>
                  <a:rPr>
                    <a:solidFill>
                      <a:srgbClr val="FFCC00"/>
                    </a:solidFill>
                  </a:rPr>
                  <a:t>o</a:t>
                </a:r>
                <a:r>
                  <a:t>g</a:t>
                </a:r>
                <a:r>
                  <a:rPr>
                    <a:solidFill>
                      <a:srgbClr val="008080"/>
                    </a:solidFill>
                  </a:rPr>
                  <a:t>l</a:t>
                </a:r>
                <a:r>
                  <a:rPr>
                    <a:solidFill>
                      <a:srgbClr val="FF0000"/>
                    </a:solidFill>
                  </a:rPr>
                  <a:t>e</a:t>
                </a:r>
                <a:r>
                  <a:rPr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</a:t>
                </a:r>
                <a:r>
                  <a:rPr b="1" sz="2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r>
                  <a:rPr b="1"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Storaasli</a:t>
                </a:r>
              </a:p>
            </p:txBody>
          </p:sp>
          <p:pic>
            <p:nvPicPr>
              <p:cNvPr id="762" name="220px-Wikipedia-logo-v2.svg.png" descr="220px-Wikipedia-logo-v2.svg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19199" y="152401"/>
                <a:ext cx="990604" cy="9048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64" name="Contact"/>
            <p:cNvSpPr txBox="1"/>
            <p:nvPr/>
          </p:nvSpPr>
          <p:spPr>
            <a:xfrm>
              <a:off x="-1" y="-2"/>
              <a:ext cx="2291799" cy="92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506412">
                <a:defRPr sz="5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Contact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9" grpId="3"/>
      <p:bldP build="whole" bldLvl="1" animBg="1" rev="0" advAuto="0" spid="753" grpId="1"/>
      <p:bldP build="whole" bldLvl="1" animBg="1" rev="0" advAuto="0" spid="76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2500" y="-571500"/>
            <a:ext cx="11666540" cy="8750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US Supercomputer Lead"/>
          <p:cNvSpPr txBox="1"/>
          <p:nvPr>
            <p:ph type="title" idx="4294967295"/>
          </p:nvPr>
        </p:nvSpPr>
        <p:spPr>
          <a:xfrm>
            <a:off x="5239082" y="-565387"/>
            <a:ext cx="9144001" cy="1675697"/>
          </a:xfrm>
          <a:prstGeom prst="rect">
            <a:avLst/>
          </a:prstGeom>
        </p:spPr>
        <p:txBody>
          <a:bodyPr lIns="45718" tIns="45718" rIns="45718" bIns="45718"/>
          <a:lstStyle>
            <a:lvl1pPr marL="63500" indent="-63500" algn="l">
              <a:lnSpc>
                <a:spcPct val="85000"/>
              </a:lnSpc>
              <a:defRPr sz="28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US Supercomputer Lead</a:t>
            </a:r>
          </a:p>
        </p:txBody>
      </p:sp>
      <p:sp>
        <p:nvSpPr>
          <p:cNvPr id="317" name="2"/>
          <p:cNvSpPr txBox="1"/>
          <p:nvPr/>
        </p:nvSpPr>
        <p:spPr>
          <a:xfrm>
            <a:off x="9338805" y="2760978"/>
            <a:ext cx="23127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rgbClr val="FF150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</a:t>
            </a:r>
          </a:p>
        </p:txBody>
      </p:sp>
      <p:grpSp>
        <p:nvGrpSpPr>
          <p:cNvPr id="320" name="Group"/>
          <p:cNvGrpSpPr/>
          <p:nvPr/>
        </p:nvGrpSpPr>
        <p:grpSpPr>
          <a:xfrm>
            <a:off x="5618486" y="429942"/>
            <a:ext cx="4416016" cy="802637"/>
            <a:chOff x="0" y="0"/>
            <a:chExt cx="4416014" cy="802635"/>
          </a:xfrm>
        </p:grpSpPr>
        <p:sp>
          <p:nvSpPr>
            <p:cNvPr id="318" name="WW2 Manhattan Project X10…"/>
            <p:cNvSpPr txBox="1"/>
            <p:nvPr/>
          </p:nvSpPr>
          <p:spPr>
            <a:xfrm>
              <a:off x="0" y="0"/>
              <a:ext cx="4031940" cy="802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23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WW2 Manhattan Project X10</a:t>
              </a:r>
            </a:p>
            <a:p>
              <a:pPr>
                <a:defRPr sz="23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now ORNL</a:t>
              </a:r>
            </a:p>
          </p:txBody>
        </p:sp>
        <p:pic>
          <p:nvPicPr>
            <p:cNvPr id="319" name="Screen Shot 2020-10-15 at 10.11.15 PM.png" descr="Screen Shot 2020-10-15 at 10.11.15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25966" y="62262"/>
              <a:ext cx="290049" cy="465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2"/>
      <p:bldP build="whole" bldLvl="1" animBg="1" rev="0" advAuto="0" spid="3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24100" y="0"/>
            <a:ext cx="147955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ORNL “X10” History +Y12, K25…"/>
          <p:cNvSpPr txBox="1"/>
          <p:nvPr/>
        </p:nvSpPr>
        <p:spPr>
          <a:xfrm>
            <a:off x="626420" y="111000"/>
            <a:ext cx="718095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3975" algn="l" defTabSz="455612">
              <a:defRPr sz="3600">
                <a:solidFill>
                  <a:srgbClr val="FF121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X10: 1st Pilot Pu Reactor =&gt; PNL</a:t>
            </a:r>
          </a:p>
        </p:txBody>
      </p:sp>
      <p:sp>
        <p:nvSpPr>
          <p:cNvPr id="326" name="+U Labs: K25 Y12 Ernest Lawrence + uncle built Calutrons"/>
          <p:cNvSpPr txBox="1"/>
          <p:nvPr/>
        </p:nvSpPr>
        <p:spPr>
          <a:xfrm>
            <a:off x="483820" y="592332"/>
            <a:ext cx="8556185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indent="53975" algn="l" defTabSz="455612">
              <a:defRPr i="1" sz="3000">
                <a:latin typeface="+mj-lt"/>
                <a:ea typeface="+mj-ea"/>
                <a:cs typeface="+mj-cs"/>
                <a:sym typeface="Helvetica"/>
              </a:defRPr>
            </a:pPr>
            <a:r>
              <a:t>+U Labs: K25 Y12 </a:t>
            </a:r>
            <a:r>
              <a:rPr sz="2100">
                <a:solidFill>
                  <a:srgbClr val="1121FF"/>
                </a:solidFill>
              </a:rPr>
              <a:t>Ernest Lawrence + uncle built Calutrons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7"/>
          <p:cNvSpPr txBox="1"/>
          <p:nvPr/>
        </p:nvSpPr>
        <p:spPr>
          <a:xfrm>
            <a:off x="11039475" y="9131300"/>
            <a:ext cx="188894" cy="26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455612">
              <a:defRPr b="0" sz="1200">
                <a:solidFill>
                  <a:srgbClr val="0067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331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31763"/>
            <a:ext cx="10260015" cy="773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ORNL: US #1 Energy &amp; Science Lab"/>
          <p:cNvSpPr txBox="1"/>
          <p:nvPr/>
        </p:nvSpPr>
        <p:spPr>
          <a:xfrm>
            <a:off x="10260" y="-104708"/>
            <a:ext cx="78994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spAutoFit/>
          </a:bodyPr>
          <a:lstStyle/>
          <a:p>
            <a:pPr algn="l" defTabSz="455612">
              <a:lnSpc>
                <a:spcPct val="85000"/>
              </a:lnSpc>
              <a:tabLst>
                <a:tab pos="2032000" algn="l"/>
              </a:tabLst>
              <a:defRPr b="0"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ORNL: </a:t>
            </a:r>
            <a:r>
              <a:rPr b="1" i="1" sz="2400">
                <a:latin typeface="+mj-lt"/>
                <a:ea typeface="+mj-ea"/>
                <a:cs typeface="+mj-cs"/>
                <a:sym typeface="Helvetica"/>
              </a:rPr>
              <a:t>US #1 Energy &amp; Science Lab</a:t>
            </a:r>
          </a:p>
        </p:txBody>
      </p:sp>
      <p:sp>
        <p:nvSpPr>
          <p:cNvPr id="333" name="• 4K + 3K guest researchers…"/>
          <p:cNvSpPr txBox="1"/>
          <p:nvPr/>
        </p:nvSpPr>
        <p:spPr>
          <a:xfrm>
            <a:off x="109450" y="515850"/>
            <a:ext cx="6608068" cy="12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74611" indent="-20636" algn="l" defTabSz="455612">
              <a:lnSpc>
                <a:spcPct val="90000"/>
              </a:lnSpc>
              <a:spcBef>
                <a:spcPts val="800"/>
              </a:spcBef>
              <a:defRPr b="0" sz="2400">
                <a:solidFill>
                  <a:srgbClr val="FFFF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·	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4K </a:t>
            </a:r>
            <a:r>
              <a: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+ 3K guest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researchers</a:t>
            </a:r>
          </a:p>
          <a:p>
            <a:pPr marL="74611" indent="-20636" algn="l" defTabSz="455612">
              <a:lnSpc>
                <a:spcPct val="90000"/>
              </a:lnSpc>
              <a:spcBef>
                <a:spcPts val="800"/>
              </a:spcBef>
              <a:defRPr b="0" sz="2400">
                <a:solidFill>
                  <a:srgbClr val="FFFF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·	</a:t>
            </a:r>
            <a:r>
              <a: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#1 US Supercomputer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+NSF+NOAA+USAF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611" indent="-20636" algn="l" defTabSz="455612">
              <a:lnSpc>
                <a:spcPct val="90000"/>
              </a:lnSpc>
              <a:spcBef>
                <a:spcPts val="800"/>
              </a:spcBef>
              <a:defRPr b="0" sz="2400">
                <a:solidFill>
                  <a:srgbClr val="FFFF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· 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$1.3B/yr</a:t>
            </a:r>
          </a:p>
        </p:txBody>
      </p:sp>
      <p:sp>
        <p:nvSpPr>
          <p:cNvPr id="334" name="3"/>
          <p:cNvSpPr txBox="1"/>
          <p:nvPr/>
        </p:nvSpPr>
        <p:spPr>
          <a:xfrm>
            <a:off x="3482695" y="4454314"/>
            <a:ext cx="23127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rgbClr val="FF150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-15669" y="717057"/>
            <a:ext cx="10191338" cy="8759600"/>
            <a:chOff x="0" y="0"/>
            <a:chExt cx="10191336" cy="8759598"/>
          </a:xfrm>
        </p:grpSpPr>
        <p:grpSp>
          <p:nvGrpSpPr>
            <p:cNvPr id="340" name="Group"/>
            <p:cNvGrpSpPr/>
            <p:nvPr/>
          </p:nvGrpSpPr>
          <p:grpSpPr>
            <a:xfrm>
              <a:off x="0" y="-1"/>
              <a:ext cx="10175169" cy="8759600"/>
              <a:chOff x="0" y="-1"/>
              <a:chExt cx="10175168" cy="8759598"/>
            </a:xfrm>
          </p:grpSpPr>
          <p:pic>
            <p:nvPicPr>
              <p:cNvPr id="338" name="Q5.JPG" descr="Q5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2"/>
                <a:ext cx="10175169" cy="51627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9" name="Screen Shot 2020-10-11 at 11.50.28 PM.png" descr="Screen Shot 2020-10-11 at 11.50.28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749" y="4984966"/>
                <a:ext cx="7159489" cy="37746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41" name="imrs.php.jpeg" descr="imrs.php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175691" y="5127473"/>
              <a:ext cx="3015646" cy="2011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Motivation"/>
          <p:cNvSpPr txBox="1"/>
          <p:nvPr/>
        </p:nvSpPr>
        <p:spPr>
          <a:xfrm>
            <a:off x="-65263" y="-3842369"/>
            <a:ext cx="10290526" cy="60034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M</a:t>
            </a:r>
          </a:p>
        </p:txBody>
      </p:sp>
      <p:sp>
        <p:nvSpPr>
          <p:cNvPr id="344" name="WP 11 May ’18 Max Nikias"/>
          <p:cNvSpPr txBox="1"/>
          <p:nvPr/>
        </p:nvSpPr>
        <p:spPr>
          <a:xfrm>
            <a:off x="10768278" y="1788155"/>
            <a:ext cx="3472861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457200">
              <a:defRPr b="0" i="1" sz="2000">
                <a:solidFill>
                  <a:srgbClr val="2A2A2A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WP </a:t>
            </a:r>
            <a:r>
              <a:rPr b="1"/>
              <a:t>11 May ’18</a:t>
            </a:r>
            <a:r>
              <a:t> </a:t>
            </a:r>
            <a:r>
              <a:rPr b="1"/>
              <a:t>Max Nikias</a:t>
            </a:r>
          </a:p>
        </p:txBody>
      </p:sp>
      <p:grpSp>
        <p:nvGrpSpPr>
          <p:cNvPr id="358" name="Group"/>
          <p:cNvGrpSpPr/>
          <p:nvPr/>
        </p:nvGrpSpPr>
        <p:grpSpPr>
          <a:xfrm>
            <a:off x="-122899" y="507976"/>
            <a:ext cx="10337976" cy="8037011"/>
            <a:chOff x="0" y="0"/>
            <a:chExt cx="10337974" cy="8037009"/>
          </a:xfrm>
        </p:grpSpPr>
        <p:grpSp>
          <p:nvGrpSpPr>
            <p:cNvPr id="347" name="Group"/>
            <p:cNvGrpSpPr/>
            <p:nvPr/>
          </p:nvGrpSpPr>
          <p:grpSpPr>
            <a:xfrm>
              <a:off x="0" y="38100"/>
              <a:ext cx="4150297" cy="7239047"/>
              <a:chOff x="0" y="0"/>
              <a:chExt cx="4150296" cy="7239046"/>
            </a:xfrm>
          </p:grpSpPr>
          <p:pic>
            <p:nvPicPr>
              <p:cNvPr id="345" name="51ZFjer1XJL._SX312_BO1,204,203,200_.jpg" descr="51ZFjer1XJL._SX312_BO1,204,203,200_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643511"/>
                <a:ext cx="4150297" cy="65955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6" name="Past"/>
              <p:cNvSpPr txBox="1"/>
              <p:nvPr/>
            </p:nvSpPr>
            <p:spPr>
              <a:xfrm>
                <a:off x="8082" y="0"/>
                <a:ext cx="4134133" cy="70467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noAutofit/>
              </a:bodyPr>
              <a:lstStyle>
                <a:lvl1pPr>
                  <a:defRPr sz="3800">
                    <a:solidFill>
                      <a:srgbClr val="FF090C"/>
                    </a:solidFill>
                  </a:defRPr>
                </a:lvl1pPr>
              </a:lstStyle>
              <a:p>
                <a:pPr/>
                <a:r>
                  <a:t>Past</a:t>
                </a:r>
              </a:p>
            </p:txBody>
          </p:sp>
        </p:grpSp>
        <p:grpSp>
          <p:nvGrpSpPr>
            <p:cNvPr id="356" name="Group"/>
            <p:cNvGrpSpPr/>
            <p:nvPr/>
          </p:nvGrpSpPr>
          <p:grpSpPr>
            <a:xfrm>
              <a:off x="4054425" y="0"/>
              <a:ext cx="6283550" cy="7150147"/>
              <a:chOff x="0" y="0"/>
              <a:chExt cx="6283549" cy="7150146"/>
            </a:xfrm>
          </p:grpSpPr>
          <p:grpSp>
            <p:nvGrpSpPr>
              <p:cNvPr id="351" name="Group"/>
              <p:cNvGrpSpPr/>
              <p:nvPr/>
            </p:nvGrpSpPr>
            <p:grpSpPr>
              <a:xfrm>
                <a:off x="0" y="0"/>
                <a:ext cx="6283550" cy="7150147"/>
                <a:chOff x="0" y="0"/>
                <a:chExt cx="6283549" cy="7150146"/>
              </a:xfrm>
            </p:grpSpPr>
            <p:pic>
              <p:nvPicPr>
                <p:cNvPr id="348" name="MostImportant.png" descr="MostImportant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102" t="0" r="0" b="0"/>
                <a:stretch>
                  <a:fillRect/>
                </a:stretch>
              </p:blipFill>
              <p:spPr>
                <a:xfrm>
                  <a:off x="8377" y="5581836"/>
                  <a:ext cx="6266795" cy="156831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49" name="AI-Supers.png" descr="AI-Supers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828009"/>
                  <a:ext cx="6283550" cy="482649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50" name="Future"/>
                <p:cNvSpPr txBox="1"/>
                <p:nvPr/>
              </p:nvSpPr>
              <p:spPr>
                <a:xfrm>
                  <a:off x="12965" y="0"/>
                  <a:ext cx="6257619" cy="82803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4600">
                      <a:solidFill>
                        <a:srgbClr val="FF090C"/>
                      </a:solidFill>
                    </a:defRPr>
                  </a:pPr>
                  <a:r>
                    <a:rPr sz="3600"/>
                    <a:t>Future</a:t>
                  </a:r>
                  <a:r>
                    <a:t>                    </a:t>
                  </a:r>
                </a:p>
              </p:txBody>
            </p:sp>
          </p:grpSp>
          <p:pic>
            <p:nvPicPr>
              <p:cNvPr id="352" name="Unknown-1.png" descr="Unknown-1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20394" y="4302082"/>
                <a:ext cx="801761" cy="842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Screen Shot 2020-10-14 at 7.49.28 PM.png" descr="Screen Shot 2020-10-14 at 7.49.28 PM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086583" y="4302082"/>
                <a:ext cx="910997" cy="8161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4" name="Unknown-2.png" descr="Unknown-2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3074" y="5107647"/>
                <a:ext cx="1306603" cy="5924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China.png" descr="China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347242" y="5089047"/>
                <a:ext cx="643294" cy="4222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7" name="WP 11 May ’18 Max Nikias"/>
            <p:cNvSpPr/>
            <p:nvPr/>
          </p:nvSpPr>
          <p:spPr>
            <a:xfrm>
              <a:off x="7872896" y="67670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l" defTabSz="457200">
                <a:defRPr b="0" i="1" sz="1700">
                  <a:solidFill>
                    <a:srgbClr val="2A2A2A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t>WP </a:t>
              </a:r>
              <a:r>
                <a:rPr b="1"/>
                <a:t>Max Nikias</a:t>
              </a:r>
            </a:p>
          </p:txBody>
        </p:sp>
      </p:grpSp>
      <p:sp>
        <p:nvSpPr>
          <p:cNvPr id="359" name="Motivation"/>
          <p:cNvSpPr txBox="1"/>
          <p:nvPr/>
        </p:nvSpPr>
        <p:spPr>
          <a:xfrm>
            <a:off x="4004616" y="4626"/>
            <a:ext cx="2150768" cy="57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Motivation</a:t>
            </a:r>
          </a:p>
        </p:txBody>
      </p:sp>
      <p:sp>
        <p:nvSpPr>
          <p:cNvPr id="360" name="QC"/>
          <p:cNvSpPr txBox="1"/>
          <p:nvPr/>
        </p:nvSpPr>
        <p:spPr>
          <a:xfrm>
            <a:off x="9642210" y="7218226"/>
            <a:ext cx="451380" cy="376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3" invalidUrl="" action="" tgtFrame="" tooltip="" history="1" highlightClick="0" endSnd="0"/>
              </a:rPr>
              <a:t>QC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/>
          <p:nvPr>
            <p:ph type="sldNum" sz="quarter" idx="4294967295"/>
          </p:nvPr>
        </p:nvSpPr>
        <p:spPr>
          <a:xfrm>
            <a:off x="9454027" y="7119145"/>
            <a:ext cx="197972" cy="29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6" tIns="50796" rIns="50796" bIns="50796" anchor="ctr"/>
          <a:lstStyle>
            <a:lvl1pPr algn="r" defTabSz="506412"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5" name="Technical Computer Market…"/>
          <p:cNvSpPr txBox="1"/>
          <p:nvPr>
            <p:ph type="title" idx="4294967295"/>
          </p:nvPr>
        </p:nvSpPr>
        <p:spPr>
          <a:xfrm>
            <a:off x="437303" y="-244405"/>
            <a:ext cx="9825567" cy="1675697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63500" indent="-63500" algn="l">
              <a:lnSpc>
                <a:spcPct val="85000"/>
              </a:lnSpc>
              <a:defRPr sz="3200">
                <a:solidFill>
                  <a:srgbClr val="00693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      </a:t>
            </a:r>
            <a:r>
              <a:rPr sz="3600">
                <a:solidFill>
                  <a:srgbClr val="000000"/>
                </a:solidFill>
              </a:rPr>
              <a:t>Technical Computer Market</a:t>
            </a:r>
          </a:p>
          <a:p>
            <a:pPr marL="63500" indent="-63500" algn="l">
              <a:lnSpc>
                <a:spcPct val="85000"/>
              </a:lnSpc>
              <a:defRPr sz="24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     </a:t>
            </a:r>
            <a:r>
              <a:rPr>
                <a:solidFill>
                  <a:srgbClr val="0323D6"/>
                </a:solidFill>
              </a:rPr>
              <a:t>$10B (’13) =&gt; $15B (’18)</a:t>
            </a:r>
            <a:endParaRPr>
              <a:solidFill>
                <a:srgbClr val="00A416"/>
              </a:solidFill>
            </a:endParaRPr>
          </a:p>
          <a:p>
            <a:pPr lvl="2" marL="63500" indent="-63500" algn="l">
              <a:lnSpc>
                <a:spcPct val="85000"/>
              </a:lnSpc>
              <a:defRPr sz="2000">
                <a:solidFill>
                  <a:srgbClr val="1240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                  </a:t>
            </a:r>
          </a:p>
        </p:txBody>
      </p:sp>
      <p:sp>
        <p:nvSpPr>
          <p:cNvPr id="366" name="SC: $4B =&gt; $5.7B"/>
          <p:cNvSpPr txBox="1"/>
          <p:nvPr/>
        </p:nvSpPr>
        <p:spPr>
          <a:xfrm>
            <a:off x="5883211" y="434783"/>
            <a:ext cx="3676942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3000">
                <a:solidFill>
                  <a:srgbClr val="00A41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SC: $4B =&gt; $5.7B</a:t>
            </a:r>
          </a:p>
        </p:txBody>
      </p:sp>
      <p:pic>
        <p:nvPicPr>
          <p:cNvPr id="367" name="Screen Shot 2020-10-02 at 8.17.19 PM.png" descr="Screen Shot 2020-10-02 at 8.17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4853" y="1002994"/>
            <a:ext cx="10160004" cy="5385412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1960s"/>
          <p:cNvSpPr txBox="1"/>
          <p:nvPr/>
        </p:nvSpPr>
        <p:spPr>
          <a:xfrm>
            <a:off x="327967" y="6319520"/>
            <a:ext cx="1270081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2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1960s</a:t>
            </a:r>
          </a:p>
        </p:txBody>
      </p:sp>
      <p:sp>
        <p:nvSpPr>
          <p:cNvPr id="369" name="Now"/>
          <p:cNvSpPr txBox="1"/>
          <p:nvPr/>
        </p:nvSpPr>
        <p:spPr>
          <a:xfrm>
            <a:off x="8603901" y="6319520"/>
            <a:ext cx="966744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2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Now</a:t>
            </a:r>
          </a:p>
        </p:txBody>
      </p:sp>
      <p:sp>
        <p:nvSpPr>
          <p:cNvPr id="370" name="Line"/>
          <p:cNvSpPr/>
          <p:nvPr/>
        </p:nvSpPr>
        <p:spPr>
          <a:xfrm>
            <a:off x="1620484" y="6660470"/>
            <a:ext cx="6919032" cy="1"/>
          </a:xfrm>
          <a:prstGeom prst="line">
            <a:avLst/>
          </a:prstGeom>
          <a:ln w="101600">
            <a:solidFill>
              <a:srgbClr val="E3090E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"/>
          <p:cNvGrpSpPr/>
          <p:nvPr/>
        </p:nvGrpSpPr>
        <p:grpSpPr>
          <a:xfrm>
            <a:off x="5958569" y="2211551"/>
            <a:ext cx="3791798" cy="5018476"/>
            <a:chOff x="-1" y="0"/>
            <a:chExt cx="3791797" cy="5018475"/>
          </a:xfrm>
        </p:grpSpPr>
        <p:pic>
          <p:nvPicPr>
            <p:cNvPr id="374" name="comp-hist-41-14.jpg" descr="comp-hist-41-14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72" y="-1"/>
              <a:ext cx="3729009" cy="5018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Cray YMP"/>
            <p:cNvSpPr txBox="1"/>
            <p:nvPr/>
          </p:nvSpPr>
          <p:spPr>
            <a:xfrm>
              <a:off x="-2" y="2935690"/>
              <a:ext cx="1297250" cy="982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CrayYMP YMP-YMPYMP</a:t>
              </a:r>
            </a:p>
          </p:txBody>
        </p:sp>
        <p:sp>
          <p:nvSpPr>
            <p:cNvPr id="376" name="275MF"/>
            <p:cNvSpPr txBox="1"/>
            <p:nvPr/>
          </p:nvSpPr>
          <p:spPr>
            <a:xfrm>
              <a:off x="2791794" y="2935690"/>
              <a:ext cx="100000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275MF</a:t>
              </a:r>
            </a:p>
          </p:txBody>
        </p:sp>
        <p:sp>
          <p:nvSpPr>
            <p:cNvPr id="377" name="‘89"/>
            <p:cNvSpPr txBox="1"/>
            <p:nvPr/>
          </p:nvSpPr>
          <p:spPr>
            <a:xfrm>
              <a:off x="93" y="707396"/>
              <a:ext cx="466458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‘89</a:t>
              </a:r>
            </a:p>
          </p:txBody>
        </p:sp>
        <p:sp>
          <p:nvSpPr>
            <p:cNvPr id="378" name="8VP"/>
            <p:cNvSpPr txBox="1"/>
            <p:nvPr/>
          </p:nvSpPr>
          <p:spPr>
            <a:xfrm>
              <a:off x="3101918" y="707396"/>
              <a:ext cx="591721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2913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8VP</a:t>
              </a:r>
            </a:p>
          </p:txBody>
        </p:sp>
      </p:grpSp>
      <p:pic>
        <p:nvPicPr>
          <p:cNvPr id="380" name="IBM1130.jpg" descr="IBM113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42" y="552950"/>
            <a:ext cx="4331290" cy="266647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Past: 50 yr speedup"/>
          <p:cNvSpPr txBox="1"/>
          <p:nvPr>
            <p:ph type="title" idx="4294967295"/>
          </p:nvPr>
        </p:nvSpPr>
        <p:spPr>
          <a:xfrm>
            <a:off x="0" y="-356169"/>
            <a:ext cx="9144000" cy="1119329"/>
          </a:xfrm>
          <a:prstGeom prst="rect">
            <a:avLst/>
          </a:prstGeom>
        </p:spPr>
        <p:txBody>
          <a:bodyPr lIns="45718" tIns="45718" rIns="45718" bIns="45718"/>
          <a:lstStyle>
            <a:lvl1pPr marL="63500" indent="-63500" algn="l">
              <a:lnSpc>
                <a:spcPct val="85000"/>
              </a:lnSpc>
              <a:defRPr sz="3200">
                <a:solidFill>
                  <a:srgbClr val="FF2807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Past</a:t>
            </a:r>
          </a:p>
        </p:txBody>
      </p:sp>
      <p:sp>
        <p:nvSpPr>
          <p:cNvPr id="382" name="IBM 1130 16 bit"/>
          <p:cNvSpPr txBox="1"/>
          <p:nvPr/>
        </p:nvSpPr>
        <p:spPr>
          <a:xfrm>
            <a:off x="38635" y="2787650"/>
            <a:ext cx="1862728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63500" indent="-63500" algn="l">
              <a:lnSpc>
                <a:spcPct val="85000"/>
              </a:lnSpc>
              <a:defRPr b="0" sz="1800">
                <a:solidFill>
                  <a:srgbClr val="FFF62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IBM 1130 </a:t>
            </a:r>
            <a:r>
              <a:rPr sz="1300"/>
              <a:t>16 bit</a:t>
            </a:r>
          </a:p>
        </p:txBody>
      </p:sp>
      <p:sp>
        <p:nvSpPr>
          <p:cNvPr id="383" name="1.5KF"/>
          <p:cNvSpPr txBox="1"/>
          <p:nvPr/>
        </p:nvSpPr>
        <p:spPr>
          <a:xfrm>
            <a:off x="3533133" y="2827021"/>
            <a:ext cx="828111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1800">
                <a:solidFill>
                  <a:srgbClr val="FFF62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1.5KF</a:t>
            </a:r>
          </a:p>
        </p:txBody>
      </p:sp>
      <p:sp>
        <p:nvSpPr>
          <p:cNvPr id="384" name="‘64"/>
          <p:cNvSpPr txBox="1"/>
          <p:nvPr/>
        </p:nvSpPr>
        <p:spPr>
          <a:xfrm>
            <a:off x="35550" y="525780"/>
            <a:ext cx="472599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1800">
                <a:solidFill>
                  <a:srgbClr val="FFF62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‘64</a:t>
            </a:r>
          </a:p>
        </p:txBody>
      </p:sp>
      <p:grpSp>
        <p:nvGrpSpPr>
          <p:cNvPr id="389" name="Group"/>
          <p:cNvGrpSpPr/>
          <p:nvPr/>
        </p:nvGrpSpPr>
        <p:grpSpPr>
          <a:xfrm>
            <a:off x="5864768" y="-154354"/>
            <a:ext cx="3979397" cy="3170644"/>
            <a:chOff x="0" y="-1"/>
            <a:chExt cx="3979395" cy="3170642"/>
          </a:xfrm>
        </p:grpSpPr>
        <p:pic>
          <p:nvPicPr>
            <p:cNvPr id="385" name="FEMhw.jpg" descr="FEMhw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3979396" cy="3170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6" name="NASA Finite Element Machine"/>
            <p:cNvSpPr txBox="1"/>
            <p:nvPr/>
          </p:nvSpPr>
          <p:spPr>
            <a:xfrm>
              <a:off x="153002" y="2681579"/>
              <a:ext cx="3651131" cy="396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7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NASA Finite Element Machine</a:t>
              </a:r>
            </a:p>
          </p:txBody>
        </p:sp>
        <p:sp>
          <p:nvSpPr>
            <p:cNvPr id="387" name="‘79"/>
            <p:cNvSpPr txBox="1"/>
            <p:nvPr/>
          </p:nvSpPr>
          <p:spPr>
            <a:xfrm>
              <a:off x="138636" y="211946"/>
              <a:ext cx="476028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‘79</a:t>
              </a:r>
            </a:p>
          </p:txBody>
        </p:sp>
        <p:sp>
          <p:nvSpPr>
            <p:cNvPr id="388" name="16P"/>
            <p:cNvSpPr txBox="1"/>
            <p:nvPr/>
          </p:nvSpPr>
          <p:spPr>
            <a:xfrm>
              <a:off x="3253759" y="211946"/>
              <a:ext cx="578340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2913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16P</a:t>
              </a:r>
            </a:p>
          </p:txBody>
        </p:sp>
      </p:grpSp>
      <p:sp>
        <p:nvSpPr>
          <p:cNvPr id="390" name="1P"/>
          <p:cNvSpPr txBox="1"/>
          <p:nvPr/>
        </p:nvSpPr>
        <p:spPr>
          <a:xfrm>
            <a:off x="3886205" y="495301"/>
            <a:ext cx="421699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1800">
                <a:solidFill>
                  <a:srgbClr val="FF291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1P</a:t>
            </a:r>
          </a:p>
        </p:txBody>
      </p:sp>
      <p:grpSp>
        <p:nvGrpSpPr>
          <p:cNvPr id="396" name="Group"/>
          <p:cNvGrpSpPr/>
          <p:nvPr/>
        </p:nvGrpSpPr>
        <p:grpSpPr>
          <a:xfrm>
            <a:off x="29955" y="3249828"/>
            <a:ext cx="4331297" cy="3018115"/>
            <a:chOff x="-1" y="-1"/>
            <a:chExt cx="4331295" cy="3018114"/>
          </a:xfrm>
        </p:grpSpPr>
        <p:pic>
          <p:nvPicPr>
            <p:cNvPr id="391" name="CDC_6600.jc.jpg" descr="CDC_6600.jc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2"/>
              <a:ext cx="4331297" cy="3014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CDC6600"/>
            <p:cNvSpPr txBox="1"/>
            <p:nvPr/>
          </p:nvSpPr>
          <p:spPr>
            <a:xfrm>
              <a:off x="21261" y="2596476"/>
              <a:ext cx="1247472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CDC6600</a:t>
              </a:r>
            </a:p>
          </p:txBody>
        </p:sp>
        <p:sp>
          <p:nvSpPr>
            <p:cNvPr id="393" name="0.5MF"/>
            <p:cNvSpPr txBox="1"/>
            <p:nvPr/>
          </p:nvSpPr>
          <p:spPr>
            <a:xfrm>
              <a:off x="2845269" y="2596476"/>
              <a:ext cx="853450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0.5MF</a:t>
              </a:r>
            </a:p>
          </p:txBody>
        </p:sp>
        <p:sp>
          <p:nvSpPr>
            <p:cNvPr id="394" name="‘70"/>
            <p:cNvSpPr txBox="1"/>
            <p:nvPr/>
          </p:nvSpPr>
          <p:spPr>
            <a:xfrm>
              <a:off x="137589" y="165736"/>
              <a:ext cx="472599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‘70</a:t>
              </a:r>
            </a:p>
          </p:txBody>
        </p:sp>
        <p:sp>
          <p:nvSpPr>
            <p:cNvPr id="395" name="1VP"/>
            <p:cNvSpPr txBox="1"/>
            <p:nvPr/>
          </p:nvSpPr>
          <p:spPr>
            <a:xfrm>
              <a:off x="3528492" y="314285"/>
              <a:ext cx="599512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2913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1VP</a:t>
              </a:r>
            </a:p>
          </p:txBody>
        </p:sp>
      </p:grpSp>
      <p:grpSp>
        <p:nvGrpSpPr>
          <p:cNvPr id="399" name="Group"/>
          <p:cNvGrpSpPr/>
          <p:nvPr/>
        </p:nvGrpSpPr>
        <p:grpSpPr>
          <a:xfrm>
            <a:off x="4599549" y="-1291994"/>
            <a:ext cx="1120728" cy="6941242"/>
            <a:chOff x="0" y="0"/>
            <a:chExt cx="1120726" cy="6941241"/>
          </a:xfrm>
        </p:grpSpPr>
        <p:pic>
          <p:nvPicPr>
            <p:cNvPr id="397" name="Screen Shot 2015-02-08 at 1.53.59 PM.png" descr="Screen Shot 2015-02-08 at 1.53.59 P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20727" cy="6941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We hit…"/>
            <p:cNvSpPr txBox="1"/>
            <p:nvPr/>
          </p:nvSpPr>
          <p:spPr>
            <a:xfrm>
              <a:off x="43639" y="2512040"/>
              <a:ext cx="993087" cy="982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 We hit</a:t>
              </a:r>
            </a:p>
            <a:p>
              <a: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“Power</a:t>
              </a:r>
            </a:p>
            <a:p>
              <a: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  Wall”</a:t>
              </a:r>
            </a:p>
          </p:txBody>
        </p:sp>
      </p:grpSp>
      <p:grpSp>
        <p:nvGrpSpPr>
          <p:cNvPr id="402" name="Group"/>
          <p:cNvGrpSpPr/>
          <p:nvPr/>
        </p:nvGrpSpPr>
        <p:grpSpPr>
          <a:xfrm>
            <a:off x="-15956" y="6107431"/>
            <a:ext cx="4377290" cy="1421802"/>
            <a:chOff x="0" y="0"/>
            <a:chExt cx="4377288" cy="1421801"/>
          </a:xfrm>
        </p:grpSpPr>
        <p:sp>
          <p:nvSpPr>
            <p:cNvPr id="400" name="’15/‘64 = 27PF/1.5KF…"/>
            <p:cNvSpPr txBox="1"/>
            <p:nvPr/>
          </p:nvSpPr>
          <p:spPr>
            <a:xfrm>
              <a:off x="45994" y="438825"/>
              <a:ext cx="4331295" cy="982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63500" indent="-63500" algn="l">
                <a:lnSpc>
                  <a:spcPct val="85000"/>
                </a:lnSpc>
                <a:defRPr b="0" sz="1800"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Frontier: ’21/’64 = 1.5EF/1.5KF</a:t>
              </a:r>
            </a:p>
            <a:p>
              <a:pPr marL="63500" indent="-63500" algn="l">
                <a:lnSpc>
                  <a:spcPct val="85000"/>
                </a:lnSpc>
                <a:defRPr b="0" sz="1800"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         EF=10^18 / KF=10^3</a:t>
              </a:r>
            </a:p>
            <a:p>
              <a:pPr marL="63500" indent="-63500" algn="l">
                <a:lnSpc>
                  <a:spcPct val="85000"/>
                </a:lnSpc>
                <a:defRPr b="0" sz="1800"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 1,000,000,000,000,000 X faster</a:t>
              </a:r>
            </a:p>
          </p:txBody>
        </p:sp>
        <p:sp>
          <p:nvSpPr>
            <p:cNvPr id="401" name="Now"/>
            <p:cNvSpPr txBox="1"/>
            <p:nvPr/>
          </p:nvSpPr>
          <p:spPr>
            <a:xfrm>
              <a:off x="-1" y="0"/>
              <a:ext cx="1089975" cy="662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  <a:hlinkClick r:id="rId8" invalidUrl="" action="" tgtFrame="" tooltip="" history="1" highlightClick="0" endSnd="0"/>
                </a:defRPr>
              </a:lvl1pPr>
            </a:lstStyle>
            <a:p>
              <a:pPr/>
              <a:r>
                <a:rPr>
                  <a:hlinkClick r:id="rId8" invalidUrl="" action="" tgtFrame="" tooltip="" history="1" highlightClick="0" endSnd="0"/>
                </a:rPr>
                <a:t>Now</a:t>
              </a:r>
            </a:p>
          </p:txBody>
        </p:sp>
      </p:grpSp>
      <p:sp>
        <p:nvSpPr>
          <p:cNvPr id="403" name="57-yr Speedup"/>
          <p:cNvSpPr txBox="1"/>
          <p:nvPr/>
        </p:nvSpPr>
        <p:spPr>
          <a:xfrm>
            <a:off x="1766422" y="-76893"/>
            <a:ext cx="2870454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63500" indent="-63500" algn="l">
              <a:lnSpc>
                <a:spcPct val="85000"/>
              </a:lnSpc>
              <a:defRPr b="0" sz="2800">
                <a:solidFill>
                  <a:srgbClr val="FF030A"/>
                </a:solidFill>
                <a:effectLst>
                  <a:outerShdw sx="100000" sy="100000" kx="0" ky="0" algn="b" rotWithShape="0" blurRad="127000" dist="44450" dir="16200000">
                    <a:srgbClr val="000000">
                      <a:alpha val="33333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57-yr Speedup</a:t>
            </a:r>
          </a:p>
        </p:txBody>
      </p:sp>
      <p:grpSp>
        <p:nvGrpSpPr>
          <p:cNvPr id="409" name="Group"/>
          <p:cNvGrpSpPr/>
          <p:nvPr/>
        </p:nvGrpSpPr>
        <p:grpSpPr>
          <a:xfrm>
            <a:off x="4235164" y="5261717"/>
            <a:ext cx="5871394" cy="2553574"/>
            <a:chOff x="-1" y="-1"/>
            <a:chExt cx="5871393" cy="2553572"/>
          </a:xfrm>
        </p:grpSpPr>
        <p:grpSp>
          <p:nvGrpSpPr>
            <p:cNvPr id="406" name="Group"/>
            <p:cNvGrpSpPr/>
            <p:nvPr/>
          </p:nvGrpSpPr>
          <p:grpSpPr>
            <a:xfrm>
              <a:off x="-2" y="-2"/>
              <a:ext cx="5871395" cy="2553573"/>
              <a:chOff x="0" y="0"/>
              <a:chExt cx="5871393" cy="2553572"/>
            </a:xfrm>
          </p:grpSpPr>
          <p:sp>
            <p:nvSpPr>
              <p:cNvPr id="404" name="27PF"/>
              <p:cNvSpPr txBox="1"/>
              <p:nvPr/>
            </p:nvSpPr>
            <p:spPr>
              <a:xfrm>
                <a:off x="3857566" y="552177"/>
                <a:ext cx="642458" cy="7023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marL="63500" indent="-63500" algn="l">
                  <a:lnSpc>
                    <a:spcPct val="85000"/>
                  </a:lnSpc>
                  <a:defRPr b="0" sz="1800">
                    <a:solidFill>
                      <a:srgbClr val="FFF622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pPr/>
                <a:r>
                  <a:t>27PF</a:t>
                </a:r>
              </a:p>
            </p:txBody>
          </p:sp>
          <p:pic>
            <p:nvPicPr>
              <p:cNvPr id="405" name="Frontier-System-large.png" descr="Frontier-System-lar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1" y="-1"/>
                <a:ext cx="5871394" cy="25535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7" name="1.5KF"/>
            <p:cNvSpPr txBox="1"/>
            <p:nvPr/>
          </p:nvSpPr>
          <p:spPr>
            <a:xfrm>
              <a:off x="4828626" y="1374707"/>
              <a:ext cx="802774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1.5EF</a:t>
              </a:r>
            </a:p>
          </p:txBody>
        </p:sp>
        <p:sp>
          <p:nvSpPr>
            <p:cNvPr id="408" name="‘21"/>
            <p:cNvSpPr txBox="1"/>
            <p:nvPr/>
          </p:nvSpPr>
          <p:spPr>
            <a:xfrm>
              <a:off x="804170" y="470730"/>
              <a:ext cx="472598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63500" indent="-63500" algn="l">
                <a:lnSpc>
                  <a:spcPct val="85000"/>
                </a:lnSpc>
                <a:defRPr b="0" sz="1800">
                  <a:solidFill>
                    <a:srgbClr val="FFF622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‘21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" grpId="4"/>
      <p:bldP build="whole" bldLvl="1" animBg="1" rev="0" advAuto="0" spid="409" grpId="5"/>
      <p:bldP build="whole" bldLvl="1" animBg="1" rev="0" advAuto="0" spid="402" grpId="6"/>
      <p:bldP build="whole" bldLvl="1" animBg="1" rev="0" advAuto="0" spid="396" grpId="1"/>
      <p:bldP build="whole" bldLvl="1" animBg="1" rev="0" advAuto="0" spid="389" grpId="3"/>
      <p:bldP build="whole" bldLvl="1" animBg="1" rev="0" advAuto="0" spid="39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