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601" r:id="rId2"/>
    <p:sldId id="602" r:id="rId3"/>
    <p:sldId id="603" r:id="rId4"/>
    <p:sldId id="610" r:id="rId5"/>
    <p:sldId id="611" r:id="rId6"/>
    <p:sldId id="624" r:id="rId7"/>
    <p:sldId id="612" r:id="rId8"/>
    <p:sldId id="625" r:id="rId9"/>
    <p:sldId id="604" r:id="rId10"/>
    <p:sldId id="613" r:id="rId11"/>
    <p:sldId id="614" r:id="rId12"/>
    <p:sldId id="616" r:id="rId13"/>
    <p:sldId id="617" r:id="rId14"/>
    <p:sldId id="618" r:id="rId15"/>
    <p:sldId id="634" r:id="rId16"/>
    <p:sldId id="615" r:id="rId17"/>
    <p:sldId id="605" r:id="rId18"/>
    <p:sldId id="639" r:id="rId19"/>
    <p:sldId id="619" r:id="rId20"/>
    <p:sldId id="633" r:id="rId21"/>
    <p:sldId id="626" r:id="rId22"/>
    <p:sldId id="636" r:id="rId23"/>
    <p:sldId id="635" r:id="rId24"/>
    <p:sldId id="640" r:id="rId25"/>
    <p:sldId id="632" r:id="rId26"/>
    <p:sldId id="637" r:id="rId27"/>
    <p:sldId id="606" r:id="rId28"/>
    <p:sldId id="629" r:id="rId29"/>
    <p:sldId id="630" r:id="rId30"/>
    <p:sldId id="641" r:id="rId31"/>
    <p:sldId id="631" r:id="rId32"/>
    <p:sldId id="607" r:id="rId33"/>
    <p:sldId id="622" r:id="rId34"/>
    <p:sldId id="623" r:id="rId35"/>
    <p:sldId id="628" r:id="rId36"/>
    <p:sldId id="608" r:id="rId37"/>
    <p:sldId id="621" r:id="rId38"/>
    <p:sldId id="609" r:id="rId39"/>
  </p:sldIdLst>
  <p:sldSz cx="9144000" cy="6858000" type="screen4x3"/>
  <p:notesSz cx="92964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E98B01"/>
    <a:srgbClr val="0000CC"/>
    <a:srgbClr val="006600"/>
    <a:srgbClr val="003300"/>
    <a:srgbClr val="0B3A7F"/>
    <a:srgbClr val="FF0000"/>
    <a:srgbClr val="4F4F4F"/>
    <a:srgbClr val="138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79" autoAdjust="0"/>
    <p:restoredTop sz="94095" autoAdjust="0"/>
  </p:normalViewPr>
  <p:slideViewPr>
    <p:cSldViewPr snapToGrid="0">
      <p:cViewPr varScale="1">
        <p:scale>
          <a:sx n="116" d="100"/>
          <a:sy n="116" d="100"/>
        </p:scale>
        <p:origin x="106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8BD4B52-988B-4F93-B1B4-5985721CBB7F}" type="datetimeFigureOut">
              <a:rPr lang="en-US" smtClean="0"/>
              <a:t>2019-05-17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D61553-C38C-4651-9BBC-9D27109D54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8589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7960" y="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95600" y="525463"/>
            <a:ext cx="35052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39520" y="3329940"/>
            <a:ext cx="6817360" cy="31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7960" y="6659880"/>
            <a:ext cx="4028440" cy="35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5B60BE0-14C3-49B3-8751-C3B26160660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8722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7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97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auto">
          <a:xfrm>
            <a:off x="0" y="2895600"/>
            <a:ext cx="9144000" cy="1295400"/>
          </a:xfrm>
          <a:prstGeom prst="rect">
            <a:avLst/>
          </a:prstGeom>
          <a:solidFill>
            <a:srgbClr val="E98B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7" charset="-128"/>
            </a:endParaRP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895600"/>
            <a:ext cx="7772400" cy="12954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419600"/>
            <a:ext cx="6400800" cy="533400"/>
          </a:xfrm>
        </p:spPr>
        <p:txBody>
          <a:bodyPr/>
          <a:lstStyle>
            <a:lvl1pPr marL="0" indent="0">
              <a:buFont typeface="Times" pitchFamily="18" charset="0"/>
              <a:buNone/>
              <a:defRPr sz="1700"/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6" y="130382"/>
            <a:ext cx="1579901" cy="5266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78" y="78052"/>
            <a:ext cx="1184377" cy="63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74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ECEA6-4FAC-4A4E-9291-E7F6BEA7A50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9754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5E436-C5B3-4644-BF8D-03D742DDF43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3625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15000"/>
              <a:defRPr sz="2400" b="1"/>
            </a:lvl1pPr>
            <a:lvl2pPr>
              <a:defRPr sz="2000" b="1"/>
            </a:lvl2pPr>
            <a:lvl3pPr>
              <a:defRPr sz="1800" b="1"/>
            </a:lvl3pPr>
            <a:lvl4pPr>
              <a:defRPr sz="1600" b="1"/>
            </a:lvl4pPr>
            <a:lvl5pPr>
              <a:defRPr sz="160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16263" y="6400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575425"/>
            <a:ext cx="1905000" cy="2825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4369FA-324B-479A-A10C-BC1367BF913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7659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A2E540-E373-4260-BC15-03088C8D3C3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47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1DEAA-BF88-405A-BF5F-8F2D382DE35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6557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1DBDE-FB99-43C8-98AB-7EE6E459418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8386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B777-8C14-425E-890A-671583A697B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2749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82FE8-B875-4786-89BE-437E9EF6C3D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13834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051B2-C2F2-4849-BFD3-38A79137E6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429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E1CF9-F20D-408E-B936-EC211AFDA7F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9929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0" y="838200"/>
            <a:ext cx="9144000" cy="690795"/>
          </a:xfrm>
          <a:prstGeom prst="rect">
            <a:avLst/>
          </a:prstGeom>
          <a:solidFill>
            <a:srgbClr val="E98B0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97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71813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97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40500"/>
            <a:ext cx="1905000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EE6BEDD-EDEA-46A1-BA9E-24208D9345B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86" y="130382"/>
            <a:ext cx="1579901" cy="526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478" y="78052"/>
            <a:ext cx="1184377" cy="6312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46" r:id="rId3"/>
    <p:sldLayoutId id="2147484647" r:id="rId4"/>
    <p:sldLayoutId id="2147484648" r:id="rId5"/>
    <p:sldLayoutId id="2147484649" r:id="rId6"/>
    <p:sldLayoutId id="2147484650" r:id="rId7"/>
    <p:sldLayoutId id="2147484651" r:id="rId8"/>
    <p:sldLayoutId id="2147484652" r:id="rId9"/>
    <p:sldLayoutId id="2147484653" r:id="rId10"/>
    <p:sldLayoutId id="214748465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9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9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9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9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97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97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97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pitchFamily="-97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E98B01"/>
        </a:buClr>
        <a:buFont typeface="Times" panose="02020603050405020304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380DC"/>
        </a:buClr>
        <a:buFont typeface="Wingdings" panose="05000000000000000000" pitchFamily="2" charset="2"/>
        <a:buChar char="§"/>
        <a:defRPr sz="2800">
          <a:solidFill>
            <a:srgbClr val="4F4F4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F4F4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engage.aiaa.org/northwestflorida" TargetMode="External"/><Relationship Id="rId7" Type="http://schemas.openxmlformats.org/officeDocument/2006/relationships/image" Target="../media/image6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nwfl.aiaa@gmail.com" TargetMode="External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jpeg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2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engage.aiaa.org/northwestflorida" TargetMode="External"/><Relationship Id="rId7" Type="http://schemas.openxmlformats.org/officeDocument/2006/relationships/image" Target="../media/image6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hyperlink" Target="mailto:nwfl.aiaa@gmail.com" TargetMode="Externa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www.aiaa.org/join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mailto:nwfl.aiaa@gmail.com" TargetMode="External"/><Relationship Id="rId7" Type="http://schemas.openxmlformats.org/officeDocument/2006/relationships/image" Target="../media/image7.png"/><Relationship Id="rId2" Type="http://schemas.openxmlformats.org/officeDocument/2006/relationships/hyperlink" Target="https://engage.aiaa.org/northwestflorid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7F0D2E0-BDFF-43D7-86A5-50EE853E10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2019 Northwest Florida Section Banquet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6E799EA-861B-4066-AA47-02A7C4E5F2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14 May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B4508-F51B-4DAB-89D4-1C4F4C3CB75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575425"/>
            <a:ext cx="1905000" cy="282575"/>
          </a:xfrm>
        </p:spPr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B12131-7480-4865-9BB9-69ACA4226E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617220"/>
            <a:ext cx="4145280" cy="216408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C9E68E-56B1-46D0-A44A-465FFF0B2279}"/>
              </a:ext>
            </a:extLst>
          </p:cNvPr>
          <p:cNvGrpSpPr/>
          <p:nvPr/>
        </p:nvGrpSpPr>
        <p:grpSpPr>
          <a:xfrm>
            <a:off x="1828800" y="4191000"/>
            <a:ext cx="5486400" cy="2667000"/>
            <a:chOff x="685800" y="4191000"/>
            <a:chExt cx="5486400" cy="2667000"/>
          </a:xfrm>
        </p:grpSpPr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C40D4908-F490-4087-933E-130892BFD30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5800" y="4191000"/>
              <a:ext cx="54864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8B01"/>
                </a:buClr>
                <a:buFont typeface="Times" pitchFamily="18" charset="0"/>
                <a:buNone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380DC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4F4F4F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F4F4F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endParaRPr lang="en-US" b="1" kern="0" dirty="0"/>
            </a:p>
            <a:p>
              <a:r>
                <a:rPr lang="en-US" b="1" kern="0" dirty="0"/>
                <a:t> 		“AIAA Northwest Florida Section”</a:t>
              </a:r>
            </a:p>
            <a:p>
              <a:endParaRPr lang="en-US" b="1" kern="0" dirty="0"/>
            </a:p>
            <a:p>
              <a:r>
                <a:rPr lang="en-US" b="1" kern="0" dirty="0"/>
                <a:t> 		@AIAANWFL</a:t>
              </a:r>
            </a:p>
            <a:p>
              <a:endParaRPr lang="en-US" b="1" kern="0" dirty="0"/>
            </a:p>
            <a:p>
              <a:r>
                <a:rPr lang="en-US" b="1" kern="0" dirty="0"/>
                <a:t> 		</a:t>
              </a:r>
              <a:r>
                <a:rPr lang="en-US" b="1" kern="0" dirty="0">
                  <a:hlinkClick r:id="rId3"/>
                </a:rPr>
                <a:t>https://engage.aiaa.org/northwestflorida</a:t>
              </a:r>
              <a:endParaRPr lang="en-US" b="1" kern="0" dirty="0"/>
            </a:p>
            <a:p>
              <a:endParaRPr lang="en-US" b="1" kern="0" dirty="0"/>
            </a:p>
            <a:p>
              <a:r>
                <a:rPr lang="en-US" b="1" kern="0" dirty="0"/>
                <a:t>		</a:t>
              </a:r>
              <a:r>
                <a:rPr lang="en-US" b="1" kern="0" dirty="0">
                  <a:hlinkClick r:id="rId4"/>
                </a:rPr>
                <a:t>nwfl.aiaa@gmail.com</a:t>
              </a:r>
              <a:endParaRPr lang="en-US" b="1" kern="0" dirty="0"/>
            </a:p>
            <a:p>
              <a:endParaRPr lang="en-US" b="1" kern="0" dirty="0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6F593DF-0BFC-4296-AB4A-929460E6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164" y="4454721"/>
              <a:ext cx="457200" cy="457200"/>
            </a:xfrm>
            <a:prstGeom prst="rect">
              <a:avLst/>
            </a:prstGeom>
          </p:spPr>
        </p:pic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15FB70AB-FADE-4BDD-A636-5CE4E97B0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3164" y="5128532"/>
              <a:ext cx="457200" cy="37185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EB7023F-A084-4796-A653-254966F09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11" y="5701097"/>
              <a:ext cx="1256907" cy="457200"/>
            </a:xfrm>
            <a:prstGeom prst="rect">
              <a:avLst/>
            </a:prstGeom>
          </p:spPr>
        </p:pic>
        <p:pic>
          <p:nvPicPr>
            <p:cNvPr id="14" name="Picture 2" descr="See the source image">
              <a:extLst>
                <a:ext uri="{FF2B5EF4-FFF2-40B4-BE49-F238E27FC236}">
                  <a16:creationId xmlns:a16="http://schemas.microsoft.com/office/drawing/2014/main" id="{6AB24E00-C9AA-4C51-88F2-DE3D5CDABE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164" y="6311300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46825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ACD95D-5C8E-4FFF-9384-2AD7AEBFF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2018: AFRL Scholar Technical Presentations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222CD16-DD31-4274-8FEE-5267EC5625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83"/>
          <a:stretch/>
        </p:blipFill>
        <p:spPr>
          <a:xfrm>
            <a:off x="0" y="1610243"/>
            <a:ext cx="4876800" cy="24183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2D50D2-BCF0-44A9-B5CE-EC1F6B81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E540-E373-4260-BC15-03088C8D3C35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9354F1-DB07-48AA-95EB-202E3FC209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7"/>
          <a:stretch/>
        </p:blipFill>
        <p:spPr>
          <a:xfrm>
            <a:off x="0" y="4114800"/>
            <a:ext cx="4524866" cy="2743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7819DF-043F-4A99-887C-978E2D0E5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3" r="19826" b="14379"/>
          <a:stretch/>
        </p:blipFill>
        <p:spPr>
          <a:xfrm>
            <a:off x="5021248" y="1610243"/>
            <a:ext cx="4122752" cy="274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F174CEA-4670-4509-A541-2FE91CBF4B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9" t="30666" r="12261" b="35074"/>
          <a:stretch/>
        </p:blipFill>
        <p:spPr>
          <a:xfrm>
            <a:off x="4627853" y="4508390"/>
            <a:ext cx="4516147" cy="2349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04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66085-E6A4-4038-A651-5C19EDA54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2018: Distinguished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6C701-EA86-402D-B811-3EAC0C518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Dr. Mark Lewis</a:t>
            </a:r>
          </a:p>
          <a:p>
            <a:r>
              <a:rPr lang="en-US" dirty="0"/>
              <a:t>Hypersonic Flight: Progress &amp; Challenges on the Way to High-Mach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8DF14-0BB9-4FDC-AD1D-EE717A8CE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2BF8A7-9E8B-4713-9223-EE5AAFFDA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0" b="15828"/>
          <a:stretch/>
        </p:blipFill>
        <p:spPr>
          <a:xfrm>
            <a:off x="116564" y="3228230"/>
            <a:ext cx="6246891" cy="33851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BC69E9-EABF-4BFF-9E45-0F66B4479B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7500" r="29218"/>
          <a:stretch/>
        </p:blipFill>
        <p:spPr>
          <a:xfrm>
            <a:off x="6467095" y="3853988"/>
            <a:ext cx="2481452" cy="2743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27F32-9B1A-40B0-8DA5-FAAB2E8394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5" b="26609"/>
          <a:stretch/>
        </p:blipFill>
        <p:spPr>
          <a:xfrm>
            <a:off x="4144284" y="2531423"/>
            <a:ext cx="4572000" cy="124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961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33DD0-6BE5-42DF-8DF5-41A3B74C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2018: Joint Professional Society Mixer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4DF4135-1585-4D20-A48C-A5B98195D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5" b="18100"/>
          <a:stretch/>
        </p:blipFill>
        <p:spPr>
          <a:xfrm>
            <a:off x="362855" y="4363212"/>
            <a:ext cx="5486400" cy="235349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E0177B-11F0-4C0D-9E02-05C929FC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8A79217-9B86-4CCA-9209-0CE34F5B0E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4700526"/>
              </p:ext>
            </p:extLst>
          </p:nvPr>
        </p:nvGraphicFramePr>
        <p:xfrm>
          <a:off x="6119585" y="2220912"/>
          <a:ext cx="2743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3" name="Acrobat Document" r:id="rId4" imgW="5143196" imgH="6857884" progId="Acrobat.Document.11">
                  <p:embed/>
                </p:oleObj>
              </mc:Choice>
              <mc:Fallback>
                <p:oleObj name="Acrobat Document" r:id="rId4" imgW="5143196" imgH="6857884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19585" y="2220912"/>
                        <a:ext cx="27432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1B444C0-AE93-4AA3-8C3B-91FD823785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91" b="12857"/>
          <a:stretch/>
        </p:blipFill>
        <p:spPr>
          <a:xfrm>
            <a:off x="362855" y="1689571"/>
            <a:ext cx="5486400" cy="250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56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84B79-AD65-4023-963E-26CF3A78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February 2019: NHMFL and FAMU-FSU FCAAP Trip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0FBC7-07A2-420F-B8C6-54A957CF9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 High Magnetic Field Laboratory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FAMU-FSU Florida Center for Advanced Aero-Propulsion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2231E8-5797-4524-8E0F-8F1384D1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  <p:pic>
        <p:nvPicPr>
          <p:cNvPr id="5" name="Picture 4" descr="Image may contain: 6 people, people standing">
            <a:extLst>
              <a:ext uri="{FF2B5EF4-FFF2-40B4-BE49-F238E27FC236}">
                <a16:creationId xmlns:a16="http://schemas.microsoft.com/office/drawing/2014/main" id="{2444952E-03CC-421B-B29D-4F0485D50B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07"/>
          <a:stretch/>
        </p:blipFill>
        <p:spPr bwMode="auto">
          <a:xfrm>
            <a:off x="1207800" y="2170375"/>
            <a:ext cx="2842201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Image may contain: 4 people, people smiling, people standing, child and outdoor">
            <a:extLst>
              <a:ext uri="{FF2B5EF4-FFF2-40B4-BE49-F238E27FC236}">
                <a16:creationId xmlns:a16="http://schemas.microsoft.com/office/drawing/2014/main" id="{C0474BE8-154D-4449-8E10-0E6D6A30B8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9" b="17485"/>
          <a:stretch/>
        </p:blipFill>
        <p:spPr bwMode="auto">
          <a:xfrm>
            <a:off x="4572000" y="2170375"/>
            <a:ext cx="3657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Image may contain: 4 people, people sitting, table and indoor">
            <a:extLst>
              <a:ext uri="{FF2B5EF4-FFF2-40B4-BE49-F238E27FC236}">
                <a16:creationId xmlns:a16="http://schemas.microsoft.com/office/drawing/2014/main" id="{86F72B52-4F81-4F4C-BA31-E2A9C1F3AF6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t="30079"/>
          <a:stretch/>
        </p:blipFill>
        <p:spPr bwMode="auto">
          <a:xfrm>
            <a:off x="1121133" y="4701126"/>
            <a:ext cx="2187603" cy="131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Image may contain: 3 people, people sitting and indoor">
            <a:extLst>
              <a:ext uri="{FF2B5EF4-FFF2-40B4-BE49-F238E27FC236}">
                <a16:creationId xmlns:a16="http://schemas.microsoft.com/office/drawing/2014/main" id="{956F419F-03A4-4838-8DEE-23034D52946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7" b="16332"/>
          <a:stretch/>
        </p:blipFill>
        <p:spPr bwMode="auto">
          <a:xfrm>
            <a:off x="4040249" y="4709077"/>
            <a:ext cx="2514600" cy="119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Image may contain: one or more people, screen and indoor">
            <a:extLst>
              <a:ext uri="{FF2B5EF4-FFF2-40B4-BE49-F238E27FC236}">
                <a16:creationId xmlns:a16="http://schemas.microsoft.com/office/drawing/2014/main" id="{BA4CAF2F-6B18-4B4D-8340-174FDB09D7BB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89" r="15368"/>
          <a:stretch/>
        </p:blipFill>
        <p:spPr bwMode="auto">
          <a:xfrm>
            <a:off x="2977172" y="5588390"/>
            <a:ext cx="2128162" cy="11977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may contain: 2 people">
            <a:extLst>
              <a:ext uri="{FF2B5EF4-FFF2-40B4-BE49-F238E27FC236}">
                <a16:creationId xmlns:a16="http://schemas.microsoft.com/office/drawing/2014/main" id="{07A5233E-F638-4EF2-B644-757D609E5C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8" b="8788"/>
          <a:stretch/>
        </p:blipFill>
        <p:spPr bwMode="auto">
          <a:xfrm>
            <a:off x="6201022" y="5411412"/>
            <a:ext cx="2464592" cy="1371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964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12B22-DC0E-4CE5-80D1-6AB1F92A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2019: Apollo 11 Movie Social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539700-75B3-4201-9020-C531A98FB8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3473" y="4600837"/>
            <a:ext cx="2438400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C3981-5279-41E4-B125-15F2EEB8C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9857E8-3272-4750-9244-2BEFB746D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" y="2196548"/>
            <a:ext cx="4267200" cy="320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93F08C-B2CB-43BF-9CA3-9A6650CF79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" t="6613" r="1700" b="23130"/>
          <a:stretch/>
        </p:blipFill>
        <p:spPr>
          <a:xfrm>
            <a:off x="4237054" y="1663147"/>
            <a:ext cx="4572000" cy="25175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9293DB-0A77-4F0B-92BD-9FCF61B23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9626" y="4233797"/>
            <a:ext cx="1828800" cy="8358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D253BF-06B6-475D-9E5C-6A0975734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916" y="5095042"/>
            <a:ext cx="1828800" cy="8337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AF907C-569B-4FFE-B046-76A3513CA6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8205" y="5954201"/>
            <a:ext cx="1828800" cy="8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223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981B4-5363-4828-BD5F-F0C5B9F79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Enhancement Lunch-and-Learns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52B61-E885-439D-B76C-DF224E9AD7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Monthly series sponsored by AIAA, ASME, SWE, &amp; AFWiSE</a:t>
            </a:r>
          </a:p>
          <a:p>
            <a:r>
              <a:rPr lang="en-US" dirty="0"/>
              <a:t>April 25	Outlook and OneNote Integration</a:t>
            </a:r>
          </a:p>
          <a:p>
            <a:r>
              <a:rPr lang="en-US" dirty="0"/>
              <a:t>May 2	A Guide for Successful Summer Internships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June 14	Work-Life Prioritization</a:t>
            </a:r>
          </a:p>
          <a:p>
            <a:r>
              <a:rPr lang="en-US" dirty="0"/>
              <a:t>July TBD	TBD</a:t>
            </a:r>
          </a:p>
          <a:p>
            <a:r>
              <a:rPr lang="en-US" dirty="0"/>
              <a:t>August 15	How to Say No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53056-83A4-4B51-830C-CEDD52B0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B6CAC-189E-4652-8786-0A03FD2AB0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9213" r="18870" b="8754"/>
          <a:stretch/>
        </p:blipFill>
        <p:spPr>
          <a:xfrm>
            <a:off x="2601459" y="3007179"/>
            <a:ext cx="2894252" cy="1828800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532063F-00C5-4C5D-9F33-C6585F7B86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5792114"/>
              </p:ext>
            </p:extLst>
          </p:nvPr>
        </p:nvGraphicFramePr>
        <p:xfrm>
          <a:off x="5825966" y="3007179"/>
          <a:ext cx="2826067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name="Acrobat Document" r:id="rId4" imgW="5829257" imgH="7543568" progId="Acrobat.Document.11">
                  <p:embed/>
                </p:oleObj>
              </mc:Choice>
              <mc:Fallback>
                <p:oleObj name="Acrobat Document" r:id="rId4" imgW="5829257" imgH="7543568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25966" y="3007179"/>
                        <a:ext cx="2826067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3097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086ED-EA74-48F7-AE0F-8485CAA25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9BC81-84B7-481C-A813-DD6CF1EE8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August 2018: Dinner with Panama City members</a:t>
            </a:r>
          </a:p>
          <a:p>
            <a:endParaRPr lang="en-US" dirty="0"/>
          </a:p>
          <a:p>
            <a:r>
              <a:rPr lang="en-US" dirty="0"/>
              <a:t>September 2018: Regional Leadership Conference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March 2019: SETP-SFTE-AIAA Southeast Symposium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F5D79-8179-4151-9434-0EB00B41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1FED34-6C82-4BD3-B829-FCBD776B80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369" y="2933700"/>
            <a:ext cx="2739261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D3ECC3-2BA1-4C33-946C-FD4816B8A1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9" y="5575681"/>
            <a:ext cx="4572000" cy="99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45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A237E-A1A5-4889-A2BB-28645282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STEM K-12 &amp; University Outreach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FAE925-A0B0-4211-8C37-6B408A2DC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Judith Sherrill, Education &amp; Pre-College Outreach Chair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4DC4F-101D-4EA6-B278-F150627C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1177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FC67A3-1112-4B6A-8C90-FE161D10D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Branches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13C227-7A87-4CE0-B1D1-2249B2F85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College/University</a:t>
            </a:r>
          </a:p>
          <a:p>
            <a:pPr lvl="1"/>
            <a:r>
              <a:rPr lang="en-US" dirty="0"/>
              <a:t>Florida A&amp;M University – Florida State University (FAMU-FSU)</a:t>
            </a:r>
          </a:p>
          <a:p>
            <a:pPr lvl="1"/>
            <a:r>
              <a:rPr lang="en-US" dirty="0"/>
              <a:t>University of West Florida (UWF) Emerald Coast Campus</a:t>
            </a:r>
          </a:p>
          <a:p>
            <a:endParaRPr lang="en-US" dirty="0"/>
          </a:p>
          <a:p>
            <a:r>
              <a:rPr lang="en-US" dirty="0"/>
              <a:t>High School</a:t>
            </a:r>
          </a:p>
          <a:p>
            <a:pPr lvl="1"/>
            <a:r>
              <a:rPr lang="en-US" dirty="0"/>
              <a:t>Bethlehem HS</a:t>
            </a:r>
          </a:p>
          <a:p>
            <a:pPr lvl="1"/>
            <a:r>
              <a:rPr lang="en-US" dirty="0"/>
              <a:t>Paxton School</a:t>
            </a:r>
          </a:p>
          <a:p>
            <a:pPr lvl="1"/>
            <a:r>
              <a:rPr lang="en-US" dirty="0"/>
              <a:t>Ponce de Leon 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9F95B-6200-4F62-905E-AD6D5906E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E540-E373-4260-BC15-03088C8D3C35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7804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8726E3-1511-4744-92B6-4D40E776F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AIAA NWFL STEM Teacher of the Year Awards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ADC8E1-D069-4164-8C83-1170A34C30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“To recognize classroom teachers at the section level for their accomplishments and achievements in exciting K-12 students about science and math and preparing them to use and to contribute to tomorrow’s technologies.”</a:t>
            </a:r>
          </a:p>
          <a:p>
            <a:endParaRPr lang="en-US" dirty="0"/>
          </a:p>
          <a:p>
            <a:r>
              <a:rPr lang="en-US" dirty="0"/>
              <a:t>High School</a:t>
            </a:r>
          </a:p>
          <a:p>
            <a:pPr lvl="1"/>
            <a:r>
              <a:rPr lang="en-US" dirty="0"/>
              <a:t>Heather Stewart – Paxton School</a:t>
            </a:r>
          </a:p>
          <a:p>
            <a:r>
              <a:rPr lang="en-US" dirty="0"/>
              <a:t>Middle School</a:t>
            </a:r>
          </a:p>
          <a:p>
            <a:pPr lvl="1"/>
            <a:r>
              <a:rPr lang="en-US" dirty="0"/>
              <a:t>Dawn Pack – Destin Middle School</a:t>
            </a:r>
          </a:p>
          <a:p>
            <a:r>
              <a:rPr lang="en-US" dirty="0"/>
              <a:t>Elementary School</a:t>
            </a:r>
          </a:p>
          <a:p>
            <a:pPr lvl="1"/>
            <a:r>
              <a:rPr lang="en-US" dirty="0"/>
              <a:t>Jodi Russell – Oriole Beach</a:t>
            </a:r>
            <a:br>
              <a:rPr lang="en-US" dirty="0"/>
            </a:br>
            <a:r>
              <a:rPr lang="en-US" dirty="0"/>
              <a:t>		      Elementary School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EC99-DBF3-4707-BF20-38520FB91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E540-E373-4260-BC15-03088C8D3C35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C6EEC-75F1-4BD7-8AD3-CBBFF71681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339" y="5422658"/>
            <a:ext cx="2053073" cy="1371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CC7B6-680E-4DE5-8E05-6B5062B7FA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172" y="4535160"/>
            <a:ext cx="2053834" cy="1371600"/>
          </a:xfrm>
          <a:prstGeom prst="rect">
            <a:avLst/>
          </a:prstGeom>
        </p:spPr>
      </p:pic>
      <p:pic>
        <p:nvPicPr>
          <p:cNvPr id="7170" name="Picture 2" descr="Heather Stewart">
            <a:extLst>
              <a:ext uri="{FF2B5EF4-FFF2-40B4-BE49-F238E27FC236}">
                <a16:creationId xmlns:a16="http://schemas.microsoft.com/office/drawing/2014/main" id="{03676020-050C-4DA5-8400-CB8CA324DE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r="23636" b="17519"/>
          <a:stretch/>
        </p:blipFill>
        <p:spPr bwMode="auto">
          <a:xfrm>
            <a:off x="6639339" y="3209366"/>
            <a:ext cx="2150667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338E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338E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228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EFADF-4728-4188-A00B-32527DA0A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65F33-5745-4F47-8654-22B5D9873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Announcements			Chi Mai</a:t>
            </a:r>
          </a:p>
          <a:p>
            <a:r>
              <a:rPr lang="en-US" dirty="0"/>
              <a:t>Programs/Events			Ryan Sherrill</a:t>
            </a:r>
          </a:p>
          <a:p>
            <a:r>
              <a:rPr lang="en-US" dirty="0"/>
              <a:t>STEM K-12 &amp; College Outreach	Judith Sherrill</a:t>
            </a:r>
          </a:p>
          <a:p>
            <a:r>
              <a:rPr lang="en-US" dirty="0"/>
              <a:t>Membership Recognition		Michael Kelton</a:t>
            </a:r>
          </a:p>
          <a:p>
            <a:r>
              <a:rPr lang="en-US" dirty="0"/>
              <a:t>Honors &amp; Awards			Michael Kelton</a:t>
            </a:r>
          </a:p>
          <a:p>
            <a:r>
              <a:rPr lang="en-US" dirty="0"/>
              <a:t>Succession of Officers		Chi Mai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E649E-D394-4A27-B123-D199E192F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55333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2251-4950-48F2-8414-4BA4B0349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&amp; Engineering Fair AIAA Special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525A8-4C5A-4023-AF90-61D3F36CD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5029200" cy="4495800"/>
          </a:xfrm>
        </p:spPr>
        <p:txBody>
          <a:bodyPr/>
          <a:lstStyle/>
          <a:p>
            <a:r>
              <a:rPr lang="en-US" dirty="0"/>
              <a:t>Senior Division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Place: Michael </a:t>
            </a:r>
            <a:r>
              <a:rPr lang="en-US" dirty="0" err="1"/>
              <a:t>Panarisi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A PROP-o-</a:t>
            </a:r>
            <a:r>
              <a:rPr lang="en-US" dirty="0" err="1"/>
              <a:t>sition</a:t>
            </a:r>
            <a:r>
              <a:rPr lang="en-US" dirty="0"/>
              <a:t>: Cut the Drag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Place: Maura Liles</a:t>
            </a:r>
          </a:p>
          <a:p>
            <a:pPr marL="914400" lvl="2" indent="0">
              <a:buNone/>
            </a:pPr>
            <a:r>
              <a:rPr lang="en-US" dirty="0"/>
              <a:t>Bigger </a:t>
            </a:r>
            <a:r>
              <a:rPr lang="en-US" dirty="0" err="1"/>
              <a:t>Badder</a:t>
            </a:r>
            <a:r>
              <a:rPr lang="en-US" dirty="0"/>
              <a:t> Pulse: Recycled Flux Device</a:t>
            </a:r>
          </a:p>
          <a:p>
            <a:endParaRPr lang="en-US" dirty="0"/>
          </a:p>
          <a:p>
            <a:r>
              <a:rPr lang="en-US" dirty="0"/>
              <a:t>Junior Division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Place: Sophia </a:t>
            </a:r>
            <a:r>
              <a:rPr lang="en-US" dirty="0" err="1"/>
              <a:t>Cafarelli</a:t>
            </a:r>
            <a:endParaRPr lang="en-US" dirty="0"/>
          </a:p>
          <a:p>
            <a:pPr marL="914400" lvl="2" indent="0">
              <a:buNone/>
            </a:pPr>
            <a:r>
              <a:rPr lang="en-US" dirty="0"/>
              <a:t>Can Polystyrene Fly?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Place: Joel Dotter</a:t>
            </a:r>
          </a:p>
          <a:p>
            <a:pPr marL="914400" lvl="2" indent="0">
              <a:buNone/>
            </a:pPr>
            <a:r>
              <a:rPr lang="en-US" dirty="0"/>
              <a:t>Does Adding Tubercles to a Wind Turbine Affect the Energy Output?</a:t>
            </a:r>
          </a:p>
          <a:p>
            <a:pPr marL="914400" lvl="2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34032-A257-4042-8574-42C45F6C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9E973-D16C-4C46-A118-CA3EEBCC54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134923"/>
            <a:ext cx="2743200" cy="18326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9E60FE-0AF6-4910-B084-666D967695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4"/>
          <a:stretch/>
        </p:blipFill>
        <p:spPr>
          <a:xfrm>
            <a:off x="5715000" y="2059387"/>
            <a:ext cx="2743200" cy="177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912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28726E3-1511-4744-92B6-4D40E776F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Kick-Off Event at Kennedy Space Center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0256B34-59A4-FD47-8EA0-05AC7D284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40" y="1646497"/>
            <a:ext cx="4595148" cy="344636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6EC99-DBF3-4707-BF20-38520FB91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E540-E373-4260-BC15-03088C8D3C35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69ADA2-AEC4-A44E-9558-CEF875ACA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906" y="1646497"/>
            <a:ext cx="3684768" cy="48163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B49E57-3999-A949-AAC2-1E692075CA56}"/>
              </a:ext>
            </a:extLst>
          </p:cNvPr>
          <p:cNvSpPr txBox="1"/>
          <p:nvPr/>
        </p:nvSpPr>
        <p:spPr>
          <a:xfrm>
            <a:off x="393540" y="5382228"/>
            <a:ext cx="45951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AIAA sponsored attendance for teams from the FLL and FTC Northwest Florida Region</a:t>
            </a:r>
          </a:p>
        </p:txBody>
      </p:sp>
    </p:spTree>
    <p:extLst>
      <p:ext uri="{BB962C8B-B14F-4D97-AF65-F5344CB8AC3E}">
        <p14:creationId xmlns:p14="http://schemas.microsoft.com/office/powerpoint/2010/main" val="1582746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F6DA7-EBBD-2143-A32F-3C6846656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Volunteering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204EE-0825-0649-BD88-D24ACA59F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199"/>
            <a:ext cx="7772400" cy="4975225"/>
          </a:xfrm>
        </p:spPr>
        <p:txBody>
          <a:bodyPr/>
          <a:lstStyle/>
          <a:p>
            <a:r>
              <a:rPr lang="en-US" dirty="0"/>
              <a:t>Angela and Kevin Diggs coach an FLL, Jr Team</a:t>
            </a:r>
          </a:p>
          <a:p>
            <a:pPr lvl="1"/>
            <a:r>
              <a:rPr lang="en-US" dirty="0"/>
              <a:t>AIAA Sponsored the FLL, Jr. Expo where their team competed</a:t>
            </a:r>
          </a:p>
          <a:p>
            <a:r>
              <a:rPr lang="en-US" dirty="0"/>
              <a:t>John Fay coaches an FLL Team, The Gators</a:t>
            </a:r>
          </a:p>
          <a:p>
            <a:pPr lvl="1"/>
            <a:r>
              <a:rPr lang="en-US" dirty="0"/>
              <a:t>The Gators made it to regionals for their first time ever</a:t>
            </a:r>
          </a:p>
          <a:p>
            <a:pPr lvl="1"/>
            <a:r>
              <a:rPr lang="en-US" dirty="0"/>
              <a:t>John also acted as a professional source for the Freeport FLL Team</a:t>
            </a:r>
          </a:p>
          <a:p>
            <a:r>
              <a:rPr lang="en-US" dirty="0"/>
              <a:t>Judith Sherrill coaches two FLL Team, STEMM Stingers and STEMM Swarm</a:t>
            </a:r>
          </a:p>
          <a:p>
            <a:pPr lvl="1"/>
            <a:r>
              <a:rPr lang="en-US" dirty="0"/>
              <a:t>Both teams made it to regionals and state competition while STEMM Stingers compete in Razorback Invitational, 16-19 May</a:t>
            </a:r>
          </a:p>
          <a:p>
            <a:pPr lvl="1"/>
            <a:r>
              <a:rPr lang="en-US" dirty="0"/>
              <a:t>Judith volunteered to help setup for regionals in Pensacola at UWF</a:t>
            </a:r>
          </a:p>
          <a:p>
            <a:r>
              <a:rPr lang="en-US" dirty="0"/>
              <a:t>Ryan Sherrill judged FLL Robot Design at the Northwest Florida Regional Competition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F70CE-F5BD-3342-80D9-4B316579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77177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C1014-FC25-3442-8F56-5A584978E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Paxton School Outreach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F07E70-D52F-924D-BE44-2E5291340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28674"/>
            <a:ext cx="1985782" cy="264770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709B85-267F-A847-829D-0DD50238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8BBC6-A78A-8C4E-896E-5E91DBE2F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693" y="1667237"/>
            <a:ext cx="3504558" cy="26284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B53528-F9EA-1B45-AB68-592BF2D0D5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488" y="4343400"/>
            <a:ext cx="3217763" cy="24133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6B3559-0A2F-844E-AA65-4B664C4A8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5" y="4343400"/>
            <a:ext cx="3217763" cy="24133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89A4A71-8A14-7640-B6B8-BFF031C6C9E6}"/>
              </a:ext>
            </a:extLst>
          </p:cNvPr>
          <p:cNvSpPr txBox="1"/>
          <p:nvPr/>
        </p:nvSpPr>
        <p:spPr>
          <a:xfrm>
            <a:off x="6555251" y="1667237"/>
            <a:ext cx="25887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Fay volunteered at Paxton School’s Science Night where AIAA donated a BB-8 raffle prize.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3C69C6-ACFA-4148-9E53-2CEEC906DFD4}"/>
              </a:ext>
            </a:extLst>
          </p:cNvPr>
          <p:cNvSpPr txBox="1"/>
          <p:nvPr/>
        </p:nvSpPr>
        <p:spPr>
          <a:xfrm>
            <a:off x="6555252" y="4675329"/>
            <a:ext cx="2588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 also taught Bernoulli’s Baby at Paxton High School.</a:t>
            </a:r>
          </a:p>
        </p:txBody>
      </p:sp>
    </p:spTree>
    <p:extLst>
      <p:ext uri="{BB962C8B-B14F-4D97-AF65-F5344CB8AC3E}">
        <p14:creationId xmlns:p14="http://schemas.microsoft.com/office/powerpoint/2010/main" val="3788138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5233B-7489-4F21-8081-7CEC4CFCE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UWF Emerald Coast Student Branch Kickoff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0E15D9-6873-45A1-815D-0F9569412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6" t="22896" r="10604"/>
          <a:stretch/>
        </p:blipFill>
        <p:spPr>
          <a:xfrm>
            <a:off x="572163" y="4442129"/>
            <a:ext cx="3130442" cy="2286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EC0FC-274F-4A5C-AD1B-4869EAB4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A392F7-A541-4DB2-BB22-84312D0F8C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5" t="24348" b="26841"/>
          <a:stretch/>
        </p:blipFill>
        <p:spPr>
          <a:xfrm>
            <a:off x="1258657" y="1587615"/>
            <a:ext cx="6626686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B54FEB-028D-41AD-993C-AAFB6866CC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1" b="7826"/>
          <a:stretch/>
        </p:blipFill>
        <p:spPr>
          <a:xfrm>
            <a:off x="4893038" y="4442129"/>
            <a:ext cx="3707898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57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2DAC-38CA-4F41-8790-A4379D79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Educator Associates (May 2018 - May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CDFDB-AA35-4259-8D87-4BBE0E2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3886200" cy="4495800"/>
          </a:xfrm>
        </p:spPr>
        <p:txBody>
          <a:bodyPr/>
          <a:lstStyle/>
          <a:p>
            <a:pPr lvl="1"/>
            <a:r>
              <a:rPr lang="en-US" dirty="0"/>
              <a:t>Jessica Bamberg</a:t>
            </a:r>
          </a:p>
          <a:p>
            <a:pPr lvl="1"/>
            <a:r>
              <a:rPr lang="en-US" dirty="0"/>
              <a:t>Amanda Braxton</a:t>
            </a:r>
          </a:p>
          <a:p>
            <a:pPr lvl="1"/>
            <a:r>
              <a:rPr lang="en-US" dirty="0"/>
              <a:t>Tammy Goodman</a:t>
            </a:r>
          </a:p>
          <a:p>
            <a:pPr lvl="1"/>
            <a:r>
              <a:rPr lang="en-US" dirty="0"/>
              <a:t>James Hale</a:t>
            </a:r>
          </a:p>
          <a:p>
            <a:pPr lvl="1"/>
            <a:r>
              <a:rPr lang="en-US" dirty="0"/>
              <a:t>Susan Honsinger</a:t>
            </a:r>
          </a:p>
          <a:p>
            <a:pPr lvl="1"/>
            <a:r>
              <a:rPr lang="en-US" dirty="0"/>
              <a:t>Jonathan Iler</a:t>
            </a:r>
          </a:p>
          <a:p>
            <a:pPr lvl="1"/>
            <a:r>
              <a:rPr lang="en-US" dirty="0"/>
              <a:t>Marci Kennison</a:t>
            </a:r>
          </a:p>
          <a:p>
            <a:pPr lvl="1"/>
            <a:r>
              <a:rPr lang="en-US" dirty="0"/>
              <a:t>Laura Leonard</a:t>
            </a:r>
          </a:p>
          <a:p>
            <a:pPr lvl="1"/>
            <a:r>
              <a:rPr lang="en-US" dirty="0"/>
              <a:t>Scott Leonard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9ECFD-95EF-4DCD-A648-6CAA0875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5268BD-7D32-4F68-8479-1D9A8137ABA5}"/>
              </a:ext>
            </a:extLst>
          </p:cNvPr>
          <p:cNvSpPr txBox="1">
            <a:spLocks/>
          </p:cNvSpPr>
          <p:nvPr/>
        </p:nvSpPr>
        <p:spPr bwMode="auto">
          <a:xfrm>
            <a:off x="4572000" y="1600200"/>
            <a:ext cx="3886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SzPct val="115000"/>
              <a:buFont typeface="Times" panose="02020603050405020304" pitchFamily="18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anose="05000000000000000000" pitchFamily="2" charset="2"/>
              <a:buChar char="§"/>
              <a:defRPr sz="2000" b="1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dirty="0"/>
              <a:t>Elizabeth Lindsey</a:t>
            </a:r>
          </a:p>
          <a:p>
            <a:pPr lvl="1"/>
            <a:r>
              <a:rPr lang="en-US" kern="0" dirty="0"/>
              <a:t>Dawn Pack</a:t>
            </a:r>
          </a:p>
          <a:p>
            <a:pPr lvl="1"/>
            <a:r>
              <a:rPr lang="en-US" kern="0" dirty="0"/>
              <a:t>Kim Perez</a:t>
            </a:r>
          </a:p>
          <a:p>
            <a:pPr lvl="1"/>
            <a:r>
              <a:rPr lang="en-US" dirty="0"/>
              <a:t>Dave Rodriguez</a:t>
            </a:r>
          </a:p>
          <a:p>
            <a:pPr lvl="1"/>
            <a:r>
              <a:rPr lang="en-US" dirty="0"/>
              <a:t>Vance Rutherford</a:t>
            </a:r>
          </a:p>
          <a:p>
            <a:pPr lvl="1"/>
            <a:r>
              <a:rPr lang="en-US" dirty="0"/>
              <a:t>Minnie Sapp</a:t>
            </a:r>
          </a:p>
          <a:p>
            <a:pPr lvl="1"/>
            <a:r>
              <a:rPr lang="en-US" dirty="0"/>
              <a:t>Tim Sexton</a:t>
            </a:r>
          </a:p>
          <a:p>
            <a:pPr lvl="1"/>
            <a:r>
              <a:rPr lang="en-US" kern="0" dirty="0"/>
              <a:t>Catie Sprague</a:t>
            </a:r>
          </a:p>
          <a:p>
            <a:pPr lvl="1"/>
            <a:r>
              <a:rPr lang="en-US" kern="0" dirty="0"/>
              <a:t>Erica West</a:t>
            </a:r>
          </a:p>
        </p:txBody>
      </p:sp>
    </p:spTree>
    <p:extLst>
      <p:ext uri="{BB962C8B-B14F-4D97-AF65-F5344CB8AC3E}">
        <p14:creationId xmlns:p14="http://schemas.microsoft.com/office/powerpoint/2010/main" val="3250562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34753-A5F9-D14C-B374-7F22EE6C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K-12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449FF-A34A-874D-845F-C3A601C59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Engineers as Educators Workshop</a:t>
            </a:r>
          </a:p>
          <a:p>
            <a:pPr lvl="1"/>
            <a:r>
              <a:rPr lang="en-US" dirty="0"/>
              <a:t>Northwest Florida will host the FIRST Lego League state competition in April 2020</a:t>
            </a:r>
          </a:p>
          <a:p>
            <a:pPr lvl="1"/>
            <a:r>
              <a:rPr lang="en-US" dirty="0"/>
              <a:t>The top 48 teams in the state will be attending</a:t>
            </a:r>
          </a:p>
          <a:p>
            <a:pPr lvl="1"/>
            <a:r>
              <a:rPr lang="en-US" dirty="0"/>
              <a:t>Volunteer Judges and referees are needed!!!!!</a:t>
            </a:r>
          </a:p>
          <a:p>
            <a:r>
              <a:rPr lang="en-US" dirty="0"/>
              <a:t>NASA In-Flight Downlink</a:t>
            </a:r>
          </a:p>
          <a:p>
            <a:pPr lvl="1"/>
            <a:r>
              <a:rPr lang="en-US" dirty="0"/>
              <a:t>20 minute live session with astronauts on the ISS</a:t>
            </a:r>
          </a:p>
          <a:p>
            <a:pPr lvl="1"/>
            <a:r>
              <a:rPr lang="en-US" dirty="0"/>
              <a:t>Events leading up to downlink as well as after downlink</a:t>
            </a:r>
          </a:p>
          <a:p>
            <a:r>
              <a:rPr lang="en-US" dirty="0"/>
              <a:t>Innov8 RISE Event</a:t>
            </a:r>
          </a:p>
          <a:p>
            <a:pPr lvl="1"/>
            <a:r>
              <a:rPr lang="en-US" dirty="0"/>
              <a:t>Partnering with the Innov8 group in NWF, goal is to bring STEM back to the Bay County area after Hurricane Michael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CD437-64D8-2E4C-A3F4-63F76C488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15904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9877-627E-4258-B552-9F3133A8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recognition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27AC-C69F-4155-88BD-9051A9CBB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Kelton, Membership Chair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AE85-E682-44E1-8F5D-4BF50445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E540-E373-4260-BC15-03088C8D3C35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14364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A10FF2-8F60-4E24-BA2D-5DCE8215E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 Milestones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72E469-D9CF-4E1F-97A0-3B53E229F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3886200" cy="4495800"/>
          </a:xfrm>
        </p:spPr>
        <p:txBody>
          <a:bodyPr/>
          <a:lstStyle/>
          <a:p>
            <a:r>
              <a:rPr lang="en-US" dirty="0"/>
              <a:t>50-Year Members</a:t>
            </a:r>
          </a:p>
          <a:p>
            <a:pPr lvl="1"/>
            <a:r>
              <a:rPr lang="en-US" dirty="0"/>
              <a:t>Christopher Tam</a:t>
            </a:r>
          </a:p>
          <a:p>
            <a:pPr lvl="1"/>
            <a:r>
              <a:rPr lang="en-US" dirty="0"/>
              <a:t>Peter Zipfel</a:t>
            </a:r>
          </a:p>
          <a:p>
            <a:endParaRPr lang="en-US" dirty="0"/>
          </a:p>
          <a:p>
            <a:r>
              <a:rPr lang="en-US" dirty="0"/>
              <a:t>40-Year Members</a:t>
            </a:r>
          </a:p>
          <a:p>
            <a:pPr lvl="1"/>
            <a:r>
              <a:rPr lang="en-US" dirty="0"/>
              <a:t>Timothy Sloan</a:t>
            </a:r>
          </a:p>
          <a:p>
            <a:pPr lvl="1"/>
            <a:r>
              <a:rPr lang="en-US" dirty="0"/>
              <a:t>Robert Spinetti</a:t>
            </a:r>
          </a:p>
          <a:p>
            <a:pPr lvl="1"/>
            <a:r>
              <a:rPr lang="en-US" dirty="0"/>
              <a:t>Patrick Sullivan</a:t>
            </a:r>
          </a:p>
          <a:p>
            <a:endParaRPr lang="en-US" dirty="0"/>
          </a:p>
          <a:p>
            <a:r>
              <a:rPr lang="en-US" dirty="0"/>
              <a:t>25-Year Members</a:t>
            </a:r>
          </a:p>
          <a:p>
            <a:pPr lvl="1"/>
            <a:r>
              <a:rPr lang="en-US" dirty="0"/>
              <a:t>Charles Denegri</a:t>
            </a:r>
          </a:p>
          <a:p>
            <a:pPr lvl="1"/>
            <a:r>
              <a:rPr lang="en-US" dirty="0"/>
              <a:t>Michael Kelton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7833D7-B80B-4DCE-AFC8-671107DBC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E540-E373-4260-BC15-03088C8D3C35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DAB7CDB-A547-4E4C-AD9E-C38BCC12B5F4}"/>
              </a:ext>
            </a:extLst>
          </p:cNvPr>
          <p:cNvSpPr txBox="1">
            <a:spLocks/>
          </p:cNvSpPr>
          <p:nvPr/>
        </p:nvSpPr>
        <p:spPr bwMode="auto">
          <a:xfrm>
            <a:off x="4572000" y="1600200"/>
            <a:ext cx="3886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SzPct val="115000"/>
              <a:buFont typeface="Times" panose="02020603050405020304" pitchFamily="18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anose="05000000000000000000" pitchFamily="2" charset="2"/>
              <a:buChar char="§"/>
              <a:defRPr sz="2000" b="1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/>
              <a:t>Emeritus Members</a:t>
            </a:r>
            <a:br>
              <a:rPr lang="en-US" kern="0" dirty="0"/>
            </a:br>
            <a:r>
              <a:rPr lang="en-US" kern="0" dirty="0"/>
              <a:t>(50+ years membership)</a:t>
            </a:r>
          </a:p>
          <a:p>
            <a:pPr lvl="1"/>
            <a:r>
              <a:rPr lang="en-US" kern="0" dirty="0"/>
              <a:t>75 – N. Witbeck</a:t>
            </a:r>
          </a:p>
          <a:p>
            <a:pPr lvl="1"/>
            <a:r>
              <a:rPr lang="en-US" kern="0" dirty="0"/>
              <a:t>72 – Wilmer Reed</a:t>
            </a:r>
          </a:p>
          <a:p>
            <a:pPr lvl="1"/>
            <a:r>
              <a:rPr lang="en-US" kern="0" dirty="0"/>
              <a:t>65 – James Clay</a:t>
            </a:r>
          </a:p>
          <a:p>
            <a:pPr lvl="1"/>
            <a:r>
              <a:rPr lang="en-US" kern="0" dirty="0"/>
              <a:t>62 – Ralph Barnes</a:t>
            </a:r>
          </a:p>
          <a:p>
            <a:pPr lvl="1"/>
            <a:r>
              <a:rPr lang="en-US" kern="0" dirty="0"/>
              <a:t>58 – Albert Momenthy</a:t>
            </a:r>
          </a:p>
          <a:p>
            <a:pPr lvl="1"/>
            <a:r>
              <a:rPr lang="en-US" kern="0" dirty="0"/>
              <a:t>54 – John Davis</a:t>
            </a:r>
          </a:p>
          <a:p>
            <a:pPr lvl="1"/>
            <a:r>
              <a:rPr lang="en-US" kern="0" dirty="0"/>
              <a:t>50 – Christopher Tam</a:t>
            </a:r>
          </a:p>
          <a:p>
            <a:pPr lvl="1"/>
            <a:r>
              <a:rPr lang="en-US" kern="0" dirty="0"/>
              <a:t>50 – Peter Zipfel</a:t>
            </a:r>
          </a:p>
        </p:txBody>
      </p:sp>
    </p:spTree>
    <p:extLst>
      <p:ext uri="{BB962C8B-B14F-4D97-AF65-F5344CB8AC3E}">
        <p14:creationId xmlns:p14="http://schemas.microsoft.com/office/powerpoint/2010/main" val="103733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F319B-5FAE-447E-9F25-A0CE509EA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Lifetime Memberships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C7BD4-0C62-4266-B046-C19F2A43B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3C4CFAA-0C05-4192-9ED5-807E5BA64C37}"/>
              </a:ext>
            </a:extLst>
          </p:cNvPr>
          <p:cNvSpPr txBox="1">
            <a:spLocks/>
          </p:cNvSpPr>
          <p:nvPr/>
        </p:nvSpPr>
        <p:spPr bwMode="auto">
          <a:xfrm>
            <a:off x="4572000" y="1600200"/>
            <a:ext cx="3886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SzPct val="115000"/>
              <a:buFont typeface="Times" panose="02020603050405020304" pitchFamily="18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anose="05000000000000000000" pitchFamily="2" charset="2"/>
              <a:buChar char="§"/>
              <a:defRPr sz="2000" b="1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dirty="0"/>
              <a:t>Weston Hanoka</a:t>
            </a:r>
          </a:p>
          <a:p>
            <a:pPr lvl="1"/>
            <a:r>
              <a:rPr lang="en-US" kern="0" dirty="0"/>
              <a:t>M. Yousuff Hussaini</a:t>
            </a:r>
          </a:p>
          <a:p>
            <a:pPr lvl="1"/>
            <a:r>
              <a:rPr lang="en-US" kern="0" dirty="0"/>
              <a:t>James Keeney</a:t>
            </a:r>
          </a:p>
          <a:p>
            <a:pPr lvl="1"/>
            <a:r>
              <a:rPr lang="en-US" kern="0" dirty="0"/>
              <a:t>Erin Landmann</a:t>
            </a:r>
          </a:p>
          <a:p>
            <a:pPr lvl="1"/>
            <a:r>
              <a:rPr lang="en-US" kern="0" dirty="0"/>
              <a:t>Chi Mai</a:t>
            </a:r>
          </a:p>
          <a:p>
            <a:pPr lvl="1"/>
            <a:r>
              <a:rPr lang="en-US" kern="0" dirty="0"/>
              <a:t>Bradley Messer</a:t>
            </a:r>
          </a:p>
          <a:p>
            <a:pPr lvl="1"/>
            <a:r>
              <a:rPr lang="en-US" kern="0" dirty="0"/>
              <a:t>Stephen Perillo</a:t>
            </a:r>
          </a:p>
          <a:p>
            <a:pPr lvl="1"/>
            <a:r>
              <a:rPr lang="en-US" kern="0" dirty="0"/>
              <a:t>Jose Santiago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2C3166-D91A-489A-A975-77D15E2B39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3886200" cy="4495800"/>
          </a:xfrm>
        </p:spPr>
        <p:txBody>
          <a:bodyPr/>
          <a:lstStyle/>
          <a:p>
            <a:pPr lvl="1"/>
            <a:r>
              <a:rPr lang="en-US" dirty="0"/>
              <a:t>Daniel Antinone</a:t>
            </a:r>
          </a:p>
          <a:p>
            <a:pPr lvl="1"/>
            <a:r>
              <a:rPr lang="en-US" dirty="0"/>
              <a:t>Jason Arvanetes</a:t>
            </a:r>
          </a:p>
          <a:p>
            <a:pPr lvl="1"/>
            <a:r>
              <a:rPr lang="en-US" dirty="0"/>
              <a:t>Neal Barlow</a:t>
            </a:r>
          </a:p>
          <a:p>
            <a:pPr lvl="1"/>
            <a:r>
              <a:rPr lang="en-US" dirty="0"/>
              <a:t>Louis Cattafesta</a:t>
            </a:r>
          </a:p>
          <a:p>
            <a:pPr lvl="1"/>
            <a:r>
              <a:rPr lang="en-US" dirty="0"/>
              <a:t>Angela Diggs</a:t>
            </a:r>
          </a:p>
          <a:p>
            <a:pPr lvl="1"/>
            <a:r>
              <a:rPr lang="en-US" dirty="0"/>
              <a:t>Kevin Diggs</a:t>
            </a:r>
          </a:p>
          <a:p>
            <a:pPr lvl="1"/>
            <a:r>
              <a:rPr lang="en-US" dirty="0"/>
              <a:t>Eric Duron</a:t>
            </a:r>
          </a:p>
          <a:p>
            <a:pPr lvl="1"/>
            <a:r>
              <a:rPr lang="en-US" dirty="0"/>
              <a:t>Richard Hallion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713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A237E-A1A5-4889-A2BB-28645282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FAE925-A0B0-4211-8C37-6B408A2DC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 Mai, Chair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4DC4F-101D-4EA6-B278-F150627C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13490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432D6-A1E0-4C80-BCEA-BE3A247A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Young Professionals (age &lt;= 35 years)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1564FF-27F3-490F-999C-1A0E75A31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C06A9D5-9619-46EF-8C96-D20A08E6F227}"/>
              </a:ext>
            </a:extLst>
          </p:cNvPr>
          <p:cNvSpPr txBox="1">
            <a:spLocks/>
          </p:cNvSpPr>
          <p:nvPr/>
        </p:nvSpPr>
        <p:spPr bwMode="auto">
          <a:xfrm>
            <a:off x="4572000" y="1600200"/>
            <a:ext cx="3886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SzPct val="115000"/>
              <a:buFont typeface="Times" panose="02020603050405020304" pitchFamily="18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anose="05000000000000000000" pitchFamily="2" charset="2"/>
              <a:buChar char="§"/>
              <a:defRPr sz="2000" b="1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/>
            <a:r>
              <a:rPr lang="en-US" kern="0" dirty="0"/>
              <a:t>Ryan </a:t>
            </a:r>
            <a:r>
              <a:rPr lang="en-US" kern="0" dirty="0" err="1"/>
              <a:t>Kolesar</a:t>
            </a:r>
            <a:endParaRPr lang="en-US" kern="0" dirty="0"/>
          </a:p>
          <a:p>
            <a:pPr lvl="1"/>
            <a:r>
              <a:rPr lang="en-US" kern="0" dirty="0"/>
              <a:t>Chi Mai</a:t>
            </a:r>
          </a:p>
          <a:p>
            <a:pPr lvl="1"/>
            <a:r>
              <a:rPr lang="en-US" kern="0" dirty="0"/>
              <a:t>Thomas Mason</a:t>
            </a:r>
          </a:p>
          <a:p>
            <a:pPr lvl="1"/>
            <a:r>
              <a:rPr lang="en-US" kern="0" dirty="0"/>
              <a:t>Adam Parks</a:t>
            </a:r>
          </a:p>
          <a:p>
            <a:pPr lvl="1"/>
            <a:r>
              <a:rPr lang="en-US" kern="0" dirty="0"/>
              <a:t>Matthew Prior</a:t>
            </a:r>
          </a:p>
          <a:p>
            <a:pPr lvl="1"/>
            <a:r>
              <a:rPr lang="en-US" kern="0" dirty="0"/>
              <a:t>Eric Robertson</a:t>
            </a:r>
          </a:p>
          <a:p>
            <a:pPr lvl="1"/>
            <a:r>
              <a:rPr lang="en-US" kern="0" dirty="0"/>
              <a:t>Prabu </a:t>
            </a:r>
            <a:r>
              <a:rPr lang="en-US" kern="0" dirty="0" err="1"/>
              <a:t>Sellappan</a:t>
            </a:r>
            <a:endParaRPr lang="en-US" kern="0" dirty="0"/>
          </a:p>
          <a:p>
            <a:pPr lvl="1"/>
            <a:r>
              <a:rPr lang="en-US" kern="0" dirty="0"/>
              <a:t>Judith Sherrill</a:t>
            </a:r>
          </a:p>
          <a:p>
            <a:pPr lvl="1"/>
            <a:r>
              <a:rPr lang="en-US" kern="0" dirty="0"/>
              <a:t>Ryan Sherrill</a:t>
            </a:r>
          </a:p>
          <a:p>
            <a:pPr lvl="1"/>
            <a:r>
              <a:rPr lang="en-US" kern="0" dirty="0"/>
              <a:t>Andrew Tindell</a:t>
            </a:r>
          </a:p>
          <a:p>
            <a:pPr lvl="1"/>
            <a:r>
              <a:rPr lang="en-US" kern="0" dirty="0"/>
              <a:t>Sidney </a:t>
            </a:r>
            <a:r>
              <a:rPr lang="en-US" kern="0" dirty="0" err="1"/>
              <a:t>Usry</a:t>
            </a:r>
            <a:endParaRPr lang="en-US" kern="0" dirty="0"/>
          </a:p>
          <a:p>
            <a:pPr lvl="1"/>
            <a:r>
              <a:rPr lang="en-US" kern="0" dirty="0"/>
              <a:t>Phillip Young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C51E94C4-9F15-4407-8794-D7FA1A0326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3886200" cy="4495800"/>
          </a:xfrm>
        </p:spPr>
        <p:txBody>
          <a:bodyPr/>
          <a:lstStyle/>
          <a:p>
            <a:pPr lvl="1"/>
            <a:r>
              <a:rPr lang="en-US" dirty="0"/>
              <a:t>Anthony </a:t>
            </a:r>
            <a:r>
              <a:rPr lang="en-US" dirty="0" err="1"/>
              <a:t>Albertin</a:t>
            </a:r>
            <a:endParaRPr lang="en-US" dirty="0"/>
          </a:p>
          <a:p>
            <a:pPr lvl="1"/>
            <a:r>
              <a:rPr lang="en-US" dirty="0"/>
              <a:t>Jordan Alexander</a:t>
            </a:r>
          </a:p>
          <a:p>
            <a:pPr lvl="1"/>
            <a:r>
              <a:rPr lang="en-US" dirty="0"/>
              <a:t>Daniel </a:t>
            </a:r>
            <a:r>
              <a:rPr lang="en-US" dirty="0" err="1"/>
              <a:t>Antinone</a:t>
            </a:r>
            <a:endParaRPr lang="en-US" dirty="0"/>
          </a:p>
          <a:p>
            <a:pPr lvl="1"/>
            <a:r>
              <a:rPr lang="en-US" dirty="0"/>
              <a:t>Mohamad </a:t>
            </a:r>
            <a:r>
              <a:rPr lang="en-US" dirty="0" err="1"/>
              <a:t>Aslani</a:t>
            </a:r>
            <a:endParaRPr lang="en-US" dirty="0"/>
          </a:p>
          <a:p>
            <a:pPr lvl="1"/>
            <a:r>
              <a:rPr lang="en-US" dirty="0"/>
              <a:t>Kevin Brink</a:t>
            </a:r>
          </a:p>
          <a:p>
            <a:pPr lvl="1"/>
            <a:r>
              <a:rPr lang="en-US" dirty="0"/>
              <a:t>Matthew Clay</a:t>
            </a:r>
          </a:p>
          <a:p>
            <a:pPr lvl="1"/>
            <a:r>
              <a:rPr lang="en-US" dirty="0"/>
              <a:t>Kevin Diggs</a:t>
            </a:r>
          </a:p>
          <a:p>
            <a:pPr lvl="1"/>
            <a:r>
              <a:rPr lang="en-US" dirty="0"/>
              <a:t>Emily Doucette</a:t>
            </a:r>
          </a:p>
          <a:p>
            <a:pPr lvl="1"/>
            <a:r>
              <a:rPr lang="en-US" dirty="0"/>
              <a:t>Xuan Ge</a:t>
            </a:r>
          </a:p>
          <a:p>
            <a:pPr lvl="1"/>
            <a:r>
              <a:rPr lang="en-US" dirty="0"/>
              <a:t>Abby Hall</a:t>
            </a:r>
          </a:p>
          <a:p>
            <a:pPr lvl="1"/>
            <a:r>
              <a:rPr lang="en-US" dirty="0"/>
              <a:t>Weston </a:t>
            </a:r>
            <a:r>
              <a:rPr lang="en-US" dirty="0" err="1"/>
              <a:t>Hanoka</a:t>
            </a:r>
            <a:endParaRPr lang="en-US" dirty="0"/>
          </a:p>
          <a:p>
            <a:pPr lvl="1"/>
            <a:r>
              <a:rPr lang="en-US" dirty="0"/>
              <a:t>Christopher Jarvis</a:t>
            </a:r>
          </a:p>
          <a:p>
            <a:pPr lvl="1"/>
            <a:r>
              <a:rPr lang="en-US" dirty="0"/>
              <a:t>Alex </a:t>
            </a:r>
            <a:r>
              <a:rPr lang="en-US" dirty="0" err="1"/>
              <a:t>Karns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115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E2DAC-38CA-4F41-8790-A4379D79D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Members (May 2018 - May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7CDFDB-AA35-4259-8D87-4BBE0E230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3886200" cy="4495800"/>
          </a:xfrm>
        </p:spPr>
        <p:txBody>
          <a:bodyPr/>
          <a:lstStyle/>
          <a:p>
            <a:r>
              <a:rPr lang="en-US" dirty="0"/>
              <a:t>Professionals</a:t>
            </a:r>
          </a:p>
          <a:p>
            <a:pPr lvl="1"/>
            <a:r>
              <a:rPr lang="en-US" dirty="0"/>
              <a:t>Anthony Albertin</a:t>
            </a:r>
          </a:p>
          <a:p>
            <a:pPr lvl="1"/>
            <a:r>
              <a:rPr lang="en-US" dirty="0"/>
              <a:t>Mohamed Aslani</a:t>
            </a:r>
          </a:p>
          <a:p>
            <a:pPr lvl="1"/>
            <a:r>
              <a:rPr lang="en-US" dirty="0"/>
              <a:t>Regina Blyth</a:t>
            </a:r>
          </a:p>
          <a:p>
            <a:pPr lvl="1"/>
            <a:r>
              <a:rPr lang="en-US" dirty="0"/>
              <a:t>Xuan Ge</a:t>
            </a:r>
          </a:p>
          <a:p>
            <a:pPr lvl="1"/>
            <a:r>
              <a:rPr lang="en-US" dirty="0"/>
              <a:t>Christopher Jarvis</a:t>
            </a:r>
          </a:p>
          <a:p>
            <a:pPr lvl="1"/>
            <a:r>
              <a:rPr lang="en-US" dirty="0"/>
              <a:t>Robert McNally</a:t>
            </a:r>
          </a:p>
          <a:p>
            <a:pPr lvl="1"/>
            <a:r>
              <a:rPr lang="en-US" dirty="0"/>
              <a:t>Micah Reese</a:t>
            </a:r>
          </a:p>
          <a:p>
            <a:pPr lvl="1"/>
            <a:r>
              <a:rPr lang="en-US" dirty="0"/>
              <a:t>Peter Shelton</a:t>
            </a:r>
          </a:p>
          <a:p>
            <a:pPr lvl="1"/>
            <a:r>
              <a:rPr lang="en-US" dirty="0"/>
              <a:t>Judith Sherrill</a:t>
            </a:r>
          </a:p>
          <a:p>
            <a:pPr lvl="1"/>
            <a:r>
              <a:rPr lang="en-US" dirty="0"/>
              <a:t>James Sumpter</a:t>
            </a:r>
          </a:p>
          <a:p>
            <a:pPr lvl="1"/>
            <a:r>
              <a:rPr lang="en-US" dirty="0"/>
              <a:t>Sidney Usry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9ECFD-95EF-4DCD-A648-6CAA0875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5268BD-7D32-4F68-8479-1D9A8137ABA5}"/>
              </a:ext>
            </a:extLst>
          </p:cNvPr>
          <p:cNvSpPr txBox="1">
            <a:spLocks/>
          </p:cNvSpPr>
          <p:nvPr/>
        </p:nvSpPr>
        <p:spPr bwMode="auto">
          <a:xfrm>
            <a:off x="4572000" y="1600200"/>
            <a:ext cx="3886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SzPct val="115000"/>
              <a:buFont typeface="Times" panose="02020603050405020304" pitchFamily="18" charset="0"/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anose="05000000000000000000" pitchFamily="2" charset="2"/>
              <a:buChar char="§"/>
              <a:defRPr sz="2000" b="1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1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16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e-Member</a:t>
            </a:r>
          </a:p>
          <a:p>
            <a:pPr lvl="1"/>
            <a:r>
              <a:rPr lang="en-US" dirty="0"/>
              <a:t>Patrick Forchhammer</a:t>
            </a:r>
          </a:p>
          <a:p>
            <a:pPr lvl="1"/>
            <a:r>
              <a:rPr lang="en-US" dirty="0"/>
              <a:t>Sean Whitney</a:t>
            </a:r>
          </a:p>
          <a:p>
            <a:r>
              <a:rPr lang="en-US" kern="0" dirty="0"/>
              <a:t>Students</a:t>
            </a:r>
          </a:p>
          <a:p>
            <a:pPr lvl="1"/>
            <a:r>
              <a:rPr lang="en-US" kern="0" dirty="0"/>
              <a:t>Andrew Clark</a:t>
            </a:r>
          </a:p>
          <a:p>
            <a:pPr lvl="1"/>
            <a:r>
              <a:rPr lang="en-US" kern="0" dirty="0"/>
              <a:t>Ran Easton</a:t>
            </a:r>
          </a:p>
          <a:p>
            <a:pPr lvl="1"/>
            <a:r>
              <a:rPr lang="en-US" kern="0" dirty="0"/>
              <a:t>Anslee Gregoire</a:t>
            </a:r>
          </a:p>
          <a:p>
            <a:pPr lvl="1"/>
            <a:r>
              <a:rPr lang="en-US" kern="0" dirty="0"/>
              <a:t>Ruth Carr</a:t>
            </a:r>
          </a:p>
          <a:p>
            <a:pPr lvl="1"/>
            <a:r>
              <a:rPr lang="en-US" kern="0" dirty="0"/>
              <a:t>Karsten Kopperstad</a:t>
            </a:r>
          </a:p>
          <a:p>
            <a:pPr lvl="1"/>
            <a:r>
              <a:rPr lang="en-US" kern="0" dirty="0"/>
              <a:t>Fraeman Mason</a:t>
            </a:r>
          </a:p>
          <a:p>
            <a:pPr lvl="1"/>
            <a:r>
              <a:rPr lang="en-US" kern="0" dirty="0"/>
              <a:t>Peter Nguyen</a:t>
            </a:r>
          </a:p>
          <a:p>
            <a:pPr lvl="1"/>
            <a:r>
              <a:rPr lang="en-US" kern="0" dirty="0"/>
              <a:t>William Preston</a:t>
            </a:r>
          </a:p>
          <a:p>
            <a:pPr lvl="1"/>
            <a:r>
              <a:rPr lang="en-US" kern="0" dirty="0"/>
              <a:t>Tso-Kang Wang</a:t>
            </a:r>
          </a:p>
          <a:p>
            <a:pPr lvl="1"/>
            <a:r>
              <a:rPr lang="en-US" kern="0" dirty="0"/>
              <a:t>Zebulon Yerby</a:t>
            </a:r>
          </a:p>
        </p:txBody>
      </p:sp>
    </p:spTree>
    <p:extLst>
      <p:ext uri="{BB962C8B-B14F-4D97-AF65-F5344CB8AC3E}">
        <p14:creationId xmlns:p14="http://schemas.microsoft.com/office/powerpoint/2010/main" val="13606597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9877-627E-4258-B552-9F3133A8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Honors &amp; Awards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27AC-C69F-4155-88BD-9051A9CBB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Michael Kelton, Honors &amp; Awards Chair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AE85-E682-44E1-8F5D-4BF50445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E540-E373-4260-BC15-03088C8D3C35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27052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5F73782-1F35-4380-8ECA-6B8CD8C87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Aerospace Software Engineering Award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453008-E75E-494E-846F-1D8FDFBD8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200" dirty="0"/>
              <a:t>Dr. Scott Morton</a:t>
            </a:r>
          </a:p>
          <a:p>
            <a:pPr marL="0" indent="0" algn="ctr">
              <a:buNone/>
            </a:pPr>
            <a:endParaRPr lang="en-US" b="0" dirty="0"/>
          </a:p>
          <a:p>
            <a:pPr marL="0" indent="0" algn="ctr">
              <a:buNone/>
            </a:pPr>
            <a:r>
              <a:rPr lang="en-US" b="0" dirty="0"/>
              <a:t>For over 30 years of significant research and innovations in the software engineering of multi-disciplinary, physics-based simulation tools for the design analysis and virtual test of aeronautical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557F7-AF7F-404C-B245-8693BFB19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E540-E373-4260-BC15-03088C8D3C35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188F48-56AB-45B1-9937-A1C571052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140617"/>
            <a:ext cx="3657600" cy="2434808"/>
          </a:xfrm>
          <a:prstGeom prst="rect">
            <a:avLst/>
          </a:prstGeom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656F8980-C1D1-4988-9BC7-E0D2863EC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142105"/>
            <a:ext cx="3657600" cy="243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540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BDFB3-1A74-4B77-A5A1-CA090542C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Promotion to Senior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26766-FCC9-4BE9-BCCB-DAAE39F19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“Individuals who have demonstrated a successful professional practice in the arts, sciences, or technology of aeronautics and astronautics for the equivalent of at least eight years”</a:t>
            </a:r>
          </a:p>
          <a:p>
            <a:endParaRPr lang="en-US" dirty="0"/>
          </a:p>
          <a:p>
            <a:r>
              <a:rPr lang="en-US" dirty="0"/>
              <a:t>Lynn Neergaard</a:t>
            </a:r>
          </a:p>
          <a:p>
            <a:r>
              <a:rPr lang="en-US" dirty="0"/>
              <a:t>Micah Reese</a:t>
            </a:r>
          </a:p>
          <a:p>
            <a:r>
              <a:rPr lang="en-US" dirty="0"/>
              <a:t>Judith Sherrill</a:t>
            </a:r>
          </a:p>
          <a:p>
            <a:r>
              <a:rPr lang="en-US" dirty="0"/>
              <a:t>Ryan Sherrill</a:t>
            </a:r>
          </a:p>
          <a:p>
            <a:r>
              <a:rPr lang="en-US" dirty="0"/>
              <a:t>Eugen Toma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3E5A0-0542-4790-B49F-0F481397F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156EB9-2058-432C-926D-990BD55CA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14" y="3848100"/>
            <a:ext cx="1057275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43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74AB-F55E-4D75-94B2-5D882ADF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Deadlines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327E6-AB47-4985-936C-8ECA3623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AIAA Fellow Nominations</a:t>
            </a:r>
          </a:p>
          <a:p>
            <a:pPr lvl="1"/>
            <a:r>
              <a:rPr lang="en-US" dirty="0"/>
              <a:t>“An AIAA Fellow shall be a person of distinction in aeronautics or astronautics, and shall have made notable and valuable contributions to the arts, sciences or technology thereof.”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Nominations due June 15</a:t>
            </a:r>
          </a:p>
          <a:p>
            <a:pPr lvl="1"/>
            <a:r>
              <a:rPr lang="en-US" dirty="0"/>
              <a:t>4 References due July 15</a:t>
            </a:r>
          </a:p>
          <a:p>
            <a:endParaRPr lang="en-US" dirty="0"/>
          </a:p>
          <a:p>
            <a:r>
              <a:rPr lang="en-US" dirty="0"/>
              <a:t>Engineer of the Year Award</a:t>
            </a:r>
          </a:p>
          <a:p>
            <a:pPr lvl="1"/>
            <a:r>
              <a:rPr lang="en-US" dirty="0"/>
              <a:t>Junior and Senior Divisions</a:t>
            </a:r>
          </a:p>
          <a:p>
            <a:pPr lvl="1"/>
            <a:r>
              <a:rPr lang="en-US" dirty="0"/>
              <a:t>Guidelines will be released soon!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8233E-8ABF-489F-B405-4B6C1A07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2214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A9877-627E-4258-B552-9F3133A8E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Succession of Officers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F727AC-C69F-4155-88BD-9051A9CBB1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 Mai, Chair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3AE85-E682-44E1-8F5D-4BF504450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E540-E373-4260-BC15-03088C8D3C35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05578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9DBD41B-6E55-4C4E-AFD0-15C93BDE8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Executive Council	</a:t>
            </a:r>
            <a:r>
              <a:rPr lang="en-US" u="sng" dirty="0"/>
              <a:t>2018-2019</a:t>
            </a:r>
            <a:r>
              <a:rPr lang="en-US" dirty="0"/>
              <a:t>		</a:t>
            </a:r>
            <a:r>
              <a:rPr lang="en-US" u="sng" dirty="0"/>
              <a:t>2019-2020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812FCDA-22AB-4357-BA0F-7FD2195C2D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Chair		</a:t>
            </a:r>
            <a:r>
              <a:rPr lang="en-US" b="0" dirty="0"/>
              <a:t>Chi Mai			Chi Mai</a:t>
            </a:r>
          </a:p>
          <a:p>
            <a:r>
              <a:rPr lang="en-US" dirty="0"/>
              <a:t>Vice Chair		</a:t>
            </a:r>
            <a:r>
              <a:rPr lang="en-US" b="0" dirty="0"/>
              <a:t>John Fay		Angela Diggs</a:t>
            </a:r>
            <a:endParaRPr lang="en-US" dirty="0"/>
          </a:p>
          <a:p>
            <a:r>
              <a:rPr lang="en-US" dirty="0"/>
              <a:t>Secretary		</a:t>
            </a:r>
            <a:r>
              <a:rPr lang="en-US" b="0" dirty="0"/>
              <a:t>Angela Diggs		Micah Reese</a:t>
            </a:r>
            <a:endParaRPr lang="en-US" dirty="0"/>
          </a:p>
          <a:p>
            <a:r>
              <a:rPr lang="en-US" dirty="0"/>
              <a:t>Treasurer		</a:t>
            </a:r>
            <a:r>
              <a:rPr lang="en-US" b="0" dirty="0"/>
              <a:t>Kevin Diggs		Kevin Diggs</a:t>
            </a:r>
            <a:endParaRPr lang="en-US" dirty="0"/>
          </a:p>
          <a:p>
            <a:r>
              <a:rPr lang="en-US" dirty="0"/>
              <a:t>Program		</a:t>
            </a:r>
            <a:r>
              <a:rPr lang="en-US" b="0" dirty="0"/>
              <a:t>Eugen Toma		Eugen Toma</a:t>
            </a:r>
            <a:endParaRPr lang="en-US" dirty="0"/>
          </a:p>
          <a:p>
            <a:r>
              <a:rPr lang="en-US" dirty="0"/>
              <a:t>Technical		</a:t>
            </a:r>
            <a:r>
              <a:rPr lang="en-US" b="0" dirty="0"/>
              <a:t>Eugen Toma		Eric Robertson</a:t>
            </a:r>
            <a:endParaRPr lang="en-US" dirty="0"/>
          </a:p>
          <a:p>
            <a:r>
              <a:rPr lang="en-US" dirty="0"/>
              <a:t>Membership		</a:t>
            </a:r>
            <a:r>
              <a:rPr lang="en-US" b="0" dirty="0"/>
              <a:t>Michael Kelton		Jill Barfield</a:t>
            </a:r>
            <a:endParaRPr lang="en-US" dirty="0"/>
          </a:p>
          <a:p>
            <a:r>
              <a:rPr lang="en-US" dirty="0"/>
              <a:t>Career Enh/YP	</a:t>
            </a:r>
            <a:r>
              <a:rPr lang="en-US" b="0" dirty="0"/>
              <a:t>Ryan Sherrill		Ryan Sherrill</a:t>
            </a:r>
            <a:endParaRPr lang="en-US" dirty="0"/>
          </a:p>
          <a:p>
            <a:r>
              <a:rPr lang="en-US" dirty="0"/>
              <a:t>Outreach</a:t>
            </a:r>
            <a:r>
              <a:rPr lang="en-US" b="0" dirty="0"/>
              <a:t>		Judith Sherrill		Judith Sherrill</a:t>
            </a:r>
            <a:endParaRPr lang="en-US" dirty="0"/>
          </a:p>
          <a:p>
            <a:r>
              <a:rPr lang="en-US" dirty="0"/>
              <a:t>Honors &amp; Awards	</a:t>
            </a:r>
            <a:r>
              <a:rPr lang="en-US" b="0" dirty="0"/>
              <a:t>Michael Kelton		John Fay</a:t>
            </a:r>
            <a:endParaRPr lang="en-US" dirty="0"/>
          </a:p>
          <a:p>
            <a:r>
              <a:rPr lang="en-US" dirty="0"/>
              <a:t>Public Policy				</a:t>
            </a:r>
            <a:r>
              <a:rPr lang="en-US" b="0" dirty="0"/>
              <a:t>Michael Kelton</a:t>
            </a:r>
            <a:endParaRPr lang="en-US" dirty="0"/>
          </a:p>
          <a:p>
            <a:r>
              <a:rPr lang="en-US" dirty="0"/>
              <a:t>Communications	</a:t>
            </a:r>
            <a:r>
              <a:rPr lang="en-US" b="0" dirty="0"/>
              <a:t>Daniel Bradley		Daniel Bradley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C7CBA-2DA7-4E0F-B1B0-4D616E4F9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41DBDE-FB99-43C8-98AB-7EE6E4594183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583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92D16C-B1DC-46F9-B2DA-F5B318CC1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attending!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27137-EBCE-4793-A26F-DFFB133B519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239000" y="6575425"/>
            <a:ext cx="1905000" cy="282575"/>
          </a:xfrm>
        </p:spPr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5718D4-9D8F-4ADD-B678-C69319CE9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60" y="617220"/>
            <a:ext cx="4145280" cy="216408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DB4FADA-5E80-4607-BADD-D765A915BB86}"/>
              </a:ext>
            </a:extLst>
          </p:cNvPr>
          <p:cNvGrpSpPr/>
          <p:nvPr/>
        </p:nvGrpSpPr>
        <p:grpSpPr>
          <a:xfrm>
            <a:off x="1828800" y="4191000"/>
            <a:ext cx="5486400" cy="2667000"/>
            <a:chOff x="685800" y="4191000"/>
            <a:chExt cx="5486400" cy="2667000"/>
          </a:xfrm>
        </p:grpSpPr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C60EAD9A-FC56-4089-882F-51FDB98CE93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85800" y="4191000"/>
              <a:ext cx="5486400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0" indent="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98B01"/>
                </a:buClr>
                <a:buFont typeface="Times" pitchFamily="18" charset="0"/>
                <a:buNone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1380DC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4F4F4F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4F4F4F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anose="02020603050405020304" pitchFamily="18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endParaRPr lang="en-US" b="1" kern="0" dirty="0"/>
            </a:p>
            <a:p>
              <a:r>
                <a:rPr lang="en-US" b="1" kern="0" dirty="0"/>
                <a:t> 		“AIAA Northwest Florida Section”</a:t>
              </a:r>
            </a:p>
            <a:p>
              <a:endParaRPr lang="en-US" b="1" kern="0" dirty="0"/>
            </a:p>
            <a:p>
              <a:r>
                <a:rPr lang="en-US" b="1" kern="0" dirty="0"/>
                <a:t> 		@AIAANWFL</a:t>
              </a:r>
            </a:p>
            <a:p>
              <a:endParaRPr lang="en-US" b="1" kern="0" dirty="0"/>
            </a:p>
            <a:p>
              <a:r>
                <a:rPr lang="en-US" b="1" kern="0" dirty="0"/>
                <a:t> 		</a:t>
              </a:r>
              <a:r>
                <a:rPr lang="en-US" b="1" kern="0" dirty="0">
                  <a:hlinkClick r:id="rId3"/>
                </a:rPr>
                <a:t>https://engage.aiaa.org/northwestflorida</a:t>
              </a:r>
              <a:endParaRPr lang="en-US" b="1" kern="0" dirty="0"/>
            </a:p>
            <a:p>
              <a:endParaRPr lang="en-US" b="1" kern="0" dirty="0"/>
            </a:p>
            <a:p>
              <a:r>
                <a:rPr lang="en-US" b="1" kern="0" dirty="0"/>
                <a:t>		</a:t>
              </a:r>
              <a:r>
                <a:rPr lang="en-US" b="1" kern="0" dirty="0">
                  <a:hlinkClick r:id="rId4"/>
                </a:rPr>
                <a:t>nwfl.aiaa@gmail.com</a:t>
              </a:r>
              <a:endParaRPr lang="en-US" b="1" kern="0" dirty="0"/>
            </a:p>
            <a:p>
              <a:endParaRPr lang="en-US" b="1" kern="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A5644C5-C45E-4341-AB24-78CC19D23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3164" y="4454721"/>
              <a:ext cx="457200" cy="457200"/>
            </a:xfrm>
            <a:prstGeom prst="rect">
              <a:avLst/>
            </a:prstGeom>
          </p:spPr>
        </p:pic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74E060C-F8FA-41E1-BD21-592E62BD9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3164" y="5128532"/>
              <a:ext cx="457200" cy="37185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891C8FD-2465-4333-8C82-99D41BC46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11" y="5701097"/>
              <a:ext cx="1256907" cy="457200"/>
            </a:xfrm>
            <a:prstGeom prst="rect">
              <a:avLst/>
            </a:prstGeom>
          </p:spPr>
        </p:pic>
        <p:pic>
          <p:nvPicPr>
            <p:cNvPr id="19" name="Picture 2" descr="See the source image">
              <a:extLst>
                <a:ext uri="{FF2B5EF4-FFF2-40B4-BE49-F238E27FC236}">
                  <a16:creationId xmlns:a16="http://schemas.microsoft.com/office/drawing/2014/main" id="{FACAFF59-F0C1-40EF-9741-A7C4D9D5A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164" y="6311300"/>
              <a:ext cx="45720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8466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DA7587-E409-4A83-B79D-DACA64FC7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Northwest Florida Section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B34804-C31B-436A-AF5C-5EDF5F1801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Region II (Southeast US)</a:t>
            </a:r>
          </a:p>
          <a:p>
            <a:endParaRPr lang="en-US" dirty="0"/>
          </a:p>
          <a:p>
            <a:r>
              <a:rPr lang="en-US" dirty="0"/>
              <a:t>Membership:</a:t>
            </a:r>
          </a:p>
          <a:p>
            <a:pPr lvl="1"/>
            <a:r>
              <a:rPr lang="en-US" dirty="0"/>
              <a:t>124 Professionals</a:t>
            </a:r>
          </a:p>
          <a:p>
            <a:pPr lvl="1"/>
            <a:r>
              <a:rPr lang="en-US" dirty="0"/>
              <a:t>24 Students</a:t>
            </a:r>
          </a:p>
          <a:p>
            <a:pPr lvl="1"/>
            <a:r>
              <a:rPr lang="en-US" dirty="0"/>
              <a:t>141 Educators</a:t>
            </a:r>
          </a:p>
          <a:p>
            <a:endParaRPr lang="en-US" dirty="0"/>
          </a:p>
          <a:p>
            <a:r>
              <a:rPr lang="en-US" dirty="0"/>
              <a:t>Member hubs:</a:t>
            </a:r>
          </a:p>
          <a:p>
            <a:pPr lvl="1"/>
            <a:r>
              <a:rPr lang="en-US" dirty="0"/>
              <a:t>Eglin AFB</a:t>
            </a:r>
          </a:p>
          <a:p>
            <a:pPr lvl="1"/>
            <a:r>
              <a:rPr lang="en-US" dirty="0"/>
              <a:t>Tallahassee</a:t>
            </a:r>
          </a:p>
          <a:p>
            <a:pPr lvl="1"/>
            <a:r>
              <a:rPr lang="en-US" dirty="0"/>
              <a:t>Pensacola</a:t>
            </a:r>
          </a:p>
          <a:p>
            <a:pPr lvl="1"/>
            <a:r>
              <a:rPr lang="en-US" dirty="0"/>
              <a:t>Panama City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DDDBD-B6BD-488A-B4EE-827055AD4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2E540-E373-4260-BC15-03088C8D3C35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83404131-7575-4C76-B39B-C38A99197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1000" y="1590413"/>
            <a:ext cx="443504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BF0599-9286-4285-9CAD-B86E7BBED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31783"/>
            <a:ext cx="4435045" cy="363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4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2F8E0-541B-4170-B1DA-B02864C7E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E57436-CB43-43F3-A5DC-68818F317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600200"/>
            <a:ext cx="6168225" cy="4495800"/>
          </a:xfrm>
        </p:spPr>
        <p:txBody>
          <a:bodyPr/>
          <a:lstStyle/>
          <a:p>
            <a:r>
              <a:rPr lang="en-US" dirty="0"/>
              <a:t>Tuesday, June 11: Distinguished Lecture</a:t>
            </a:r>
          </a:p>
          <a:p>
            <a:pPr lvl="1"/>
            <a:r>
              <a:rPr lang="en-US" dirty="0"/>
              <a:t>Eugene Fleeman</a:t>
            </a:r>
          </a:p>
          <a:p>
            <a:pPr lvl="1"/>
            <a:r>
              <a:rPr lang="en-US" dirty="0"/>
              <a:t>Doolittle Institute, Niceville, FL</a:t>
            </a:r>
          </a:p>
          <a:p>
            <a:pPr lvl="1"/>
            <a:r>
              <a:rPr lang="en-US" dirty="0"/>
              <a:t>11:30 am:	Missile Design, Development, and 			Systems Engineering</a:t>
            </a:r>
          </a:p>
          <a:p>
            <a:pPr lvl="1"/>
            <a:r>
              <a:rPr lang="en-US" dirty="0"/>
              <a:t>1:30 pm:	Soda Straw Rocket Science Design, 			Build, and Fly Competition</a:t>
            </a:r>
            <a:br>
              <a:rPr lang="en-US" dirty="0"/>
            </a:br>
            <a:r>
              <a:rPr lang="en-US" dirty="0"/>
              <a:t>		(professionals &amp; students invited)</a:t>
            </a:r>
          </a:p>
          <a:p>
            <a:endParaRPr lang="en-US" dirty="0"/>
          </a:p>
          <a:p>
            <a:r>
              <a:rPr lang="en-US" dirty="0"/>
              <a:t>Friday, June 14: Career Enhancement</a:t>
            </a:r>
            <a:br>
              <a:rPr lang="en-US" dirty="0"/>
            </a:br>
            <a:r>
              <a:rPr lang="en-US" dirty="0"/>
              <a:t>		       Lunch-and-Learn</a:t>
            </a:r>
          </a:p>
          <a:p>
            <a:pPr lvl="1"/>
            <a:r>
              <a:rPr lang="en-US" dirty="0"/>
              <a:t>Janet Wolfson</a:t>
            </a:r>
          </a:p>
          <a:p>
            <a:pPr lvl="1"/>
            <a:r>
              <a:rPr lang="en-US" dirty="0"/>
              <a:t>Doolittle Institute, Niceville, FL</a:t>
            </a:r>
          </a:p>
          <a:p>
            <a:pPr lvl="1"/>
            <a:r>
              <a:rPr lang="en-US" dirty="0"/>
              <a:t>11:30 am: Work-Life Prioritization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19EA8F-257A-4C97-B503-89C133D5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47C60-F420-4CD8-9ACF-6C1A52D53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0" r="15693"/>
          <a:stretch/>
        </p:blipFill>
        <p:spPr>
          <a:xfrm>
            <a:off x="6446189" y="1666791"/>
            <a:ext cx="2286000" cy="1991765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ABAE16B-3849-4A8D-9467-36053E7C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189" y="4908632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310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74AB-F55E-4D75-94B2-5D882ADF5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Deadlines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D327E6-AB47-4985-936C-8ECA3623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AIAA Fellow Nominations</a:t>
            </a:r>
          </a:p>
          <a:p>
            <a:pPr lvl="1"/>
            <a:r>
              <a:rPr lang="en-US" dirty="0"/>
              <a:t>“An AIAA Fellow shall be a person of distinction in aeronautics or astronautics, and shall have made notable and valuable contributions to the arts, sciences or technology thereof.”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Nominations due June 15</a:t>
            </a:r>
          </a:p>
          <a:p>
            <a:pPr lvl="1"/>
            <a:r>
              <a:rPr lang="en-US" dirty="0"/>
              <a:t>4 References due July 15</a:t>
            </a:r>
          </a:p>
          <a:p>
            <a:endParaRPr lang="en-US" dirty="0"/>
          </a:p>
          <a:p>
            <a:r>
              <a:rPr lang="en-US" dirty="0"/>
              <a:t>Engineer of the Year Award</a:t>
            </a:r>
          </a:p>
          <a:p>
            <a:pPr lvl="1"/>
            <a:r>
              <a:rPr lang="en-US" dirty="0"/>
              <a:t>Junior and Senior Divisions</a:t>
            </a:r>
          </a:p>
          <a:p>
            <a:pPr lvl="1"/>
            <a:r>
              <a:rPr lang="en-US" dirty="0"/>
              <a:t>Guidelines will be released soon!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18233E-8ABF-489F-B405-4B6C1A07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090655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260B-3ED8-49FB-905B-F47FAEFCB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1FB626-3958-4B91-B65C-FC6668A5F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you’re not a member…Join!</a:t>
            </a:r>
          </a:p>
          <a:p>
            <a:pPr lvl="1"/>
            <a:r>
              <a:rPr lang="en-US" dirty="0">
                <a:hlinkClick r:id="rId2"/>
              </a:rPr>
              <a:t>https://www.aiaa.org/join/</a:t>
            </a:r>
            <a:endParaRPr lang="en-US" dirty="0"/>
          </a:p>
          <a:p>
            <a:pPr lvl="1"/>
            <a:r>
              <a:rPr lang="en-US" dirty="0"/>
              <a:t>Student:		$25 for full-time students</a:t>
            </a:r>
          </a:p>
          <a:p>
            <a:pPr lvl="1"/>
            <a:r>
              <a:rPr lang="en-US" dirty="0"/>
              <a:t>Professional:	$60 for new young professionals</a:t>
            </a:r>
          </a:p>
          <a:p>
            <a:pPr lvl="1"/>
            <a:r>
              <a:rPr lang="en-US" dirty="0"/>
              <a:t>e-Member:		Free 1-year membership</a:t>
            </a:r>
          </a:p>
          <a:p>
            <a:pPr lvl="1"/>
            <a:r>
              <a:rPr lang="en-US" dirty="0"/>
              <a:t>Educator:		Free for educators!</a:t>
            </a:r>
          </a:p>
          <a:p>
            <a:pPr lvl="1"/>
            <a:endParaRPr lang="en-US" dirty="0"/>
          </a:p>
          <a:p>
            <a:r>
              <a:rPr lang="en-US" dirty="0"/>
              <a:t>Already a member?</a:t>
            </a:r>
          </a:p>
          <a:p>
            <a:pPr lvl="1"/>
            <a:r>
              <a:rPr lang="en-US" dirty="0"/>
              <a:t>Keep your MyAIAA profile updated!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0B00F-4666-43E3-A3FA-51F20FDC6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BC4387-7370-4F30-8519-92C1ED0FD32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1597177"/>
            <a:ext cx="7315200" cy="158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48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57ACA-E7F5-438A-A55B-875A90EB9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with us!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585857-FE28-4E0D-9D70-34A97F49B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dirty="0"/>
              <a:t> 		“AIAA Northwest Florida Section”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		@AIAANWFL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		</a:t>
            </a:r>
            <a:r>
              <a:rPr lang="en-US" dirty="0">
                <a:hlinkClick r:id="rId2"/>
              </a:rPr>
              <a:t>https://engage.aiaa.org/northwestflorida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dirty="0">
                <a:hlinkClick r:id="rId3"/>
              </a:rPr>
              <a:t>nwfl.aiaa@gmail.com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C17FC-7621-4B1B-A71E-9416B044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320069-7FC9-45C3-B861-2EEBEA4BDA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64" y="2037522"/>
            <a:ext cx="457200" cy="4572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9F25B92-F9F6-40ED-B52E-022CEFF509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3164" y="2958714"/>
            <a:ext cx="457200" cy="3718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FEAC6F-DFAC-4B93-A7BF-F875F890A5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11" y="3794711"/>
            <a:ext cx="1256907" cy="457200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70EB85EA-B8B9-41DC-B96E-805D119EF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164" y="4689233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5172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A237E-A1A5-4889-A2BB-286452826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Programs &amp; Events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8FAE925-A0B0-4211-8C37-6B408A2DCE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Ryan Sherrill, Career Enhancement &amp; Young Professional Chair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4DC4F-101D-4EA6-B278-F150627C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4369FA-324B-479A-A10C-BC1367BF913A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7157979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97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97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10703</TotalTime>
  <Words>1122</Words>
  <Application>Microsoft Office PowerPoint</Application>
  <PresentationFormat>On-screen Show (4:3)</PresentationFormat>
  <Paragraphs>371</Paragraphs>
  <Slides>38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Arial Narrow</vt:lpstr>
      <vt:lpstr>Times</vt:lpstr>
      <vt:lpstr>Wingdings</vt:lpstr>
      <vt:lpstr>Blank Presentation</vt:lpstr>
      <vt:lpstr>Acrobat Document</vt:lpstr>
      <vt:lpstr>2019 Northwest Florida Section Banquet</vt:lpstr>
      <vt:lpstr>Program</vt:lpstr>
      <vt:lpstr>Announcements</vt:lpstr>
      <vt:lpstr>Northwest Florida Section</vt:lpstr>
      <vt:lpstr>Upcoming Events</vt:lpstr>
      <vt:lpstr>Upcoming Deadlines</vt:lpstr>
      <vt:lpstr>Join us!</vt:lpstr>
      <vt:lpstr>Connect with us!</vt:lpstr>
      <vt:lpstr>Programs &amp; Events</vt:lpstr>
      <vt:lpstr>June 2018: AFRL Scholar Technical Presentations</vt:lpstr>
      <vt:lpstr>July 2018: Distinguished Lecture</vt:lpstr>
      <vt:lpstr>October 2018: Joint Professional Society Mixer</vt:lpstr>
      <vt:lpstr>February 2019: NHMFL and FAMU-FSU FCAAP Trip</vt:lpstr>
      <vt:lpstr>March 2019: Apollo 11 Movie Social</vt:lpstr>
      <vt:lpstr>Career Enhancement Lunch-and-Learns</vt:lpstr>
      <vt:lpstr>Other Events</vt:lpstr>
      <vt:lpstr>STEM K-12 &amp; University Outreach</vt:lpstr>
      <vt:lpstr>Student Branches</vt:lpstr>
      <vt:lpstr>AIAA NWFL STEM Teacher of the Year Awards</vt:lpstr>
      <vt:lpstr>Science &amp; Engineering Fair AIAA Special Award</vt:lpstr>
      <vt:lpstr>FIRST Kick-Off Event at Kennedy Space Center</vt:lpstr>
      <vt:lpstr>FIRST Volunteering</vt:lpstr>
      <vt:lpstr>Paxton School Outreach</vt:lpstr>
      <vt:lpstr>UWF Emerald Coast Student Branch Kickoff</vt:lpstr>
      <vt:lpstr>New Educator Associates (May 2018 - May 2019)</vt:lpstr>
      <vt:lpstr>Upcoming K-12 Outreach</vt:lpstr>
      <vt:lpstr>Membership recognition</vt:lpstr>
      <vt:lpstr>Membership Milestones</vt:lpstr>
      <vt:lpstr>Lifetime Memberships</vt:lpstr>
      <vt:lpstr>Young Professionals (age &lt;= 35 years)</vt:lpstr>
      <vt:lpstr>New Members (May 2018 - May 2019)</vt:lpstr>
      <vt:lpstr>Honors &amp; Awards</vt:lpstr>
      <vt:lpstr>2019 Aerospace Software Engineering Award</vt:lpstr>
      <vt:lpstr>Promotion to Senior Members</vt:lpstr>
      <vt:lpstr>Upcoming Deadlines</vt:lpstr>
      <vt:lpstr>Succession of Officers</vt:lpstr>
      <vt:lpstr>Executive Council 2018-2019  2019-2020</vt:lpstr>
      <vt:lpstr>Thank you for attending!</vt:lpstr>
    </vt:vector>
  </TitlesOfParts>
  <Company>AIAA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AIAA Presentation Template</dc:title>
  <dc:creator>Craig Day</dc:creator>
  <cp:lastModifiedBy>Chi Mai</cp:lastModifiedBy>
  <cp:revision>757</cp:revision>
  <cp:lastPrinted>2017-06-13T20:52:02Z</cp:lastPrinted>
  <dcterms:created xsi:type="dcterms:W3CDTF">2007-11-15T18:10:42Z</dcterms:created>
  <dcterms:modified xsi:type="dcterms:W3CDTF">2019-05-18T03:09:06Z</dcterms:modified>
</cp:coreProperties>
</file>