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9"/>
  </p:notesMasterIdLst>
  <p:handoutMasterIdLst>
    <p:handoutMasterId r:id="rId40"/>
  </p:handoutMasterIdLst>
  <p:sldIdLst>
    <p:sldId id="481" r:id="rId2"/>
    <p:sldId id="9097" r:id="rId3"/>
    <p:sldId id="9092" r:id="rId4"/>
    <p:sldId id="1138" r:id="rId5"/>
    <p:sldId id="258" r:id="rId6"/>
    <p:sldId id="9090" r:id="rId7"/>
    <p:sldId id="260" r:id="rId8"/>
    <p:sldId id="9083" r:id="rId9"/>
    <p:sldId id="9082" r:id="rId10"/>
    <p:sldId id="8837" r:id="rId11"/>
    <p:sldId id="263" r:id="rId12"/>
    <p:sldId id="571" r:id="rId13"/>
    <p:sldId id="454" r:id="rId14"/>
    <p:sldId id="577" r:id="rId15"/>
    <p:sldId id="569" r:id="rId16"/>
    <p:sldId id="286" r:id="rId17"/>
    <p:sldId id="2005" r:id="rId18"/>
    <p:sldId id="9098" r:id="rId19"/>
    <p:sldId id="1251" r:id="rId20"/>
    <p:sldId id="1166" r:id="rId21"/>
    <p:sldId id="9091" r:id="rId22"/>
    <p:sldId id="2160" r:id="rId23"/>
    <p:sldId id="9094" r:id="rId24"/>
    <p:sldId id="268" r:id="rId25"/>
    <p:sldId id="9093" r:id="rId26"/>
    <p:sldId id="2132" r:id="rId27"/>
    <p:sldId id="1253" r:id="rId28"/>
    <p:sldId id="9079" r:id="rId29"/>
    <p:sldId id="257" r:id="rId30"/>
    <p:sldId id="259" r:id="rId31"/>
    <p:sldId id="9087" r:id="rId32"/>
    <p:sldId id="262" r:id="rId33"/>
    <p:sldId id="9088" r:id="rId34"/>
    <p:sldId id="9089" r:id="rId35"/>
    <p:sldId id="9096" r:id="rId36"/>
    <p:sldId id="9095" r:id="rId37"/>
    <p:sldId id="8836" r:id="rId38"/>
  </p:sldIdLst>
  <p:sldSz cx="9601200" cy="7315200"/>
  <p:notesSz cx="7315200" cy="9601200"/>
  <p:custDataLst>
    <p:tags r:id="rId41"/>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8F0F8712-311F-C948-9632-1E2DEC905D9F}">
          <p14:sldIdLst>
            <p14:sldId id="481"/>
            <p14:sldId id="9097"/>
            <p14:sldId id="9092"/>
            <p14:sldId id="1138"/>
            <p14:sldId id="258"/>
            <p14:sldId id="9090"/>
            <p14:sldId id="260"/>
            <p14:sldId id="9083"/>
            <p14:sldId id="9082"/>
            <p14:sldId id="8837"/>
            <p14:sldId id="263"/>
            <p14:sldId id="571"/>
            <p14:sldId id="454"/>
            <p14:sldId id="577"/>
            <p14:sldId id="569"/>
            <p14:sldId id="286"/>
            <p14:sldId id="2005"/>
            <p14:sldId id="9098"/>
            <p14:sldId id="1251"/>
            <p14:sldId id="1166"/>
            <p14:sldId id="9091"/>
            <p14:sldId id="2160"/>
            <p14:sldId id="9094"/>
            <p14:sldId id="268"/>
            <p14:sldId id="9093"/>
            <p14:sldId id="2132"/>
            <p14:sldId id="1253"/>
            <p14:sldId id="9079"/>
            <p14:sldId id="257"/>
            <p14:sldId id="259"/>
            <p14:sldId id="9087"/>
            <p14:sldId id="262"/>
            <p14:sldId id="9088"/>
            <p14:sldId id="9089"/>
            <p14:sldId id="9096"/>
            <p14:sldId id="9095"/>
            <p14:sldId id="8836"/>
          </p14:sldIdLst>
        </p14:section>
      </p14:sectionLst>
    </p:ext>
    <p:ext uri="{EFAFB233-063F-42B5-8137-9DF3F51BA10A}">
      <p15:sldGuideLst xmlns:p15="http://schemas.microsoft.com/office/powerpoint/2012/main">
        <p15:guide id="1" orient="horz" pos="2280" userDrawn="1">
          <p15:clr>
            <a:srgbClr val="A4A3A4"/>
          </p15:clr>
        </p15:guide>
        <p15:guide id="2" pos="3024">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A"/>
    <a:srgbClr val="99CCFF"/>
    <a:srgbClr val="CCFFFF"/>
    <a:srgbClr val="FFFF00"/>
    <a:srgbClr val="FFFFBB"/>
    <a:srgbClr val="FFFFCC"/>
    <a:srgbClr val="DDDDDD"/>
    <a:srgbClr val="E1F4FF"/>
    <a:srgbClr val="CCE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4" autoAdjust="0"/>
    <p:restoredTop sz="96272" autoAdjust="0"/>
  </p:normalViewPr>
  <p:slideViewPr>
    <p:cSldViewPr snapToGrid="0" showGuides="1">
      <p:cViewPr varScale="1">
        <p:scale>
          <a:sx n="118" d="100"/>
          <a:sy n="118" d="100"/>
        </p:scale>
        <p:origin x="1240" y="200"/>
      </p:cViewPr>
      <p:guideLst>
        <p:guide orient="horz" pos="2280"/>
        <p:guide pos="3024"/>
      </p:guideLst>
    </p:cSldViewPr>
  </p:slideViewPr>
  <p:outlineViewPr>
    <p:cViewPr>
      <p:scale>
        <a:sx n="33" d="100"/>
        <a:sy n="33" d="100"/>
      </p:scale>
      <p:origin x="0" y="-312"/>
    </p:cViewPr>
  </p:outlineViewPr>
  <p:notesTextViewPr>
    <p:cViewPr>
      <p:scale>
        <a:sx n="3" d="2"/>
        <a:sy n="3" d="2"/>
      </p:scale>
      <p:origin x="0" y="0"/>
    </p:cViewPr>
  </p:notesTextViewPr>
  <p:sorterViewPr>
    <p:cViewPr varScale="1">
      <p:scale>
        <a:sx n="1" d="1"/>
        <a:sy n="1" d="1"/>
      </p:scale>
      <p:origin x="0" y="-6330"/>
    </p:cViewPr>
  </p:sorterViewPr>
  <p:notesViewPr>
    <p:cSldViewPr snapToGrid="0" showGuides="1">
      <p:cViewPr>
        <p:scale>
          <a:sx n="75" d="100"/>
          <a:sy n="75" d="100"/>
        </p:scale>
        <p:origin x="6288" y="1096"/>
      </p:cViewPr>
      <p:guideLst>
        <p:guide orient="horz" pos="3023"/>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2C562-9AC9-47C3-B173-3316BA91655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726B04B-195A-4446-918B-F842F1D55AAB}">
      <dgm:prSet phldrT="[Text]" custT="1"/>
      <dgm:spPr/>
      <dgm:t>
        <a:bodyPr/>
        <a:lstStyle/>
        <a:p>
          <a:r>
            <a:rPr lang="en-US" sz="1800" dirty="0"/>
            <a:t>Agile Principles</a:t>
          </a:r>
        </a:p>
      </dgm:t>
    </dgm:pt>
    <dgm:pt modelId="{F67ABFA5-29EF-4240-ADA8-28130DF2779A}" type="parTrans" cxnId="{E3548D92-F54E-4504-AD6A-D3B29FEA7F20}">
      <dgm:prSet/>
      <dgm:spPr/>
      <dgm:t>
        <a:bodyPr/>
        <a:lstStyle/>
        <a:p>
          <a:endParaRPr lang="en-US" sz="1800"/>
        </a:p>
      </dgm:t>
    </dgm:pt>
    <dgm:pt modelId="{7E6B8977-DD04-480F-9AE3-86A0DAC1CF08}" type="sibTrans" cxnId="{E3548D92-F54E-4504-AD6A-D3B29FEA7F20}">
      <dgm:prSet/>
      <dgm:spPr/>
      <dgm:t>
        <a:bodyPr/>
        <a:lstStyle/>
        <a:p>
          <a:endParaRPr lang="en-US" sz="1800"/>
        </a:p>
      </dgm:t>
    </dgm:pt>
    <dgm:pt modelId="{26F86005-7107-414E-B9B1-EAB585CBE6B0}">
      <dgm:prSet custT="1"/>
      <dgm:spPr/>
      <dgm:t>
        <a:bodyPr/>
        <a:lstStyle/>
        <a:p>
          <a:r>
            <a:rPr lang="en-US" sz="1800" dirty="0"/>
            <a:t>Agile methodologies, such as Scrum or Kanban, emphasize flexibility, iterative development, customer collaboration, and responding to change </a:t>
          </a:r>
        </a:p>
      </dgm:t>
    </dgm:pt>
    <dgm:pt modelId="{44FBE41D-9CD1-4270-9E16-4AA31A7C3878}" type="parTrans" cxnId="{DA5001CD-5B85-45D4-950C-F27FFE5626DD}">
      <dgm:prSet/>
      <dgm:spPr/>
      <dgm:t>
        <a:bodyPr/>
        <a:lstStyle/>
        <a:p>
          <a:endParaRPr lang="en-US" sz="1800"/>
        </a:p>
      </dgm:t>
    </dgm:pt>
    <dgm:pt modelId="{9791FC00-0EB7-4378-ACAC-A2CCE3D0DA92}" type="sibTrans" cxnId="{DA5001CD-5B85-45D4-950C-F27FFE5626DD}">
      <dgm:prSet/>
      <dgm:spPr/>
      <dgm:t>
        <a:bodyPr/>
        <a:lstStyle/>
        <a:p>
          <a:endParaRPr lang="en-US" sz="1800"/>
        </a:p>
      </dgm:t>
    </dgm:pt>
    <dgm:pt modelId="{AAFE3B93-BE00-4753-A06B-1EF08176F516}">
      <dgm:prSet custT="1"/>
      <dgm:spPr/>
      <dgm:t>
        <a:bodyPr/>
        <a:lstStyle/>
        <a:p>
          <a:r>
            <a:rPr lang="en-US" sz="1800" dirty="0"/>
            <a:t>Iterative Development</a:t>
          </a:r>
        </a:p>
      </dgm:t>
    </dgm:pt>
    <dgm:pt modelId="{24320AC8-2C91-4A91-B180-390BD661D2C6}" type="parTrans" cxnId="{3937BA46-049A-4EE1-A20C-DC8ACB642BB3}">
      <dgm:prSet/>
      <dgm:spPr/>
      <dgm:t>
        <a:bodyPr/>
        <a:lstStyle/>
        <a:p>
          <a:endParaRPr lang="en-US" sz="1800"/>
        </a:p>
      </dgm:t>
    </dgm:pt>
    <dgm:pt modelId="{7DB7CCBD-9639-44BF-A8FE-23CF2FA4E8F6}" type="sibTrans" cxnId="{3937BA46-049A-4EE1-A20C-DC8ACB642BB3}">
      <dgm:prSet/>
      <dgm:spPr/>
      <dgm:t>
        <a:bodyPr/>
        <a:lstStyle/>
        <a:p>
          <a:endParaRPr lang="en-US" sz="1800"/>
        </a:p>
      </dgm:t>
    </dgm:pt>
    <dgm:pt modelId="{EEC8ABE9-D11C-4159-9679-3DECA1F17A1D}">
      <dgm:prSet custT="1"/>
      <dgm:spPr/>
      <dgm:t>
        <a:bodyPr/>
        <a:lstStyle/>
        <a:p>
          <a:r>
            <a:rPr lang="en-US" sz="1800" dirty="0"/>
            <a:t>A development process, where requirements, design, development, and testing activities are performed incrementally in short cycles, known as sprints</a:t>
          </a:r>
        </a:p>
      </dgm:t>
    </dgm:pt>
    <dgm:pt modelId="{963EADB0-6C3F-4F9D-BEC4-79AE323E78AC}" type="parTrans" cxnId="{1A51426A-78BA-4C83-B6DE-BD101F022A8A}">
      <dgm:prSet/>
      <dgm:spPr/>
      <dgm:t>
        <a:bodyPr/>
        <a:lstStyle/>
        <a:p>
          <a:endParaRPr lang="en-US" sz="1800"/>
        </a:p>
      </dgm:t>
    </dgm:pt>
    <dgm:pt modelId="{F36596D8-E61B-47A3-A2A0-8D5E9B880A0F}" type="sibTrans" cxnId="{1A51426A-78BA-4C83-B6DE-BD101F022A8A}">
      <dgm:prSet/>
      <dgm:spPr/>
      <dgm:t>
        <a:bodyPr/>
        <a:lstStyle/>
        <a:p>
          <a:endParaRPr lang="en-US" sz="1800"/>
        </a:p>
      </dgm:t>
    </dgm:pt>
    <dgm:pt modelId="{38000113-457D-4D47-9758-21AC666A1721}">
      <dgm:prSet custT="1"/>
      <dgm:spPr/>
      <dgm:t>
        <a:bodyPr/>
        <a:lstStyle/>
        <a:p>
          <a:r>
            <a:rPr lang="en-US" sz="1800" dirty="0"/>
            <a:t>User Collaboration</a:t>
          </a:r>
        </a:p>
      </dgm:t>
    </dgm:pt>
    <dgm:pt modelId="{90D7667E-306B-4DD0-8325-B3987EB5F7E4}" type="parTrans" cxnId="{AD579EF1-095F-4629-A222-16F75B6302BD}">
      <dgm:prSet/>
      <dgm:spPr/>
      <dgm:t>
        <a:bodyPr/>
        <a:lstStyle/>
        <a:p>
          <a:endParaRPr lang="en-US" sz="1800"/>
        </a:p>
      </dgm:t>
    </dgm:pt>
    <dgm:pt modelId="{64955AA0-43B6-4C72-8C3D-41D0EB34278F}" type="sibTrans" cxnId="{AD579EF1-095F-4629-A222-16F75B6302BD}">
      <dgm:prSet/>
      <dgm:spPr/>
      <dgm:t>
        <a:bodyPr/>
        <a:lstStyle/>
        <a:p>
          <a:endParaRPr lang="en-US" sz="1800"/>
        </a:p>
      </dgm:t>
    </dgm:pt>
    <dgm:pt modelId="{C67EB2F0-B94E-4892-9D6B-2AAC69BD536F}">
      <dgm:prSet custT="1"/>
      <dgm:spPr/>
      <dgm:t>
        <a:bodyPr/>
        <a:lstStyle/>
        <a:p>
          <a:r>
            <a:rPr lang="en-US" sz="1800" dirty="0"/>
            <a:t>Agile Systems Engineering emphasizes close collaboration with users and stakeholders throughout the development process.</a:t>
          </a:r>
        </a:p>
      </dgm:t>
    </dgm:pt>
    <dgm:pt modelId="{0B1CA803-514F-404B-AB57-54E04BDDD553}" type="parTrans" cxnId="{31696885-8AA9-4AE3-A6BB-BB8ECDE2361B}">
      <dgm:prSet/>
      <dgm:spPr/>
      <dgm:t>
        <a:bodyPr/>
        <a:lstStyle/>
        <a:p>
          <a:endParaRPr lang="en-US" sz="1800"/>
        </a:p>
      </dgm:t>
    </dgm:pt>
    <dgm:pt modelId="{01B15346-827C-411C-A143-3757CAF88175}" type="sibTrans" cxnId="{31696885-8AA9-4AE3-A6BB-BB8ECDE2361B}">
      <dgm:prSet/>
      <dgm:spPr/>
      <dgm:t>
        <a:bodyPr/>
        <a:lstStyle/>
        <a:p>
          <a:endParaRPr lang="en-US" sz="1800"/>
        </a:p>
      </dgm:t>
    </dgm:pt>
    <dgm:pt modelId="{5D3AD85E-564E-47A3-B52B-688475676E45}">
      <dgm:prSet custT="1"/>
      <dgm:spPr/>
      <dgm:t>
        <a:bodyPr/>
        <a:lstStyle/>
        <a:p>
          <a:r>
            <a:rPr lang="en-US" sz="1800" dirty="0"/>
            <a:t>Cross-Functional Teams</a:t>
          </a:r>
        </a:p>
      </dgm:t>
    </dgm:pt>
    <dgm:pt modelId="{E44A6B67-4FCA-4413-A093-30836A78ECB5}" type="parTrans" cxnId="{3E603733-6E4C-482C-B3C8-5DD043A87A1B}">
      <dgm:prSet/>
      <dgm:spPr/>
      <dgm:t>
        <a:bodyPr/>
        <a:lstStyle/>
        <a:p>
          <a:endParaRPr lang="en-US" sz="1800"/>
        </a:p>
      </dgm:t>
    </dgm:pt>
    <dgm:pt modelId="{D677914B-BB08-42A6-848C-901348B78660}" type="sibTrans" cxnId="{3E603733-6E4C-482C-B3C8-5DD043A87A1B}">
      <dgm:prSet/>
      <dgm:spPr/>
      <dgm:t>
        <a:bodyPr/>
        <a:lstStyle/>
        <a:p>
          <a:endParaRPr lang="en-US" sz="1800"/>
        </a:p>
      </dgm:t>
    </dgm:pt>
    <dgm:pt modelId="{02411B3D-BF41-410A-8DEE-A6237BBE092C}">
      <dgm:prSet custT="1"/>
      <dgm:spPr/>
      <dgm:t>
        <a:bodyPr/>
        <a:lstStyle/>
        <a:p>
          <a:r>
            <a:rPr lang="en-US" sz="1800" dirty="0"/>
            <a:t>Agile Systems Engineering promotes the formation of cross-functional teams composed of members from different disciplines</a:t>
          </a:r>
        </a:p>
      </dgm:t>
    </dgm:pt>
    <dgm:pt modelId="{D86A7494-9E78-4082-B8CE-D601F00C36BB}" type="parTrans" cxnId="{627F8FC6-A0B9-4DD1-9976-544C27BC56AD}">
      <dgm:prSet/>
      <dgm:spPr/>
      <dgm:t>
        <a:bodyPr/>
        <a:lstStyle/>
        <a:p>
          <a:endParaRPr lang="en-US" sz="1800"/>
        </a:p>
      </dgm:t>
    </dgm:pt>
    <dgm:pt modelId="{7432B25E-00EC-4454-839C-D6C5EBE2EAD0}" type="sibTrans" cxnId="{627F8FC6-A0B9-4DD1-9976-544C27BC56AD}">
      <dgm:prSet/>
      <dgm:spPr/>
      <dgm:t>
        <a:bodyPr/>
        <a:lstStyle/>
        <a:p>
          <a:endParaRPr lang="en-US" sz="1800"/>
        </a:p>
      </dgm:t>
    </dgm:pt>
    <dgm:pt modelId="{CF047839-884F-4806-A091-0A787EBF29FD}">
      <dgm:prSet custT="1"/>
      <dgm:spPr/>
      <dgm:t>
        <a:bodyPr/>
        <a:lstStyle/>
        <a:p>
          <a:r>
            <a:rPr lang="en-US" sz="1800" dirty="0"/>
            <a:t>Embracing Change</a:t>
          </a:r>
        </a:p>
      </dgm:t>
    </dgm:pt>
    <dgm:pt modelId="{6DB9BF10-F100-4DDE-8401-AF5C5423823C}" type="parTrans" cxnId="{A55AA315-FD53-4CBF-9DB2-9DAEDAC57004}">
      <dgm:prSet/>
      <dgm:spPr/>
      <dgm:t>
        <a:bodyPr/>
        <a:lstStyle/>
        <a:p>
          <a:endParaRPr lang="en-US" sz="1800"/>
        </a:p>
      </dgm:t>
    </dgm:pt>
    <dgm:pt modelId="{D20EB07E-9136-4DF4-8388-3E30CBD24A0D}" type="sibTrans" cxnId="{A55AA315-FD53-4CBF-9DB2-9DAEDAC57004}">
      <dgm:prSet/>
      <dgm:spPr/>
      <dgm:t>
        <a:bodyPr/>
        <a:lstStyle/>
        <a:p>
          <a:endParaRPr lang="en-US" sz="1800"/>
        </a:p>
      </dgm:t>
    </dgm:pt>
    <dgm:pt modelId="{E88EF6FE-2161-4ACA-8A1A-884B110EFEAF}">
      <dgm:prSet custT="1"/>
      <dgm:spPr/>
      <dgm:t>
        <a:bodyPr/>
        <a:lstStyle/>
        <a:p>
          <a:r>
            <a:rPr lang="en-US" sz="1800" dirty="0"/>
            <a:t>Agile Systems Engineering recognizes that requirements and user needs may evolve over time</a:t>
          </a:r>
        </a:p>
      </dgm:t>
    </dgm:pt>
    <dgm:pt modelId="{B65E4038-D629-4EC5-B22E-7115BEC8813E}" type="parTrans" cxnId="{F76B2554-C9D2-4E76-A1FD-F78A96E44B94}">
      <dgm:prSet/>
      <dgm:spPr/>
      <dgm:t>
        <a:bodyPr/>
        <a:lstStyle/>
        <a:p>
          <a:endParaRPr lang="en-US" sz="1800"/>
        </a:p>
      </dgm:t>
    </dgm:pt>
    <dgm:pt modelId="{16CB585C-20AB-4D7D-AC8D-7240BA79D9E3}" type="sibTrans" cxnId="{F76B2554-C9D2-4E76-A1FD-F78A96E44B94}">
      <dgm:prSet/>
      <dgm:spPr/>
      <dgm:t>
        <a:bodyPr/>
        <a:lstStyle/>
        <a:p>
          <a:endParaRPr lang="en-US" sz="1800"/>
        </a:p>
      </dgm:t>
    </dgm:pt>
    <dgm:pt modelId="{5F827C04-32E9-439E-8087-E38D31B0FEF7}" type="pres">
      <dgm:prSet presAssocID="{F7C2C562-9AC9-47C3-B173-3316BA916550}" presName="linear" presStyleCnt="0">
        <dgm:presLayoutVars>
          <dgm:dir/>
          <dgm:animLvl val="lvl"/>
          <dgm:resizeHandles val="exact"/>
        </dgm:presLayoutVars>
      </dgm:prSet>
      <dgm:spPr/>
    </dgm:pt>
    <dgm:pt modelId="{84447036-227C-47EB-B6C6-675D607CB2D9}" type="pres">
      <dgm:prSet presAssocID="{6726B04B-195A-4446-918B-F842F1D55AAB}" presName="parentLin" presStyleCnt="0"/>
      <dgm:spPr/>
    </dgm:pt>
    <dgm:pt modelId="{F8D6977E-60B8-4D9D-B9C3-0E7BFF3D7CE6}" type="pres">
      <dgm:prSet presAssocID="{6726B04B-195A-4446-918B-F842F1D55AAB}" presName="parentLeftMargin" presStyleLbl="node1" presStyleIdx="0" presStyleCnt="5"/>
      <dgm:spPr/>
    </dgm:pt>
    <dgm:pt modelId="{14126AC3-EB83-4711-94D1-50D34ED8C0ED}" type="pres">
      <dgm:prSet presAssocID="{6726B04B-195A-4446-918B-F842F1D55AAB}" presName="parentText" presStyleLbl="node1" presStyleIdx="0" presStyleCnt="5">
        <dgm:presLayoutVars>
          <dgm:chMax val="0"/>
          <dgm:bulletEnabled val="1"/>
        </dgm:presLayoutVars>
      </dgm:prSet>
      <dgm:spPr/>
    </dgm:pt>
    <dgm:pt modelId="{F290E8C3-FC15-42C8-B6E1-8D3358822C8E}" type="pres">
      <dgm:prSet presAssocID="{6726B04B-195A-4446-918B-F842F1D55AAB}" presName="negativeSpace" presStyleCnt="0"/>
      <dgm:spPr/>
    </dgm:pt>
    <dgm:pt modelId="{62B633B3-5624-486F-BB28-4BB5DEE7AF61}" type="pres">
      <dgm:prSet presAssocID="{6726B04B-195A-4446-918B-F842F1D55AAB}" presName="childText" presStyleLbl="conFgAcc1" presStyleIdx="0" presStyleCnt="5">
        <dgm:presLayoutVars>
          <dgm:bulletEnabled val="1"/>
        </dgm:presLayoutVars>
      </dgm:prSet>
      <dgm:spPr/>
    </dgm:pt>
    <dgm:pt modelId="{7F3AC900-356F-4E72-B469-7E8848374BB3}" type="pres">
      <dgm:prSet presAssocID="{7E6B8977-DD04-480F-9AE3-86A0DAC1CF08}" presName="spaceBetweenRectangles" presStyleCnt="0"/>
      <dgm:spPr/>
    </dgm:pt>
    <dgm:pt modelId="{F549AEE2-9E11-4E70-A6A2-6096CC3AA107}" type="pres">
      <dgm:prSet presAssocID="{AAFE3B93-BE00-4753-A06B-1EF08176F516}" presName="parentLin" presStyleCnt="0"/>
      <dgm:spPr/>
    </dgm:pt>
    <dgm:pt modelId="{72A9E529-B862-454A-B157-03314BBC8464}" type="pres">
      <dgm:prSet presAssocID="{AAFE3B93-BE00-4753-A06B-1EF08176F516}" presName="parentLeftMargin" presStyleLbl="node1" presStyleIdx="0" presStyleCnt="5"/>
      <dgm:spPr/>
    </dgm:pt>
    <dgm:pt modelId="{3D663E4F-DC35-4726-8F88-13598CB3B578}" type="pres">
      <dgm:prSet presAssocID="{AAFE3B93-BE00-4753-A06B-1EF08176F516}" presName="parentText" presStyleLbl="node1" presStyleIdx="1" presStyleCnt="5">
        <dgm:presLayoutVars>
          <dgm:chMax val="0"/>
          <dgm:bulletEnabled val="1"/>
        </dgm:presLayoutVars>
      </dgm:prSet>
      <dgm:spPr/>
    </dgm:pt>
    <dgm:pt modelId="{90584C32-3916-45B0-9F82-25142186A20D}" type="pres">
      <dgm:prSet presAssocID="{AAFE3B93-BE00-4753-A06B-1EF08176F516}" presName="negativeSpace" presStyleCnt="0"/>
      <dgm:spPr/>
    </dgm:pt>
    <dgm:pt modelId="{439301B5-307D-4FF6-87DE-19C090CDFD36}" type="pres">
      <dgm:prSet presAssocID="{AAFE3B93-BE00-4753-A06B-1EF08176F516}" presName="childText" presStyleLbl="conFgAcc1" presStyleIdx="1" presStyleCnt="5">
        <dgm:presLayoutVars>
          <dgm:bulletEnabled val="1"/>
        </dgm:presLayoutVars>
      </dgm:prSet>
      <dgm:spPr/>
    </dgm:pt>
    <dgm:pt modelId="{46E965D5-07B3-4D78-9AFC-69E6CB4FA507}" type="pres">
      <dgm:prSet presAssocID="{7DB7CCBD-9639-44BF-A8FE-23CF2FA4E8F6}" presName="spaceBetweenRectangles" presStyleCnt="0"/>
      <dgm:spPr/>
    </dgm:pt>
    <dgm:pt modelId="{3898E0FC-7FED-4B80-996E-9DAC56200B4E}" type="pres">
      <dgm:prSet presAssocID="{38000113-457D-4D47-9758-21AC666A1721}" presName="parentLin" presStyleCnt="0"/>
      <dgm:spPr/>
    </dgm:pt>
    <dgm:pt modelId="{D4C34BE2-42E0-49A8-A99E-B31BC8123F99}" type="pres">
      <dgm:prSet presAssocID="{38000113-457D-4D47-9758-21AC666A1721}" presName="parentLeftMargin" presStyleLbl="node1" presStyleIdx="1" presStyleCnt="5"/>
      <dgm:spPr/>
    </dgm:pt>
    <dgm:pt modelId="{E5DEC97A-D588-4D14-B745-B3BCB2D54CCC}" type="pres">
      <dgm:prSet presAssocID="{38000113-457D-4D47-9758-21AC666A1721}" presName="parentText" presStyleLbl="node1" presStyleIdx="2" presStyleCnt="5">
        <dgm:presLayoutVars>
          <dgm:chMax val="0"/>
          <dgm:bulletEnabled val="1"/>
        </dgm:presLayoutVars>
      </dgm:prSet>
      <dgm:spPr/>
    </dgm:pt>
    <dgm:pt modelId="{EF49D243-F2FA-4310-9A03-C2311FE2FF18}" type="pres">
      <dgm:prSet presAssocID="{38000113-457D-4D47-9758-21AC666A1721}" presName="negativeSpace" presStyleCnt="0"/>
      <dgm:spPr/>
    </dgm:pt>
    <dgm:pt modelId="{68BE7E17-CAA9-4940-89DF-DAF718B678DF}" type="pres">
      <dgm:prSet presAssocID="{38000113-457D-4D47-9758-21AC666A1721}" presName="childText" presStyleLbl="conFgAcc1" presStyleIdx="2" presStyleCnt="5">
        <dgm:presLayoutVars>
          <dgm:bulletEnabled val="1"/>
        </dgm:presLayoutVars>
      </dgm:prSet>
      <dgm:spPr/>
    </dgm:pt>
    <dgm:pt modelId="{9C90966E-39A4-485F-9DBC-ED6D68F789F5}" type="pres">
      <dgm:prSet presAssocID="{64955AA0-43B6-4C72-8C3D-41D0EB34278F}" presName="spaceBetweenRectangles" presStyleCnt="0"/>
      <dgm:spPr/>
    </dgm:pt>
    <dgm:pt modelId="{0744BA53-A48E-4A7A-BD36-E13CB4C9E2E7}" type="pres">
      <dgm:prSet presAssocID="{5D3AD85E-564E-47A3-B52B-688475676E45}" presName="parentLin" presStyleCnt="0"/>
      <dgm:spPr/>
    </dgm:pt>
    <dgm:pt modelId="{607D11F6-C795-4095-80A7-0019026AC1D2}" type="pres">
      <dgm:prSet presAssocID="{5D3AD85E-564E-47A3-B52B-688475676E45}" presName="parentLeftMargin" presStyleLbl="node1" presStyleIdx="2" presStyleCnt="5"/>
      <dgm:spPr/>
    </dgm:pt>
    <dgm:pt modelId="{7031F873-06DC-43D2-B860-F2705670306B}" type="pres">
      <dgm:prSet presAssocID="{5D3AD85E-564E-47A3-B52B-688475676E45}" presName="parentText" presStyleLbl="node1" presStyleIdx="3" presStyleCnt="5">
        <dgm:presLayoutVars>
          <dgm:chMax val="0"/>
          <dgm:bulletEnabled val="1"/>
        </dgm:presLayoutVars>
      </dgm:prSet>
      <dgm:spPr/>
    </dgm:pt>
    <dgm:pt modelId="{83A0CEDC-38E4-4B7C-8D6B-E15DE3C75CEC}" type="pres">
      <dgm:prSet presAssocID="{5D3AD85E-564E-47A3-B52B-688475676E45}" presName="negativeSpace" presStyleCnt="0"/>
      <dgm:spPr/>
    </dgm:pt>
    <dgm:pt modelId="{A6F1E498-B600-486B-9A78-130A7166D646}" type="pres">
      <dgm:prSet presAssocID="{5D3AD85E-564E-47A3-B52B-688475676E45}" presName="childText" presStyleLbl="conFgAcc1" presStyleIdx="3" presStyleCnt="5">
        <dgm:presLayoutVars>
          <dgm:bulletEnabled val="1"/>
        </dgm:presLayoutVars>
      </dgm:prSet>
      <dgm:spPr/>
    </dgm:pt>
    <dgm:pt modelId="{D956C48E-FD0D-4CD7-B3CF-85C0C286DB6F}" type="pres">
      <dgm:prSet presAssocID="{D677914B-BB08-42A6-848C-901348B78660}" presName="spaceBetweenRectangles" presStyleCnt="0"/>
      <dgm:spPr/>
    </dgm:pt>
    <dgm:pt modelId="{4F0E9D98-D34F-4D8B-AE23-C9AEACC483A6}" type="pres">
      <dgm:prSet presAssocID="{CF047839-884F-4806-A091-0A787EBF29FD}" presName="parentLin" presStyleCnt="0"/>
      <dgm:spPr/>
    </dgm:pt>
    <dgm:pt modelId="{F862A546-A0A8-47A8-9D09-C6AF535EDCDA}" type="pres">
      <dgm:prSet presAssocID="{CF047839-884F-4806-A091-0A787EBF29FD}" presName="parentLeftMargin" presStyleLbl="node1" presStyleIdx="3" presStyleCnt="5"/>
      <dgm:spPr/>
    </dgm:pt>
    <dgm:pt modelId="{7DADABF0-6E94-40D4-B730-FB559BFD3A8E}" type="pres">
      <dgm:prSet presAssocID="{CF047839-884F-4806-A091-0A787EBF29FD}" presName="parentText" presStyleLbl="node1" presStyleIdx="4" presStyleCnt="5">
        <dgm:presLayoutVars>
          <dgm:chMax val="0"/>
          <dgm:bulletEnabled val="1"/>
        </dgm:presLayoutVars>
      </dgm:prSet>
      <dgm:spPr/>
    </dgm:pt>
    <dgm:pt modelId="{78AB117A-474B-471A-AC14-72D31881BF09}" type="pres">
      <dgm:prSet presAssocID="{CF047839-884F-4806-A091-0A787EBF29FD}" presName="negativeSpace" presStyleCnt="0"/>
      <dgm:spPr/>
    </dgm:pt>
    <dgm:pt modelId="{91A6E610-6754-4105-9B33-CCBE779B26BE}" type="pres">
      <dgm:prSet presAssocID="{CF047839-884F-4806-A091-0A787EBF29FD}" presName="childText" presStyleLbl="conFgAcc1" presStyleIdx="4" presStyleCnt="5">
        <dgm:presLayoutVars>
          <dgm:bulletEnabled val="1"/>
        </dgm:presLayoutVars>
      </dgm:prSet>
      <dgm:spPr/>
    </dgm:pt>
  </dgm:ptLst>
  <dgm:cxnLst>
    <dgm:cxn modelId="{1BB01B02-D1B9-40EC-9BD2-21C9B3C1E2DD}" type="presOf" srcId="{AAFE3B93-BE00-4753-A06B-1EF08176F516}" destId="{3D663E4F-DC35-4726-8F88-13598CB3B578}" srcOrd="1" destOrd="0" presId="urn:microsoft.com/office/officeart/2005/8/layout/list1"/>
    <dgm:cxn modelId="{A55AA315-FD53-4CBF-9DB2-9DAEDAC57004}" srcId="{F7C2C562-9AC9-47C3-B173-3316BA916550}" destId="{CF047839-884F-4806-A091-0A787EBF29FD}" srcOrd="4" destOrd="0" parTransId="{6DB9BF10-F100-4DDE-8401-AF5C5423823C}" sibTransId="{D20EB07E-9136-4DF4-8388-3E30CBD24A0D}"/>
    <dgm:cxn modelId="{56D59E1F-4FD0-4304-AFF1-1B19D12C5C98}" type="presOf" srcId="{02411B3D-BF41-410A-8DEE-A6237BBE092C}" destId="{A6F1E498-B600-486B-9A78-130A7166D646}" srcOrd="0" destOrd="0" presId="urn:microsoft.com/office/officeart/2005/8/layout/list1"/>
    <dgm:cxn modelId="{33AA352F-6E37-4B2D-B073-B043451CAB07}" type="presOf" srcId="{6726B04B-195A-4446-918B-F842F1D55AAB}" destId="{14126AC3-EB83-4711-94D1-50D34ED8C0ED}" srcOrd="1" destOrd="0" presId="urn:microsoft.com/office/officeart/2005/8/layout/list1"/>
    <dgm:cxn modelId="{3E603733-6E4C-482C-B3C8-5DD043A87A1B}" srcId="{F7C2C562-9AC9-47C3-B173-3316BA916550}" destId="{5D3AD85E-564E-47A3-B52B-688475676E45}" srcOrd="3" destOrd="0" parTransId="{E44A6B67-4FCA-4413-A093-30836A78ECB5}" sibTransId="{D677914B-BB08-42A6-848C-901348B78660}"/>
    <dgm:cxn modelId="{205A8F3A-C890-45C2-86D6-39ADE4BFAF36}" type="presOf" srcId="{CF047839-884F-4806-A091-0A787EBF29FD}" destId="{F862A546-A0A8-47A8-9D09-C6AF535EDCDA}" srcOrd="0" destOrd="0" presId="urn:microsoft.com/office/officeart/2005/8/layout/list1"/>
    <dgm:cxn modelId="{BE1BCB3B-61FB-44F5-971B-5AA5065A9BF0}" type="presOf" srcId="{CF047839-884F-4806-A091-0A787EBF29FD}" destId="{7DADABF0-6E94-40D4-B730-FB559BFD3A8E}" srcOrd="1" destOrd="0" presId="urn:microsoft.com/office/officeart/2005/8/layout/list1"/>
    <dgm:cxn modelId="{3937BA46-049A-4EE1-A20C-DC8ACB642BB3}" srcId="{F7C2C562-9AC9-47C3-B173-3316BA916550}" destId="{AAFE3B93-BE00-4753-A06B-1EF08176F516}" srcOrd="1" destOrd="0" parTransId="{24320AC8-2C91-4A91-B180-390BD661D2C6}" sibTransId="{7DB7CCBD-9639-44BF-A8FE-23CF2FA4E8F6}"/>
    <dgm:cxn modelId="{F76B2554-C9D2-4E76-A1FD-F78A96E44B94}" srcId="{CF047839-884F-4806-A091-0A787EBF29FD}" destId="{E88EF6FE-2161-4ACA-8A1A-884B110EFEAF}" srcOrd="0" destOrd="0" parTransId="{B65E4038-D629-4EC5-B22E-7115BEC8813E}" sibTransId="{16CB585C-20AB-4D7D-AC8D-7240BA79D9E3}"/>
    <dgm:cxn modelId="{1A51426A-78BA-4C83-B6DE-BD101F022A8A}" srcId="{AAFE3B93-BE00-4753-A06B-1EF08176F516}" destId="{EEC8ABE9-D11C-4159-9679-3DECA1F17A1D}" srcOrd="0" destOrd="0" parTransId="{963EADB0-6C3F-4F9D-BEC4-79AE323E78AC}" sibTransId="{F36596D8-E61B-47A3-A2A0-8D5E9B880A0F}"/>
    <dgm:cxn modelId="{DF3D9570-B2A7-4ABB-A1E4-50AC30A7EE06}" type="presOf" srcId="{38000113-457D-4D47-9758-21AC666A1721}" destId="{E5DEC97A-D588-4D14-B745-B3BCB2D54CCC}" srcOrd="1" destOrd="0" presId="urn:microsoft.com/office/officeart/2005/8/layout/list1"/>
    <dgm:cxn modelId="{31696885-8AA9-4AE3-A6BB-BB8ECDE2361B}" srcId="{38000113-457D-4D47-9758-21AC666A1721}" destId="{C67EB2F0-B94E-4892-9D6B-2AAC69BD536F}" srcOrd="0" destOrd="0" parTransId="{0B1CA803-514F-404B-AB57-54E04BDDD553}" sibTransId="{01B15346-827C-411C-A143-3757CAF88175}"/>
    <dgm:cxn modelId="{E3548D92-F54E-4504-AD6A-D3B29FEA7F20}" srcId="{F7C2C562-9AC9-47C3-B173-3316BA916550}" destId="{6726B04B-195A-4446-918B-F842F1D55AAB}" srcOrd="0" destOrd="0" parTransId="{F67ABFA5-29EF-4240-ADA8-28130DF2779A}" sibTransId="{7E6B8977-DD04-480F-9AE3-86A0DAC1CF08}"/>
    <dgm:cxn modelId="{B23F1D95-1B00-407C-B075-F6E5D0D459D0}" type="presOf" srcId="{26F86005-7107-414E-B9B1-EAB585CBE6B0}" destId="{62B633B3-5624-486F-BB28-4BB5DEE7AF61}" srcOrd="0" destOrd="0" presId="urn:microsoft.com/office/officeart/2005/8/layout/list1"/>
    <dgm:cxn modelId="{AC6EECAD-0EC5-4253-B963-2C8A99247115}" type="presOf" srcId="{6726B04B-195A-4446-918B-F842F1D55AAB}" destId="{F8D6977E-60B8-4D9D-B9C3-0E7BFF3D7CE6}" srcOrd="0" destOrd="0" presId="urn:microsoft.com/office/officeart/2005/8/layout/list1"/>
    <dgm:cxn modelId="{F7B040C2-4E47-45B9-8F86-30197059B61D}" type="presOf" srcId="{38000113-457D-4D47-9758-21AC666A1721}" destId="{D4C34BE2-42E0-49A8-A99E-B31BC8123F99}" srcOrd="0" destOrd="0" presId="urn:microsoft.com/office/officeart/2005/8/layout/list1"/>
    <dgm:cxn modelId="{D569E9C3-3C58-45B0-87E8-F01713F6811F}" type="presOf" srcId="{5D3AD85E-564E-47A3-B52B-688475676E45}" destId="{607D11F6-C795-4095-80A7-0019026AC1D2}" srcOrd="0" destOrd="0" presId="urn:microsoft.com/office/officeart/2005/8/layout/list1"/>
    <dgm:cxn modelId="{627F8FC6-A0B9-4DD1-9976-544C27BC56AD}" srcId="{5D3AD85E-564E-47A3-B52B-688475676E45}" destId="{02411B3D-BF41-410A-8DEE-A6237BBE092C}" srcOrd="0" destOrd="0" parTransId="{D86A7494-9E78-4082-B8CE-D601F00C36BB}" sibTransId="{7432B25E-00EC-4454-839C-D6C5EBE2EAD0}"/>
    <dgm:cxn modelId="{DA5001CD-5B85-45D4-950C-F27FFE5626DD}" srcId="{6726B04B-195A-4446-918B-F842F1D55AAB}" destId="{26F86005-7107-414E-B9B1-EAB585CBE6B0}" srcOrd="0" destOrd="0" parTransId="{44FBE41D-9CD1-4270-9E16-4AA31A7C3878}" sibTransId="{9791FC00-0EB7-4378-ACAC-A2CCE3D0DA92}"/>
    <dgm:cxn modelId="{8B8294D0-6237-4A8C-8BCC-86AC357155AD}" type="presOf" srcId="{F7C2C562-9AC9-47C3-B173-3316BA916550}" destId="{5F827C04-32E9-439E-8087-E38D31B0FEF7}" srcOrd="0" destOrd="0" presId="urn:microsoft.com/office/officeart/2005/8/layout/list1"/>
    <dgm:cxn modelId="{F1D460DB-7BEF-4807-8994-256498BB6D8A}" type="presOf" srcId="{AAFE3B93-BE00-4753-A06B-1EF08176F516}" destId="{72A9E529-B862-454A-B157-03314BBC8464}" srcOrd="0" destOrd="0" presId="urn:microsoft.com/office/officeart/2005/8/layout/list1"/>
    <dgm:cxn modelId="{47DF23E0-5B19-4F0A-A603-0E005065D89A}" type="presOf" srcId="{E88EF6FE-2161-4ACA-8A1A-884B110EFEAF}" destId="{91A6E610-6754-4105-9B33-CCBE779B26BE}" srcOrd="0" destOrd="0" presId="urn:microsoft.com/office/officeart/2005/8/layout/list1"/>
    <dgm:cxn modelId="{335FEAE0-67DE-41CE-A981-55114C275CA1}" type="presOf" srcId="{5D3AD85E-564E-47A3-B52B-688475676E45}" destId="{7031F873-06DC-43D2-B860-F2705670306B}" srcOrd="1" destOrd="0" presId="urn:microsoft.com/office/officeart/2005/8/layout/list1"/>
    <dgm:cxn modelId="{D8408BE8-FF2F-4D6F-BCE9-3AB866AE3776}" type="presOf" srcId="{C67EB2F0-B94E-4892-9D6B-2AAC69BD536F}" destId="{68BE7E17-CAA9-4940-89DF-DAF718B678DF}" srcOrd="0" destOrd="0" presId="urn:microsoft.com/office/officeart/2005/8/layout/list1"/>
    <dgm:cxn modelId="{AD579EF1-095F-4629-A222-16F75B6302BD}" srcId="{F7C2C562-9AC9-47C3-B173-3316BA916550}" destId="{38000113-457D-4D47-9758-21AC666A1721}" srcOrd="2" destOrd="0" parTransId="{90D7667E-306B-4DD0-8325-B3987EB5F7E4}" sibTransId="{64955AA0-43B6-4C72-8C3D-41D0EB34278F}"/>
    <dgm:cxn modelId="{B8A497FC-B7BA-435C-AC1D-7D9FCF93EADF}" type="presOf" srcId="{EEC8ABE9-D11C-4159-9679-3DECA1F17A1D}" destId="{439301B5-307D-4FF6-87DE-19C090CDFD36}" srcOrd="0" destOrd="0" presId="urn:microsoft.com/office/officeart/2005/8/layout/list1"/>
    <dgm:cxn modelId="{827A7B44-58AE-4444-9937-8A525E8C1134}" type="presParOf" srcId="{5F827C04-32E9-439E-8087-E38D31B0FEF7}" destId="{84447036-227C-47EB-B6C6-675D607CB2D9}" srcOrd="0" destOrd="0" presId="urn:microsoft.com/office/officeart/2005/8/layout/list1"/>
    <dgm:cxn modelId="{56BB66DC-8DC5-49CA-9FF3-EDACD0BF0E0A}" type="presParOf" srcId="{84447036-227C-47EB-B6C6-675D607CB2D9}" destId="{F8D6977E-60B8-4D9D-B9C3-0E7BFF3D7CE6}" srcOrd="0" destOrd="0" presId="urn:microsoft.com/office/officeart/2005/8/layout/list1"/>
    <dgm:cxn modelId="{284485F0-B80B-4ABB-9963-26109D3A6167}" type="presParOf" srcId="{84447036-227C-47EB-B6C6-675D607CB2D9}" destId="{14126AC3-EB83-4711-94D1-50D34ED8C0ED}" srcOrd="1" destOrd="0" presId="urn:microsoft.com/office/officeart/2005/8/layout/list1"/>
    <dgm:cxn modelId="{2478E78B-7A15-4A6A-90D7-DAEB4F4870B1}" type="presParOf" srcId="{5F827C04-32E9-439E-8087-E38D31B0FEF7}" destId="{F290E8C3-FC15-42C8-B6E1-8D3358822C8E}" srcOrd="1" destOrd="0" presId="urn:microsoft.com/office/officeart/2005/8/layout/list1"/>
    <dgm:cxn modelId="{1782ADFA-3BFD-481E-8028-8FA11834F28F}" type="presParOf" srcId="{5F827C04-32E9-439E-8087-E38D31B0FEF7}" destId="{62B633B3-5624-486F-BB28-4BB5DEE7AF61}" srcOrd="2" destOrd="0" presId="urn:microsoft.com/office/officeart/2005/8/layout/list1"/>
    <dgm:cxn modelId="{C5D31D70-3E24-402E-AF7F-14DE70F49D2B}" type="presParOf" srcId="{5F827C04-32E9-439E-8087-E38D31B0FEF7}" destId="{7F3AC900-356F-4E72-B469-7E8848374BB3}" srcOrd="3" destOrd="0" presId="urn:microsoft.com/office/officeart/2005/8/layout/list1"/>
    <dgm:cxn modelId="{132CD814-4BAF-4249-9BE2-B26D41A13EFF}" type="presParOf" srcId="{5F827C04-32E9-439E-8087-E38D31B0FEF7}" destId="{F549AEE2-9E11-4E70-A6A2-6096CC3AA107}" srcOrd="4" destOrd="0" presId="urn:microsoft.com/office/officeart/2005/8/layout/list1"/>
    <dgm:cxn modelId="{BB1BB92D-E1A6-42D7-9D1F-C87B0BB44F7F}" type="presParOf" srcId="{F549AEE2-9E11-4E70-A6A2-6096CC3AA107}" destId="{72A9E529-B862-454A-B157-03314BBC8464}" srcOrd="0" destOrd="0" presId="urn:microsoft.com/office/officeart/2005/8/layout/list1"/>
    <dgm:cxn modelId="{2FAC5752-250F-40D0-932F-97F75FC36E20}" type="presParOf" srcId="{F549AEE2-9E11-4E70-A6A2-6096CC3AA107}" destId="{3D663E4F-DC35-4726-8F88-13598CB3B578}" srcOrd="1" destOrd="0" presId="urn:microsoft.com/office/officeart/2005/8/layout/list1"/>
    <dgm:cxn modelId="{0A1A1B93-4ADF-4046-AA23-1C7A3ADDAF5C}" type="presParOf" srcId="{5F827C04-32E9-439E-8087-E38D31B0FEF7}" destId="{90584C32-3916-45B0-9F82-25142186A20D}" srcOrd="5" destOrd="0" presId="urn:microsoft.com/office/officeart/2005/8/layout/list1"/>
    <dgm:cxn modelId="{EDCDC98E-C5F6-47B1-8A9B-50B0F170DADC}" type="presParOf" srcId="{5F827C04-32E9-439E-8087-E38D31B0FEF7}" destId="{439301B5-307D-4FF6-87DE-19C090CDFD36}" srcOrd="6" destOrd="0" presId="urn:microsoft.com/office/officeart/2005/8/layout/list1"/>
    <dgm:cxn modelId="{4E7BAC02-1D49-4598-B14A-D0190FC30533}" type="presParOf" srcId="{5F827C04-32E9-439E-8087-E38D31B0FEF7}" destId="{46E965D5-07B3-4D78-9AFC-69E6CB4FA507}" srcOrd="7" destOrd="0" presId="urn:microsoft.com/office/officeart/2005/8/layout/list1"/>
    <dgm:cxn modelId="{AAADD729-1A08-491E-9C57-7913BE38147B}" type="presParOf" srcId="{5F827C04-32E9-439E-8087-E38D31B0FEF7}" destId="{3898E0FC-7FED-4B80-996E-9DAC56200B4E}" srcOrd="8" destOrd="0" presId="urn:microsoft.com/office/officeart/2005/8/layout/list1"/>
    <dgm:cxn modelId="{ED4D8A22-ACF7-49F7-9064-9E6801E80417}" type="presParOf" srcId="{3898E0FC-7FED-4B80-996E-9DAC56200B4E}" destId="{D4C34BE2-42E0-49A8-A99E-B31BC8123F99}" srcOrd="0" destOrd="0" presId="urn:microsoft.com/office/officeart/2005/8/layout/list1"/>
    <dgm:cxn modelId="{F855C374-BB43-4002-A830-4C13DA4803F4}" type="presParOf" srcId="{3898E0FC-7FED-4B80-996E-9DAC56200B4E}" destId="{E5DEC97A-D588-4D14-B745-B3BCB2D54CCC}" srcOrd="1" destOrd="0" presId="urn:microsoft.com/office/officeart/2005/8/layout/list1"/>
    <dgm:cxn modelId="{5C8AEF14-9FC7-41A6-A5F9-E265D6634427}" type="presParOf" srcId="{5F827C04-32E9-439E-8087-E38D31B0FEF7}" destId="{EF49D243-F2FA-4310-9A03-C2311FE2FF18}" srcOrd="9" destOrd="0" presId="urn:microsoft.com/office/officeart/2005/8/layout/list1"/>
    <dgm:cxn modelId="{29BCAC3D-BF4D-45BC-AE19-90FDEA157462}" type="presParOf" srcId="{5F827C04-32E9-439E-8087-E38D31B0FEF7}" destId="{68BE7E17-CAA9-4940-89DF-DAF718B678DF}" srcOrd="10" destOrd="0" presId="urn:microsoft.com/office/officeart/2005/8/layout/list1"/>
    <dgm:cxn modelId="{B5C7F743-03C4-41CD-9641-934226F84B61}" type="presParOf" srcId="{5F827C04-32E9-439E-8087-E38D31B0FEF7}" destId="{9C90966E-39A4-485F-9DBC-ED6D68F789F5}" srcOrd="11" destOrd="0" presId="urn:microsoft.com/office/officeart/2005/8/layout/list1"/>
    <dgm:cxn modelId="{7DA39177-BD20-4B45-94AE-3A8E0F85A5D3}" type="presParOf" srcId="{5F827C04-32E9-439E-8087-E38D31B0FEF7}" destId="{0744BA53-A48E-4A7A-BD36-E13CB4C9E2E7}" srcOrd="12" destOrd="0" presId="urn:microsoft.com/office/officeart/2005/8/layout/list1"/>
    <dgm:cxn modelId="{BA9C1554-8BA0-4467-8037-C6E612CB789C}" type="presParOf" srcId="{0744BA53-A48E-4A7A-BD36-E13CB4C9E2E7}" destId="{607D11F6-C795-4095-80A7-0019026AC1D2}" srcOrd="0" destOrd="0" presId="urn:microsoft.com/office/officeart/2005/8/layout/list1"/>
    <dgm:cxn modelId="{7C1562B7-FC16-4837-B79C-B967B34F1018}" type="presParOf" srcId="{0744BA53-A48E-4A7A-BD36-E13CB4C9E2E7}" destId="{7031F873-06DC-43D2-B860-F2705670306B}" srcOrd="1" destOrd="0" presId="urn:microsoft.com/office/officeart/2005/8/layout/list1"/>
    <dgm:cxn modelId="{9BFE26F4-1667-4663-9A30-09534E3547A7}" type="presParOf" srcId="{5F827C04-32E9-439E-8087-E38D31B0FEF7}" destId="{83A0CEDC-38E4-4B7C-8D6B-E15DE3C75CEC}" srcOrd="13" destOrd="0" presId="urn:microsoft.com/office/officeart/2005/8/layout/list1"/>
    <dgm:cxn modelId="{F5D4D76A-52BA-484A-8BD8-935FBDFF2C6D}" type="presParOf" srcId="{5F827C04-32E9-439E-8087-E38D31B0FEF7}" destId="{A6F1E498-B600-486B-9A78-130A7166D646}" srcOrd="14" destOrd="0" presId="urn:microsoft.com/office/officeart/2005/8/layout/list1"/>
    <dgm:cxn modelId="{98D70A64-8A1F-44CB-8BD7-602E67AB1DB4}" type="presParOf" srcId="{5F827C04-32E9-439E-8087-E38D31B0FEF7}" destId="{D956C48E-FD0D-4CD7-B3CF-85C0C286DB6F}" srcOrd="15" destOrd="0" presId="urn:microsoft.com/office/officeart/2005/8/layout/list1"/>
    <dgm:cxn modelId="{EE4BF366-41B1-4B36-B1D8-459E72F98348}" type="presParOf" srcId="{5F827C04-32E9-439E-8087-E38D31B0FEF7}" destId="{4F0E9D98-D34F-4D8B-AE23-C9AEACC483A6}" srcOrd="16" destOrd="0" presId="urn:microsoft.com/office/officeart/2005/8/layout/list1"/>
    <dgm:cxn modelId="{229A4A7A-5E14-41CD-A838-AD5A2A948FCE}" type="presParOf" srcId="{4F0E9D98-D34F-4D8B-AE23-C9AEACC483A6}" destId="{F862A546-A0A8-47A8-9D09-C6AF535EDCDA}" srcOrd="0" destOrd="0" presId="urn:microsoft.com/office/officeart/2005/8/layout/list1"/>
    <dgm:cxn modelId="{93C5D04E-A9F0-427F-A0E7-A9610D63D34B}" type="presParOf" srcId="{4F0E9D98-D34F-4D8B-AE23-C9AEACC483A6}" destId="{7DADABF0-6E94-40D4-B730-FB559BFD3A8E}" srcOrd="1" destOrd="0" presId="urn:microsoft.com/office/officeart/2005/8/layout/list1"/>
    <dgm:cxn modelId="{BD1588D5-4654-450A-AC7E-BE78EF87D3DF}" type="presParOf" srcId="{5F827C04-32E9-439E-8087-E38D31B0FEF7}" destId="{78AB117A-474B-471A-AC14-72D31881BF09}" srcOrd="17" destOrd="0" presId="urn:microsoft.com/office/officeart/2005/8/layout/list1"/>
    <dgm:cxn modelId="{5DAE8FAF-BC42-4975-8815-CC0C24CE80DA}" type="presParOf" srcId="{5F827C04-32E9-439E-8087-E38D31B0FEF7}" destId="{91A6E610-6754-4105-9B33-CCBE779B26B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92666-6B16-4F89-A7B5-2F06911E8AB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A5A3E1AE-11A3-4692-8DF6-35BFFD54403D}">
      <dgm:prSet phldrT="[Text]" custT="1"/>
      <dgm:spPr/>
      <dgm:t>
        <a:bodyPr/>
        <a:lstStyle/>
        <a:p>
          <a:r>
            <a:rPr lang="en-US" sz="1600" b="0" spc="0" baseline="0" dirty="0">
              <a:solidFill>
                <a:schemeClr val="bg1"/>
              </a:solidFill>
              <a:latin typeface="Calibri" panose="020F0502020204030204" pitchFamily="34" charset="0"/>
              <a:cs typeface="Calibri" panose="020F0502020204030204" pitchFamily="34" charset="0"/>
            </a:rPr>
            <a:t>Programs for Organizations</a:t>
          </a:r>
          <a:endParaRPr lang="en-US" sz="1600" b="0" spc="0" baseline="0" dirty="0">
            <a:solidFill>
              <a:schemeClr val="bg1"/>
            </a:solidFill>
          </a:endParaRPr>
        </a:p>
      </dgm:t>
    </dgm:pt>
    <dgm:pt modelId="{69093A6A-70F5-4716-AE5F-200C0A39E69A}" type="parTrans" cxnId="{8B7799FE-1F8A-4CA5-ACD5-D5D8A560111B}">
      <dgm:prSet/>
      <dgm:spPr/>
      <dgm:t>
        <a:bodyPr/>
        <a:lstStyle/>
        <a:p>
          <a:endParaRPr lang="en-US" sz="1600" b="0" spc="0" baseline="0">
            <a:solidFill>
              <a:schemeClr val="tx1"/>
            </a:solidFill>
          </a:endParaRPr>
        </a:p>
      </dgm:t>
    </dgm:pt>
    <dgm:pt modelId="{FA54A6F0-9EFD-40CF-AEE5-576574C1E2A5}" type="sibTrans" cxnId="{8B7799FE-1F8A-4CA5-ACD5-D5D8A560111B}">
      <dgm:prSet/>
      <dgm:spPr/>
      <dgm:t>
        <a:bodyPr/>
        <a:lstStyle/>
        <a:p>
          <a:endParaRPr lang="en-US" sz="1600" b="0" spc="0" baseline="0">
            <a:solidFill>
              <a:schemeClr val="tx1"/>
            </a:solidFill>
          </a:endParaRPr>
        </a:p>
      </dgm:t>
    </dgm:pt>
    <dgm:pt modelId="{599410DD-2BB2-4DBB-BA39-034C2A2EFDEE}">
      <dgm:prSet phldrT="[Text]" custT="1"/>
      <dgm:spPr/>
      <dgm:t>
        <a:bodyPr/>
        <a:lstStyle/>
        <a:p>
          <a:r>
            <a:rPr lang="en-US" sz="1600" b="0" spc="0" baseline="0" dirty="0">
              <a:solidFill>
                <a:schemeClr val="bg1"/>
              </a:solidFill>
              <a:latin typeface="Calibri" panose="020F0502020204030204" pitchFamily="34" charset="0"/>
              <a:cs typeface="Calibri" panose="020F0502020204030204" pitchFamily="34" charset="0"/>
            </a:rPr>
            <a:t>Programs Tailored for Industries</a:t>
          </a:r>
          <a:endParaRPr lang="en-US" sz="1600" b="0" spc="0" baseline="0" dirty="0">
            <a:solidFill>
              <a:schemeClr val="bg1"/>
            </a:solidFill>
          </a:endParaRPr>
        </a:p>
      </dgm:t>
    </dgm:pt>
    <dgm:pt modelId="{5AF5D4E0-3E6A-4117-B7BC-4AD5EFDDF366}" type="parTrans" cxnId="{C74DA821-9A7F-4BAC-B0A9-7882708FA5CF}">
      <dgm:prSet/>
      <dgm:spPr/>
      <dgm:t>
        <a:bodyPr/>
        <a:lstStyle/>
        <a:p>
          <a:endParaRPr lang="en-US" sz="1600" b="0" spc="0" baseline="0">
            <a:solidFill>
              <a:schemeClr val="tx1"/>
            </a:solidFill>
          </a:endParaRPr>
        </a:p>
      </dgm:t>
    </dgm:pt>
    <dgm:pt modelId="{B631CB25-0ED7-478E-8DCE-103C398A551B}" type="sibTrans" cxnId="{C74DA821-9A7F-4BAC-B0A9-7882708FA5CF}">
      <dgm:prSet/>
      <dgm:spPr/>
      <dgm:t>
        <a:bodyPr/>
        <a:lstStyle/>
        <a:p>
          <a:endParaRPr lang="en-US" sz="1600" b="0" spc="0" baseline="0">
            <a:solidFill>
              <a:schemeClr val="tx1"/>
            </a:solidFill>
          </a:endParaRPr>
        </a:p>
      </dgm:t>
    </dgm:pt>
    <dgm:pt modelId="{487CFC53-E900-427A-BD8B-A0ACDDFA554A}">
      <dgm:prSet custT="1"/>
      <dgm:spPr/>
      <dgm:t>
        <a:bodyPr/>
        <a:lstStyle/>
        <a:p>
          <a:r>
            <a:rPr lang="en-US" sz="1600" b="0" spc="0" baseline="0" dirty="0">
              <a:solidFill>
                <a:schemeClr val="bg1"/>
              </a:solidFill>
              <a:latin typeface="Calibri" panose="020F0502020204030204" pitchFamily="34" charset="0"/>
              <a:cs typeface="Calibri" panose="020F0502020204030204" pitchFamily="34" charset="0"/>
            </a:rPr>
            <a:t>Programs for Individuals</a:t>
          </a:r>
        </a:p>
      </dgm:t>
    </dgm:pt>
    <dgm:pt modelId="{086EE03B-A334-4C9F-AE15-7FAB160D25DF}" type="parTrans" cxnId="{080F36E4-5E52-4A67-9F90-EDB7B404B700}">
      <dgm:prSet/>
      <dgm:spPr/>
      <dgm:t>
        <a:bodyPr/>
        <a:lstStyle/>
        <a:p>
          <a:endParaRPr lang="en-US" sz="1600" b="0" spc="0" baseline="0">
            <a:solidFill>
              <a:schemeClr val="tx1"/>
            </a:solidFill>
          </a:endParaRPr>
        </a:p>
      </dgm:t>
    </dgm:pt>
    <dgm:pt modelId="{FC655BB9-E9D5-41CE-9437-BFA11F690FF7}" type="sibTrans" cxnId="{080F36E4-5E52-4A67-9F90-EDB7B404B700}">
      <dgm:prSet/>
      <dgm:spPr/>
      <dgm:t>
        <a:bodyPr/>
        <a:lstStyle/>
        <a:p>
          <a:endParaRPr lang="en-US" sz="1600" b="0" spc="0" baseline="0">
            <a:solidFill>
              <a:schemeClr val="tx1"/>
            </a:solidFill>
          </a:endParaRPr>
        </a:p>
      </dgm:t>
    </dgm:pt>
    <dgm:pt modelId="{C6BE90C7-B158-4729-9480-12CE75E0B251}">
      <dgm:prSet custT="1"/>
      <dgm:spPr/>
      <dgm:t>
        <a:bodyPr/>
        <a:lstStyle/>
        <a:p>
          <a:pPr>
            <a:buFont typeface="Arial"/>
            <a:buChar char="•"/>
          </a:pPr>
          <a:r>
            <a:rPr lang="en-US" sz="1600" b="0" spc="0" baseline="0" dirty="0">
              <a:solidFill>
                <a:schemeClr val="tx1"/>
              </a:solidFill>
              <a:latin typeface="Calibri" panose="020F0502020204030204" pitchFamily="34" charset="0"/>
              <a:cs typeface="Calibri" panose="020F0502020204030204" pitchFamily="34" charset="0"/>
            </a:rPr>
            <a:t>Agile Project Management Certificate</a:t>
          </a:r>
          <a:endParaRPr lang="en-US" sz="1600" b="0" spc="0" baseline="0" dirty="0">
            <a:solidFill>
              <a:schemeClr val="tx1"/>
            </a:solidFill>
          </a:endParaRPr>
        </a:p>
      </dgm:t>
    </dgm:pt>
    <dgm:pt modelId="{90D588CA-2FA8-4FBE-81D0-D17CA77D5F0E}" type="parTrans" cxnId="{5FF7241F-2536-4590-9B29-9215545A9711}">
      <dgm:prSet/>
      <dgm:spPr/>
      <dgm:t>
        <a:bodyPr/>
        <a:lstStyle/>
        <a:p>
          <a:endParaRPr lang="en-US" sz="1600" b="0" spc="0" baseline="0">
            <a:solidFill>
              <a:schemeClr val="tx1"/>
            </a:solidFill>
          </a:endParaRPr>
        </a:p>
      </dgm:t>
    </dgm:pt>
    <dgm:pt modelId="{311C002C-567F-428F-BDF4-4E6B41260469}" type="sibTrans" cxnId="{5FF7241F-2536-4590-9B29-9215545A9711}">
      <dgm:prSet/>
      <dgm:spPr/>
      <dgm:t>
        <a:bodyPr/>
        <a:lstStyle/>
        <a:p>
          <a:endParaRPr lang="en-US" sz="1600" b="0" spc="0" baseline="0">
            <a:solidFill>
              <a:schemeClr val="tx1"/>
            </a:solidFill>
          </a:endParaRPr>
        </a:p>
      </dgm:t>
    </dgm:pt>
    <dgm:pt modelId="{0769B2C9-FDB7-4327-A49F-BEF4F0131B13}">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Agile Techniques for Project Managers</a:t>
          </a:r>
        </a:p>
      </dgm:t>
    </dgm:pt>
    <dgm:pt modelId="{B342555A-97A3-42A6-BFF6-20E5D5E11908}" type="parTrans" cxnId="{08F6B1EC-121B-4643-B39E-C4DB1B9C0590}">
      <dgm:prSet/>
      <dgm:spPr/>
      <dgm:t>
        <a:bodyPr/>
        <a:lstStyle/>
        <a:p>
          <a:endParaRPr lang="en-US" sz="1600" b="0" spc="0" baseline="0">
            <a:solidFill>
              <a:schemeClr val="tx1"/>
            </a:solidFill>
          </a:endParaRPr>
        </a:p>
      </dgm:t>
    </dgm:pt>
    <dgm:pt modelId="{869671AE-9F83-40AC-9CE0-3053D0AEE497}" type="sibTrans" cxnId="{08F6B1EC-121B-4643-B39E-C4DB1B9C0590}">
      <dgm:prSet/>
      <dgm:spPr/>
      <dgm:t>
        <a:bodyPr/>
        <a:lstStyle/>
        <a:p>
          <a:endParaRPr lang="en-US" sz="1600" b="0" spc="0" baseline="0">
            <a:solidFill>
              <a:schemeClr val="tx1"/>
            </a:solidFill>
          </a:endParaRPr>
        </a:p>
      </dgm:t>
    </dgm:pt>
    <dgm:pt modelId="{4BF0608D-399D-4683-9349-4D9916EDD36B}">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Business Agility Foundation Certificate (New)</a:t>
          </a:r>
        </a:p>
      </dgm:t>
    </dgm:pt>
    <dgm:pt modelId="{41E239F6-F4DE-4C34-B396-15B96972B6D6}" type="parTrans" cxnId="{8D66F5A9-4C8F-4C4A-89D2-15CE0B7C4124}">
      <dgm:prSet/>
      <dgm:spPr/>
      <dgm:t>
        <a:bodyPr/>
        <a:lstStyle/>
        <a:p>
          <a:endParaRPr lang="en-US" sz="1600" b="0" spc="0" baseline="0">
            <a:solidFill>
              <a:schemeClr val="tx1"/>
            </a:solidFill>
          </a:endParaRPr>
        </a:p>
      </dgm:t>
    </dgm:pt>
    <dgm:pt modelId="{36756119-1B06-4438-91CA-6BFCEDCFB37F}" type="sibTrans" cxnId="{8D66F5A9-4C8F-4C4A-89D2-15CE0B7C4124}">
      <dgm:prSet/>
      <dgm:spPr/>
      <dgm:t>
        <a:bodyPr/>
        <a:lstStyle/>
        <a:p>
          <a:endParaRPr lang="en-US" sz="1600" b="0" spc="0" baseline="0">
            <a:solidFill>
              <a:schemeClr val="tx1"/>
            </a:solidFill>
          </a:endParaRPr>
        </a:p>
      </dgm:t>
    </dgm:pt>
    <dgm:pt modelId="{CFCA83DF-4FCC-4653-BE20-D36333F333F9}">
      <dgm:prSet custT="1"/>
      <dgm:spPr/>
      <dgm:t>
        <a:bodyPr/>
        <a:lstStyle/>
        <a:p>
          <a:pPr>
            <a:buFont typeface="Arial"/>
            <a:buChar char="•"/>
          </a:pPr>
          <a:r>
            <a:rPr lang="en-US" sz="1600" b="0" spc="0" baseline="0" dirty="0">
              <a:solidFill>
                <a:schemeClr val="tx1"/>
              </a:solidFill>
              <a:latin typeface="Calibri" panose="020F0502020204030204" pitchFamily="34" charset="0"/>
              <a:cs typeface="Calibri" panose="020F0502020204030204" pitchFamily="34" charset="0"/>
            </a:rPr>
            <a:t>Customizable Agile-centric certificate programs and workshops</a:t>
          </a:r>
          <a:endParaRPr lang="en-US" sz="1600" b="0" spc="0" baseline="0" dirty="0">
            <a:solidFill>
              <a:schemeClr val="tx1"/>
            </a:solidFill>
          </a:endParaRPr>
        </a:p>
      </dgm:t>
    </dgm:pt>
    <dgm:pt modelId="{DFC592BF-5636-431F-8319-90B1A8B10734}" type="parTrans" cxnId="{F5D71FDC-A471-402A-A1E8-1E811DCED8A2}">
      <dgm:prSet/>
      <dgm:spPr/>
      <dgm:t>
        <a:bodyPr/>
        <a:lstStyle/>
        <a:p>
          <a:endParaRPr lang="en-US" sz="1600" b="0" spc="0" baseline="0">
            <a:solidFill>
              <a:schemeClr val="tx1"/>
            </a:solidFill>
          </a:endParaRPr>
        </a:p>
      </dgm:t>
    </dgm:pt>
    <dgm:pt modelId="{18F826AA-A8BE-4559-8B06-786D9662FFE4}" type="sibTrans" cxnId="{F5D71FDC-A471-402A-A1E8-1E811DCED8A2}">
      <dgm:prSet/>
      <dgm:spPr/>
      <dgm:t>
        <a:bodyPr/>
        <a:lstStyle/>
        <a:p>
          <a:endParaRPr lang="en-US" sz="1600" b="0" spc="0" baseline="0">
            <a:solidFill>
              <a:schemeClr val="tx1"/>
            </a:solidFill>
          </a:endParaRPr>
        </a:p>
      </dgm:t>
    </dgm:pt>
    <dgm:pt modelId="{9B37ED84-EDCB-448C-9EFC-994A2F28C259}">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Enterprise Business Agility Certificate (New)</a:t>
          </a:r>
        </a:p>
      </dgm:t>
    </dgm:pt>
    <dgm:pt modelId="{18EC03DA-9351-4E4F-8E9B-9EF46874ADA8}" type="parTrans" cxnId="{4ABEACB4-A8F2-4903-83A2-6D478D56B9EF}">
      <dgm:prSet/>
      <dgm:spPr/>
      <dgm:t>
        <a:bodyPr/>
        <a:lstStyle/>
        <a:p>
          <a:endParaRPr lang="en-US" sz="1600" b="0" spc="0" baseline="0">
            <a:solidFill>
              <a:schemeClr val="tx1"/>
            </a:solidFill>
          </a:endParaRPr>
        </a:p>
      </dgm:t>
    </dgm:pt>
    <dgm:pt modelId="{C10CE8B9-8776-4690-869D-7A6D34DE5086}" type="sibTrans" cxnId="{4ABEACB4-A8F2-4903-83A2-6D478D56B9EF}">
      <dgm:prSet/>
      <dgm:spPr/>
      <dgm:t>
        <a:bodyPr/>
        <a:lstStyle/>
        <a:p>
          <a:endParaRPr lang="en-US" sz="1600" b="0" spc="0" baseline="0">
            <a:solidFill>
              <a:schemeClr val="tx1"/>
            </a:solidFill>
          </a:endParaRPr>
        </a:p>
      </dgm:t>
    </dgm:pt>
    <dgm:pt modelId="{BDBB299D-834A-447A-9991-B4D403B5EF08}">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Enterprise Agility Workshops</a:t>
          </a:r>
          <a:endParaRPr lang="en-US" sz="1600" b="0" spc="0" baseline="0" dirty="0">
            <a:solidFill>
              <a:schemeClr val="tx1"/>
            </a:solidFill>
          </a:endParaRPr>
        </a:p>
      </dgm:t>
    </dgm:pt>
    <dgm:pt modelId="{FDCDA35B-8DE2-4369-823C-44858DC2FA97}" type="parTrans" cxnId="{B4C9A607-79A0-4D5B-AA3A-0C870AA36A7D}">
      <dgm:prSet/>
      <dgm:spPr/>
      <dgm:t>
        <a:bodyPr/>
        <a:lstStyle/>
        <a:p>
          <a:endParaRPr lang="en-US" sz="1600" b="0" spc="0" baseline="0">
            <a:solidFill>
              <a:schemeClr val="tx1"/>
            </a:solidFill>
          </a:endParaRPr>
        </a:p>
      </dgm:t>
    </dgm:pt>
    <dgm:pt modelId="{DFFE7B52-58A0-46E6-B456-A8E00EF5B290}" type="sibTrans" cxnId="{B4C9A607-79A0-4D5B-AA3A-0C870AA36A7D}">
      <dgm:prSet/>
      <dgm:spPr/>
      <dgm:t>
        <a:bodyPr/>
        <a:lstStyle/>
        <a:p>
          <a:endParaRPr lang="en-US" sz="1600" b="0" spc="0" baseline="0">
            <a:solidFill>
              <a:schemeClr val="tx1"/>
            </a:solidFill>
          </a:endParaRPr>
        </a:p>
      </dgm:t>
    </dgm:pt>
    <dgm:pt modelId="{1123AF98-81D5-473C-87D0-FFA74F76646D}">
      <dgm:prSet custT="1"/>
      <dgm:spPr/>
      <dgm:t>
        <a:bodyPr/>
        <a:lstStyle/>
        <a:p>
          <a:pPr>
            <a:buFont typeface="Arial"/>
            <a:buChar char="•"/>
          </a:pPr>
          <a:r>
            <a:rPr lang="en-US" sz="1600" b="0" spc="0" baseline="0" dirty="0">
              <a:solidFill>
                <a:schemeClr val="tx1"/>
              </a:solidFill>
              <a:latin typeface="Calibri" panose="020F0502020204030204" pitchFamily="34" charset="0"/>
              <a:cs typeface="Calibri" panose="020F0502020204030204" pitchFamily="34" charset="0"/>
            </a:rPr>
            <a:t>Aerospace &amp; Defense</a:t>
          </a:r>
          <a:endParaRPr lang="en-US" sz="1600" b="0" spc="0" baseline="0" dirty="0">
            <a:solidFill>
              <a:schemeClr val="tx1"/>
            </a:solidFill>
          </a:endParaRPr>
        </a:p>
      </dgm:t>
    </dgm:pt>
    <dgm:pt modelId="{F731411C-9954-449E-A502-626FA4F293DB}" type="parTrans" cxnId="{800B07E7-06C8-4286-941E-AE9B03D61E7D}">
      <dgm:prSet/>
      <dgm:spPr/>
      <dgm:t>
        <a:bodyPr/>
        <a:lstStyle/>
        <a:p>
          <a:endParaRPr lang="en-US" sz="1600" b="0" spc="0" baseline="0">
            <a:solidFill>
              <a:schemeClr val="tx1"/>
            </a:solidFill>
          </a:endParaRPr>
        </a:p>
      </dgm:t>
    </dgm:pt>
    <dgm:pt modelId="{9CCBE07B-15AA-43C7-9C00-79A2AC27146F}" type="sibTrans" cxnId="{800B07E7-06C8-4286-941E-AE9B03D61E7D}">
      <dgm:prSet/>
      <dgm:spPr/>
      <dgm:t>
        <a:bodyPr/>
        <a:lstStyle/>
        <a:p>
          <a:endParaRPr lang="en-US" sz="1600" b="0" spc="0" baseline="0">
            <a:solidFill>
              <a:schemeClr val="tx1"/>
            </a:solidFill>
          </a:endParaRPr>
        </a:p>
      </dgm:t>
    </dgm:pt>
    <dgm:pt modelId="{4F74E789-1D55-43E8-980B-EBCED852D1C4}">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Electronics</a:t>
          </a:r>
        </a:p>
      </dgm:t>
    </dgm:pt>
    <dgm:pt modelId="{7B699E89-640C-4FE8-8DFA-A340AE1D7C59}" type="parTrans" cxnId="{B660C7DA-B735-4C2E-880D-8F84DF87947F}">
      <dgm:prSet/>
      <dgm:spPr/>
      <dgm:t>
        <a:bodyPr/>
        <a:lstStyle/>
        <a:p>
          <a:endParaRPr lang="en-US" sz="1600" b="0" spc="0" baseline="0">
            <a:solidFill>
              <a:schemeClr val="tx1"/>
            </a:solidFill>
          </a:endParaRPr>
        </a:p>
      </dgm:t>
    </dgm:pt>
    <dgm:pt modelId="{82C9CADF-F330-4C67-98CE-4EC5507350FC}" type="sibTrans" cxnId="{B660C7DA-B735-4C2E-880D-8F84DF87947F}">
      <dgm:prSet/>
      <dgm:spPr/>
      <dgm:t>
        <a:bodyPr/>
        <a:lstStyle/>
        <a:p>
          <a:endParaRPr lang="en-US" sz="1600" b="0" spc="0" baseline="0">
            <a:solidFill>
              <a:schemeClr val="tx1"/>
            </a:solidFill>
          </a:endParaRPr>
        </a:p>
      </dgm:t>
    </dgm:pt>
    <dgm:pt modelId="{7A0C5E67-6474-4852-8E7F-99F6EE492FC6}">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Media</a:t>
          </a:r>
        </a:p>
      </dgm:t>
    </dgm:pt>
    <dgm:pt modelId="{C6B6E082-7C32-4D92-A784-846A33FF807B}" type="parTrans" cxnId="{D21C704F-6011-49ED-9DEA-7FAFB15F4BED}">
      <dgm:prSet/>
      <dgm:spPr/>
      <dgm:t>
        <a:bodyPr/>
        <a:lstStyle/>
        <a:p>
          <a:endParaRPr lang="en-US" sz="1600" b="0" spc="0" baseline="0">
            <a:solidFill>
              <a:schemeClr val="tx1"/>
            </a:solidFill>
          </a:endParaRPr>
        </a:p>
      </dgm:t>
    </dgm:pt>
    <dgm:pt modelId="{6D8D6069-FC1A-4C03-B737-BBDD728ADB1A}" type="sibTrans" cxnId="{D21C704F-6011-49ED-9DEA-7FAFB15F4BED}">
      <dgm:prSet/>
      <dgm:spPr/>
      <dgm:t>
        <a:bodyPr/>
        <a:lstStyle/>
        <a:p>
          <a:endParaRPr lang="en-US" sz="1600" b="0" spc="0" baseline="0">
            <a:solidFill>
              <a:schemeClr val="tx1"/>
            </a:solidFill>
          </a:endParaRPr>
        </a:p>
      </dgm:t>
    </dgm:pt>
    <dgm:pt modelId="{3B6937BC-4FE4-4C1A-BF5B-7B87E236E467}">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Communications</a:t>
          </a:r>
        </a:p>
      </dgm:t>
    </dgm:pt>
    <dgm:pt modelId="{03035BAD-7304-4BFA-9964-8D8A9FAE15EB}" type="parTrans" cxnId="{7B52D3E3-0F69-40F0-8C78-745C0E9884DA}">
      <dgm:prSet/>
      <dgm:spPr/>
      <dgm:t>
        <a:bodyPr/>
        <a:lstStyle/>
        <a:p>
          <a:endParaRPr lang="en-US" sz="1600" b="0" spc="0" baseline="0">
            <a:solidFill>
              <a:schemeClr val="tx1"/>
            </a:solidFill>
          </a:endParaRPr>
        </a:p>
      </dgm:t>
    </dgm:pt>
    <dgm:pt modelId="{46101189-0F72-4831-A7B8-65154F75C16A}" type="sibTrans" cxnId="{7B52D3E3-0F69-40F0-8C78-745C0E9884DA}">
      <dgm:prSet/>
      <dgm:spPr/>
      <dgm:t>
        <a:bodyPr/>
        <a:lstStyle/>
        <a:p>
          <a:endParaRPr lang="en-US" sz="1600" b="0" spc="0" baseline="0">
            <a:solidFill>
              <a:schemeClr val="tx1"/>
            </a:solidFill>
          </a:endParaRPr>
        </a:p>
      </dgm:t>
    </dgm:pt>
    <dgm:pt modelId="{76C41111-1CD6-4506-BBD1-53B4E4D38EAA}">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Energy/Utility</a:t>
          </a:r>
        </a:p>
      </dgm:t>
    </dgm:pt>
    <dgm:pt modelId="{EBD17324-FFF9-4A1F-995A-5599109710C8}" type="parTrans" cxnId="{CBBF58E5-E584-435F-B594-8E2C11643E2A}">
      <dgm:prSet/>
      <dgm:spPr/>
      <dgm:t>
        <a:bodyPr/>
        <a:lstStyle/>
        <a:p>
          <a:endParaRPr lang="en-US" sz="1600" b="0" spc="0" baseline="0">
            <a:solidFill>
              <a:schemeClr val="tx1"/>
            </a:solidFill>
          </a:endParaRPr>
        </a:p>
      </dgm:t>
    </dgm:pt>
    <dgm:pt modelId="{35691241-95B1-449D-B6BA-EE09D34D2D8A}" type="sibTrans" cxnId="{CBBF58E5-E584-435F-B594-8E2C11643E2A}">
      <dgm:prSet/>
      <dgm:spPr/>
      <dgm:t>
        <a:bodyPr/>
        <a:lstStyle/>
        <a:p>
          <a:endParaRPr lang="en-US" sz="1600" b="0" spc="0" baseline="0">
            <a:solidFill>
              <a:schemeClr val="tx1"/>
            </a:solidFill>
          </a:endParaRPr>
        </a:p>
      </dgm:t>
    </dgm:pt>
    <dgm:pt modelId="{95F0F626-4392-414C-B9D5-6855B07FCAA3}">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Life Sciences and Medical Devices</a:t>
          </a:r>
        </a:p>
      </dgm:t>
    </dgm:pt>
    <dgm:pt modelId="{9BF9C964-8E97-4C0A-B0E4-15DC85468FFA}" type="parTrans" cxnId="{B136A067-E11D-43F3-ADD6-5641BA8D3983}">
      <dgm:prSet/>
      <dgm:spPr/>
      <dgm:t>
        <a:bodyPr/>
        <a:lstStyle/>
        <a:p>
          <a:endParaRPr lang="en-US" sz="1600" b="0" spc="0" baseline="0">
            <a:solidFill>
              <a:schemeClr val="tx1"/>
            </a:solidFill>
          </a:endParaRPr>
        </a:p>
      </dgm:t>
    </dgm:pt>
    <dgm:pt modelId="{06AE7239-984F-4C08-A0BF-924C0AFBCF93}" type="sibTrans" cxnId="{B136A067-E11D-43F3-ADD6-5641BA8D3983}">
      <dgm:prSet/>
      <dgm:spPr/>
      <dgm:t>
        <a:bodyPr/>
        <a:lstStyle/>
        <a:p>
          <a:endParaRPr lang="en-US" sz="1600" b="0" spc="0" baseline="0">
            <a:solidFill>
              <a:schemeClr val="tx1"/>
            </a:solidFill>
          </a:endParaRPr>
        </a:p>
      </dgm:t>
    </dgm:pt>
    <dgm:pt modelId="{811D0467-E426-483C-9099-FD71D483D33F}">
      <dgm:prSet custT="1"/>
      <dgm:spPr/>
      <dgm:t>
        <a:bodyPr/>
        <a:lstStyle/>
        <a:p>
          <a:r>
            <a:rPr lang="en-US" sz="1600" b="0" spc="0" baseline="0" dirty="0">
              <a:solidFill>
                <a:schemeClr val="tx1"/>
              </a:solidFill>
              <a:latin typeface="Calibri" panose="020F0502020204030204" pitchFamily="34" charset="0"/>
              <a:cs typeface="Calibri" panose="020F0502020204030204" pitchFamily="34" charset="0"/>
            </a:rPr>
            <a:t>Government</a:t>
          </a:r>
        </a:p>
      </dgm:t>
    </dgm:pt>
    <dgm:pt modelId="{EB11306B-4AB7-4712-9B4E-3749D95596F0}" type="parTrans" cxnId="{10D5953B-DD47-4BEA-8B95-96F22C821D14}">
      <dgm:prSet/>
      <dgm:spPr/>
      <dgm:t>
        <a:bodyPr/>
        <a:lstStyle/>
        <a:p>
          <a:endParaRPr lang="en-US" sz="1600" b="0" spc="0" baseline="0">
            <a:solidFill>
              <a:schemeClr val="tx1"/>
            </a:solidFill>
          </a:endParaRPr>
        </a:p>
      </dgm:t>
    </dgm:pt>
    <dgm:pt modelId="{782A64BE-8B8C-4B00-94DD-3916B2E142FF}" type="sibTrans" cxnId="{10D5953B-DD47-4BEA-8B95-96F22C821D14}">
      <dgm:prSet/>
      <dgm:spPr/>
      <dgm:t>
        <a:bodyPr/>
        <a:lstStyle/>
        <a:p>
          <a:endParaRPr lang="en-US" sz="1600" b="0" spc="0" baseline="0">
            <a:solidFill>
              <a:schemeClr val="tx1"/>
            </a:solidFill>
          </a:endParaRPr>
        </a:p>
      </dgm:t>
    </dgm:pt>
    <dgm:pt modelId="{85C8A117-0F4D-46B2-B1FF-86349D98FC64}" type="pres">
      <dgm:prSet presAssocID="{72792666-6B16-4F89-A7B5-2F06911E8AB3}" presName="linear" presStyleCnt="0">
        <dgm:presLayoutVars>
          <dgm:dir/>
          <dgm:animLvl val="lvl"/>
          <dgm:resizeHandles val="exact"/>
        </dgm:presLayoutVars>
      </dgm:prSet>
      <dgm:spPr/>
    </dgm:pt>
    <dgm:pt modelId="{69C3F112-187F-45DD-B4AD-2E52F10566EB}" type="pres">
      <dgm:prSet presAssocID="{487CFC53-E900-427A-BD8B-A0ACDDFA554A}" presName="parentLin" presStyleCnt="0"/>
      <dgm:spPr/>
    </dgm:pt>
    <dgm:pt modelId="{098C5D72-77FC-4C25-85DD-55F450B849BF}" type="pres">
      <dgm:prSet presAssocID="{487CFC53-E900-427A-BD8B-A0ACDDFA554A}" presName="parentLeftMargin" presStyleLbl="node1" presStyleIdx="0" presStyleCnt="3"/>
      <dgm:spPr/>
    </dgm:pt>
    <dgm:pt modelId="{6373153C-8F21-4F00-8AE9-901CAAF65A4F}" type="pres">
      <dgm:prSet presAssocID="{487CFC53-E900-427A-BD8B-A0ACDDFA554A}" presName="parentText" presStyleLbl="node1" presStyleIdx="0" presStyleCnt="3" custScaleY="164302">
        <dgm:presLayoutVars>
          <dgm:chMax val="0"/>
          <dgm:bulletEnabled val="1"/>
        </dgm:presLayoutVars>
      </dgm:prSet>
      <dgm:spPr/>
    </dgm:pt>
    <dgm:pt modelId="{07F5444A-3E61-42C8-B9EC-B25AA86FC2C2}" type="pres">
      <dgm:prSet presAssocID="{487CFC53-E900-427A-BD8B-A0ACDDFA554A}" presName="negativeSpace" presStyleCnt="0"/>
      <dgm:spPr/>
    </dgm:pt>
    <dgm:pt modelId="{E9B5349E-4C69-43C6-9FCF-C52A0917D797}" type="pres">
      <dgm:prSet presAssocID="{487CFC53-E900-427A-BD8B-A0ACDDFA554A}" presName="childText" presStyleLbl="conFgAcc1" presStyleIdx="0" presStyleCnt="3">
        <dgm:presLayoutVars>
          <dgm:bulletEnabled val="1"/>
        </dgm:presLayoutVars>
      </dgm:prSet>
      <dgm:spPr/>
    </dgm:pt>
    <dgm:pt modelId="{C84B77EA-4854-4338-8B3A-A92A4F7EC120}" type="pres">
      <dgm:prSet presAssocID="{FC655BB9-E9D5-41CE-9437-BFA11F690FF7}" presName="spaceBetweenRectangles" presStyleCnt="0"/>
      <dgm:spPr/>
    </dgm:pt>
    <dgm:pt modelId="{3B3DF2D1-6A92-458E-856E-4F3FC3F6D4C3}" type="pres">
      <dgm:prSet presAssocID="{A5A3E1AE-11A3-4692-8DF6-35BFFD54403D}" presName="parentLin" presStyleCnt="0"/>
      <dgm:spPr/>
    </dgm:pt>
    <dgm:pt modelId="{EEB697A4-650C-40C9-83D4-D157BEEB54E3}" type="pres">
      <dgm:prSet presAssocID="{A5A3E1AE-11A3-4692-8DF6-35BFFD54403D}" presName="parentLeftMargin" presStyleLbl="node1" presStyleIdx="0" presStyleCnt="3"/>
      <dgm:spPr/>
    </dgm:pt>
    <dgm:pt modelId="{C94E33F0-16BD-4463-A82C-6FFEC9DB3508}" type="pres">
      <dgm:prSet presAssocID="{A5A3E1AE-11A3-4692-8DF6-35BFFD54403D}" presName="parentText" presStyleLbl="node1" presStyleIdx="1" presStyleCnt="3" custScaleY="164302">
        <dgm:presLayoutVars>
          <dgm:chMax val="0"/>
          <dgm:bulletEnabled val="1"/>
        </dgm:presLayoutVars>
      </dgm:prSet>
      <dgm:spPr/>
    </dgm:pt>
    <dgm:pt modelId="{2007E913-54EB-4A18-B287-781F7D3B71C3}" type="pres">
      <dgm:prSet presAssocID="{A5A3E1AE-11A3-4692-8DF6-35BFFD54403D}" presName="negativeSpace" presStyleCnt="0"/>
      <dgm:spPr/>
    </dgm:pt>
    <dgm:pt modelId="{CAC3E9E8-3014-493F-BF76-B76917FA6A2E}" type="pres">
      <dgm:prSet presAssocID="{A5A3E1AE-11A3-4692-8DF6-35BFFD54403D}" presName="childText" presStyleLbl="conFgAcc1" presStyleIdx="1" presStyleCnt="3">
        <dgm:presLayoutVars>
          <dgm:bulletEnabled val="1"/>
        </dgm:presLayoutVars>
      </dgm:prSet>
      <dgm:spPr/>
    </dgm:pt>
    <dgm:pt modelId="{AFB47D2B-CD58-4BFD-8766-5B9CF19F1611}" type="pres">
      <dgm:prSet presAssocID="{FA54A6F0-9EFD-40CF-AEE5-576574C1E2A5}" presName="spaceBetweenRectangles" presStyleCnt="0"/>
      <dgm:spPr/>
    </dgm:pt>
    <dgm:pt modelId="{6194C4F5-A580-4AF0-BCE7-A504E54F8D14}" type="pres">
      <dgm:prSet presAssocID="{599410DD-2BB2-4DBB-BA39-034C2A2EFDEE}" presName="parentLin" presStyleCnt="0"/>
      <dgm:spPr/>
    </dgm:pt>
    <dgm:pt modelId="{7A2071AE-7EDE-4545-8B2B-696852543FBB}" type="pres">
      <dgm:prSet presAssocID="{599410DD-2BB2-4DBB-BA39-034C2A2EFDEE}" presName="parentLeftMargin" presStyleLbl="node1" presStyleIdx="1" presStyleCnt="3"/>
      <dgm:spPr/>
    </dgm:pt>
    <dgm:pt modelId="{BC4D6866-8E2C-4919-96F2-DEE16E147ECA}" type="pres">
      <dgm:prSet presAssocID="{599410DD-2BB2-4DBB-BA39-034C2A2EFDEE}" presName="parentText" presStyleLbl="node1" presStyleIdx="2" presStyleCnt="3" custScaleY="164302">
        <dgm:presLayoutVars>
          <dgm:chMax val="0"/>
          <dgm:bulletEnabled val="1"/>
        </dgm:presLayoutVars>
      </dgm:prSet>
      <dgm:spPr/>
    </dgm:pt>
    <dgm:pt modelId="{0E6D7637-DB4E-461B-9EF5-14A74A07654A}" type="pres">
      <dgm:prSet presAssocID="{599410DD-2BB2-4DBB-BA39-034C2A2EFDEE}" presName="negativeSpace" presStyleCnt="0"/>
      <dgm:spPr/>
    </dgm:pt>
    <dgm:pt modelId="{6D8F4E68-06B3-4B09-9D24-5BA5109D5740}" type="pres">
      <dgm:prSet presAssocID="{599410DD-2BB2-4DBB-BA39-034C2A2EFDEE}" presName="childText" presStyleLbl="conFgAcc1" presStyleIdx="2" presStyleCnt="3">
        <dgm:presLayoutVars>
          <dgm:bulletEnabled val="1"/>
        </dgm:presLayoutVars>
      </dgm:prSet>
      <dgm:spPr/>
    </dgm:pt>
  </dgm:ptLst>
  <dgm:cxnLst>
    <dgm:cxn modelId="{B4C9A607-79A0-4D5B-AA3A-0C870AA36A7D}" srcId="{A5A3E1AE-11A3-4692-8DF6-35BFFD54403D}" destId="{BDBB299D-834A-447A-9991-B4D403B5EF08}" srcOrd="2" destOrd="0" parTransId="{FDCDA35B-8DE2-4369-823C-44858DC2FA97}" sibTransId="{DFFE7B52-58A0-46E6-B456-A8E00EF5B290}"/>
    <dgm:cxn modelId="{3FC7960D-D1E2-46A1-B6B9-1DA32E064DF3}" type="presOf" srcId="{599410DD-2BB2-4DBB-BA39-034C2A2EFDEE}" destId="{BC4D6866-8E2C-4919-96F2-DEE16E147ECA}" srcOrd="1" destOrd="0" presId="urn:microsoft.com/office/officeart/2005/8/layout/list1"/>
    <dgm:cxn modelId="{96C3CC17-552F-43CA-9F70-0DA402479549}" type="presOf" srcId="{A5A3E1AE-11A3-4692-8DF6-35BFFD54403D}" destId="{C94E33F0-16BD-4463-A82C-6FFEC9DB3508}" srcOrd="1" destOrd="0" presId="urn:microsoft.com/office/officeart/2005/8/layout/list1"/>
    <dgm:cxn modelId="{B992B91C-AEE4-438B-B3A0-D6C9AB6AC20B}" type="presOf" srcId="{487CFC53-E900-427A-BD8B-A0ACDDFA554A}" destId="{098C5D72-77FC-4C25-85DD-55F450B849BF}" srcOrd="0" destOrd="0" presId="urn:microsoft.com/office/officeart/2005/8/layout/list1"/>
    <dgm:cxn modelId="{5FF7241F-2536-4590-9B29-9215545A9711}" srcId="{487CFC53-E900-427A-BD8B-A0ACDDFA554A}" destId="{C6BE90C7-B158-4729-9480-12CE75E0B251}" srcOrd="0" destOrd="0" parTransId="{90D588CA-2FA8-4FBE-81D0-D17CA77D5F0E}" sibTransId="{311C002C-567F-428F-BDF4-4E6B41260469}"/>
    <dgm:cxn modelId="{C74DA821-9A7F-4BAC-B0A9-7882708FA5CF}" srcId="{72792666-6B16-4F89-A7B5-2F06911E8AB3}" destId="{599410DD-2BB2-4DBB-BA39-034C2A2EFDEE}" srcOrd="2" destOrd="0" parTransId="{5AF5D4E0-3E6A-4117-B7BC-4AD5EFDDF366}" sibTransId="{B631CB25-0ED7-478E-8DCE-103C398A551B}"/>
    <dgm:cxn modelId="{10D5953B-DD47-4BEA-8B95-96F22C821D14}" srcId="{599410DD-2BB2-4DBB-BA39-034C2A2EFDEE}" destId="{811D0467-E426-483C-9099-FD71D483D33F}" srcOrd="6" destOrd="0" parTransId="{EB11306B-4AB7-4712-9B4E-3749D95596F0}" sibTransId="{782A64BE-8B8C-4B00-94DD-3916B2E142FF}"/>
    <dgm:cxn modelId="{C9BA5640-575B-4C9C-BA33-B5AA45F938D2}" type="presOf" srcId="{599410DD-2BB2-4DBB-BA39-034C2A2EFDEE}" destId="{7A2071AE-7EDE-4545-8B2B-696852543FBB}" srcOrd="0" destOrd="0" presId="urn:microsoft.com/office/officeart/2005/8/layout/list1"/>
    <dgm:cxn modelId="{CA06C74B-1414-4998-B5E5-83A89377C869}" type="presOf" srcId="{4BF0608D-399D-4683-9349-4D9916EDD36B}" destId="{E9B5349E-4C69-43C6-9FCF-C52A0917D797}" srcOrd="0" destOrd="2" presId="urn:microsoft.com/office/officeart/2005/8/layout/list1"/>
    <dgm:cxn modelId="{D21C704F-6011-49ED-9DEA-7FAFB15F4BED}" srcId="{599410DD-2BB2-4DBB-BA39-034C2A2EFDEE}" destId="{7A0C5E67-6474-4852-8E7F-99F6EE492FC6}" srcOrd="2" destOrd="0" parTransId="{C6B6E082-7C32-4D92-A784-846A33FF807B}" sibTransId="{6D8D6069-FC1A-4C03-B737-BBDD728ADB1A}"/>
    <dgm:cxn modelId="{B136A067-E11D-43F3-ADD6-5641BA8D3983}" srcId="{599410DD-2BB2-4DBB-BA39-034C2A2EFDEE}" destId="{95F0F626-4392-414C-B9D5-6855B07FCAA3}" srcOrd="5" destOrd="0" parTransId="{9BF9C964-8E97-4C0A-B0E4-15DC85468FFA}" sibTransId="{06AE7239-984F-4C08-A0BF-924C0AFBCF93}"/>
    <dgm:cxn modelId="{59DB216B-E3B2-4B10-95B6-D49A26C2C59F}" type="presOf" srcId="{7A0C5E67-6474-4852-8E7F-99F6EE492FC6}" destId="{6D8F4E68-06B3-4B09-9D24-5BA5109D5740}" srcOrd="0" destOrd="2" presId="urn:microsoft.com/office/officeart/2005/8/layout/list1"/>
    <dgm:cxn modelId="{6ACD2A71-31BF-4685-A68F-9F4424EE66CF}" type="presOf" srcId="{1123AF98-81D5-473C-87D0-FFA74F76646D}" destId="{6D8F4E68-06B3-4B09-9D24-5BA5109D5740}" srcOrd="0" destOrd="0" presId="urn:microsoft.com/office/officeart/2005/8/layout/list1"/>
    <dgm:cxn modelId="{063F1D82-A9D3-4D19-9435-8970B477EFAC}" type="presOf" srcId="{3B6937BC-4FE4-4C1A-BF5B-7B87E236E467}" destId="{6D8F4E68-06B3-4B09-9D24-5BA5109D5740}" srcOrd="0" destOrd="3" presId="urn:microsoft.com/office/officeart/2005/8/layout/list1"/>
    <dgm:cxn modelId="{E99FFC93-FFE2-486A-B3A0-1F8C0A1FB2E2}" type="presOf" srcId="{A5A3E1AE-11A3-4692-8DF6-35BFFD54403D}" destId="{EEB697A4-650C-40C9-83D4-D157BEEB54E3}" srcOrd="0" destOrd="0" presId="urn:microsoft.com/office/officeart/2005/8/layout/list1"/>
    <dgm:cxn modelId="{E0BA1294-300B-4EF6-9817-F17796D0899E}" type="presOf" srcId="{BDBB299D-834A-447A-9991-B4D403B5EF08}" destId="{CAC3E9E8-3014-493F-BF76-B76917FA6A2E}" srcOrd="0" destOrd="2" presId="urn:microsoft.com/office/officeart/2005/8/layout/list1"/>
    <dgm:cxn modelId="{FE0A9C94-FFB4-4366-82EC-CD8EFDBC6DFD}" type="presOf" srcId="{CFCA83DF-4FCC-4653-BE20-D36333F333F9}" destId="{CAC3E9E8-3014-493F-BF76-B76917FA6A2E}" srcOrd="0" destOrd="0" presId="urn:microsoft.com/office/officeart/2005/8/layout/list1"/>
    <dgm:cxn modelId="{15F1ED94-F0F4-4CDC-9143-3F6D55FA2865}" type="presOf" srcId="{4F74E789-1D55-43E8-980B-EBCED852D1C4}" destId="{6D8F4E68-06B3-4B09-9D24-5BA5109D5740}" srcOrd="0" destOrd="1" presId="urn:microsoft.com/office/officeart/2005/8/layout/list1"/>
    <dgm:cxn modelId="{890F4EA7-2057-42A6-9080-D8CC1E6531E2}" type="presOf" srcId="{95F0F626-4392-414C-B9D5-6855B07FCAA3}" destId="{6D8F4E68-06B3-4B09-9D24-5BA5109D5740}" srcOrd="0" destOrd="5" presId="urn:microsoft.com/office/officeart/2005/8/layout/list1"/>
    <dgm:cxn modelId="{8D66F5A9-4C8F-4C4A-89D2-15CE0B7C4124}" srcId="{487CFC53-E900-427A-BD8B-A0ACDDFA554A}" destId="{4BF0608D-399D-4683-9349-4D9916EDD36B}" srcOrd="2" destOrd="0" parTransId="{41E239F6-F4DE-4C34-B396-15B96972B6D6}" sibTransId="{36756119-1B06-4438-91CA-6BFCEDCFB37F}"/>
    <dgm:cxn modelId="{875104B3-A5A6-4DA0-A0C9-8841D84F7FF8}" type="presOf" srcId="{811D0467-E426-483C-9099-FD71D483D33F}" destId="{6D8F4E68-06B3-4B09-9D24-5BA5109D5740}" srcOrd="0" destOrd="6" presId="urn:microsoft.com/office/officeart/2005/8/layout/list1"/>
    <dgm:cxn modelId="{212E01B4-763B-47F6-AFF4-D363CABD5219}" type="presOf" srcId="{C6BE90C7-B158-4729-9480-12CE75E0B251}" destId="{E9B5349E-4C69-43C6-9FCF-C52A0917D797}" srcOrd="0" destOrd="0" presId="urn:microsoft.com/office/officeart/2005/8/layout/list1"/>
    <dgm:cxn modelId="{4ABEACB4-A8F2-4903-83A2-6D478D56B9EF}" srcId="{A5A3E1AE-11A3-4692-8DF6-35BFFD54403D}" destId="{9B37ED84-EDCB-448C-9EFC-994A2F28C259}" srcOrd="1" destOrd="0" parTransId="{18EC03DA-9351-4E4F-8E9B-9EF46874ADA8}" sibTransId="{C10CE8B9-8776-4690-869D-7A6D34DE5086}"/>
    <dgm:cxn modelId="{FC131AC3-5E73-4A18-8AA3-B5F1D2B556C4}" type="presOf" srcId="{76C41111-1CD6-4506-BBD1-53B4E4D38EAA}" destId="{6D8F4E68-06B3-4B09-9D24-5BA5109D5740}" srcOrd="0" destOrd="4" presId="urn:microsoft.com/office/officeart/2005/8/layout/list1"/>
    <dgm:cxn modelId="{6EC6DCD7-6565-4FB7-9FD2-62F941F36731}" type="presOf" srcId="{72792666-6B16-4F89-A7B5-2F06911E8AB3}" destId="{85C8A117-0F4D-46B2-B1FF-86349D98FC64}" srcOrd="0" destOrd="0" presId="urn:microsoft.com/office/officeart/2005/8/layout/list1"/>
    <dgm:cxn modelId="{B660C7DA-B735-4C2E-880D-8F84DF87947F}" srcId="{599410DD-2BB2-4DBB-BA39-034C2A2EFDEE}" destId="{4F74E789-1D55-43E8-980B-EBCED852D1C4}" srcOrd="1" destOrd="0" parTransId="{7B699E89-640C-4FE8-8DFA-A340AE1D7C59}" sibTransId="{82C9CADF-F330-4C67-98CE-4EC5507350FC}"/>
    <dgm:cxn modelId="{F5D71FDC-A471-402A-A1E8-1E811DCED8A2}" srcId="{A5A3E1AE-11A3-4692-8DF6-35BFFD54403D}" destId="{CFCA83DF-4FCC-4653-BE20-D36333F333F9}" srcOrd="0" destOrd="0" parTransId="{DFC592BF-5636-431F-8319-90B1A8B10734}" sibTransId="{18F826AA-A8BE-4559-8B06-786D9662FFE4}"/>
    <dgm:cxn modelId="{AEF9B5E2-4225-44F8-9915-BC6C7272A502}" type="presOf" srcId="{487CFC53-E900-427A-BD8B-A0ACDDFA554A}" destId="{6373153C-8F21-4F00-8AE9-901CAAF65A4F}" srcOrd="1" destOrd="0" presId="urn:microsoft.com/office/officeart/2005/8/layout/list1"/>
    <dgm:cxn modelId="{7B52D3E3-0F69-40F0-8C78-745C0E9884DA}" srcId="{599410DD-2BB2-4DBB-BA39-034C2A2EFDEE}" destId="{3B6937BC-4FE4-4C1A-BF5B-7B87E236E467}" srcOrd="3" destOrd="0" parTransId="{03035BAD-7304-4BFA-9964-8D8A9FAE15EB}" sibTransId="{46101189-0F72-4831-A7B8-65154F75C16A}"/>
    <dgm:cxn modelId="{080F36E4-5E52-4A67-9F90-EDB7B404B700}" srcId="{72792666-6B16-4F89-A7B5-2F06911E8AB3}" destId="{487CFC53-E900-427A-BD8B-A0ACDDFA554A}" srcOrd="0" destOrd="0" parTransId="{086EE03B-A334-4C9F-AE15-7FAB160D25DF}" sibTransId="{FC655BB9-E9D5-41CE-9437-BFA11F690FF7}"/>
    <dgm:cxn modelId="{CBBF58E5-E584-435F-B594-8E2C11643E2A}" srcId="{599410DD-2BB2-4DBB-BA39-034C2A2EFDEE}" destId="{76C41111-1CD6-4506-BBD1-53B4E4D38EAA}" srcOrd="4" destOrd="0" parTransId="{EBD17324-FFF9-4A1F-995A-5599109710C8}" sibTransId="{35691241-95B1-449D-B6BA-EE09D34D2D8A}"/>
    <dgm:cxn modelId="{30947AE6-AC4D-4047-8CFB-D4C9DECE7EFD}" type="presOf" srcId="{9B37ED84-EDCB-448C-9EFC-994A2F28C259}" destId="{CAC3E9E8-3014-493F-BF76-B76917FA6A2E}" srcOrd="0" destOrd="1" presId="urn:microsoft.com/office/officeart/2005/8/layout/list1"/>
    <dgm:cxn modelId="{800B07E7-06C8-4286-941E-AE9B03D61E7D}" srcId="{599410DD-2BB2-4DBB-BA39-034C2A2EFDEE}" destId="{1123AF98-81D5-473C-87D0-FFA74F76646D}" srcOrd="0" destOrd="0" parTransId="{F731411C-9954-449E-A502-626FA4F293DB}" sibTransId="{9CCBE07B-15AA-43C7-9C00-79A2AC27146F}"/>
    <dgm:cxn modelId="{8840BCEB-93DB-4EB3-BFEF-1025C49CC5C3}" type="presOf" srcId="{0769B2C9-FDB7-4327-A49F-BEF4F0131B13}" destId="{E9B5349E-4C69-43C6-9FCF-C52A0917D797}" srcOrd="0" destOrd="1" presId="urn:microsoft.com/office/officeart/2005/8/layout/list1"/>
    <dgm:cxn modelId="{08F6B1EC-121B-4643-B39E-C4DB1B9C0590}" srcId="{487CFC53-E900-427A-BD8B-A0ACDDFA554A}" destId="{0769B2C9-FDB7-4327-A49F-BEF4F0131B13}" srcOrd="1" destOrd="0" parTransId="{B342555A-97A3-42A6-BFF6-20E5D5E11908}" sibTransId="{869671AE-9F83-40AC-9CE0-3053D0AEE497}"/>
    <dgm:cxn modelId="{8B7799FE-1F8A-4CA5-ACD5-D5D8A560111B}" srcId="{72792666-6B16-4F89-A7B5-2F06911E8AB3}" destId="{A5A3E1AE-11A3-4692-8DF6-35BFFD54403D}" srcOrd="1" destOrd="0" parTransId="{69093A6A-70F5-4716-AE5F-200C0A39E69A}" sibTransId="{FA54A6F0-9EFD-40CF-AEE5-576574C1E2A5}"/>
    <dgm:cxn modelId="{FCCCF1A9-51BD-4C3C-8120-91E9E56354C4}" type="presParOf" srcId="{85C8A117-0F4D-46B2-B1FF-86349D98FC64}" destId="{69C3F112-187F-45DD-B4AD-2E52F10566EB}" srcOrd="0" destOrd="0" presId="urn:microsoft.com/office/officeart/2005/8/layout/list1"/>
    <dgm:cxn modelId="{BA4CEBE1-9233-4D39-B201-69944D0A87B6}" type="presParOf" srcId="{69C3F112-187F-45DD-B4AD-2E52F10566EB}" destId="{098C5D72-77FC-4C25-85DD-55F450B849BF}" srcOrd="0" destOrd="0" presId="urn:microsoft.com/office/officeart/2005/8/layout/list1"/>
    <dgm:cxn modelId="{AC8D0789-2A58-48CB-A31B-D7D98B21AE79}" type="presParOf" srcId="{69C3F112-187F-45DD-B4AD-2E52F10566EB}" destId="{6373153C-8F21-4F00-8AE9-901CAAF65A4F}" srcOrd="1" destOrd="0" presId="urn:microsoft.com/office/officeart/2005/8/layout/list1"/>
    <dgm:cxn modelId="{B373C86A-37A6-44B3-8ED3-E56E0BEC6E9F}" type="presParOf" srcId="{85C8A117-0F4D-46B2-B1FF-86349D98FC64}" destId="{07F5444A-3E61-42C8-B9EC-B25AA86FC2C2}" srcOrd="1" destOrd="0" presId="urn:microsoft.com/office/officeart/2005/8/layout/list1"/>
    <dgm:cxn modelId="{D697116C-3848-476C-9249-F1992274C726}" type="presParOf" srcId="{85C8A117-0F4D-46B2-B1FF-86349D98FC64}" destId="{E9B5349E-4C69-43C6-9FCF-C52A0917D797}" srcOrd="2" destOrd="0" presId="urn:microsoft.com/office/officeart/2005/8/layout/list1"/>
    <dgm:cxn modelId="{9FFC6C2A-1F4E-4106-8FD1-1498254FF79A}" type="presParOf" srcId="{85C8A117-0F4D-46B2-B1FF-86349D98FC64}" destId="{C84B77EA-4854-4338-8B3A-A92A4F7EC120}" srcOrd="3" destOrd="0" presId="urn:microsoft.com/office/officeart/2005/8/layout/list1"/>
    <dgm:cxn modelId="{57DB670E-83C8-4859-8341-E80D40E6A61B}" type="presParOf" srcId="{85C8A117-0F4D-46B2-B1FF-86349D98FC64}" destId="{3B3DF2D1-6A92-458E-856E-4F3FC3F6D4C3}" srcOrd="4" destOrd="0" presId="urn:microsoft.com/office/officeart/2005/8/layout/list1"/>
    <dgm:cxn modelId="{D9354F09-B0A2-41F0-8B32-23FCA3D201BE}" type="presParOf" srcId="{3B3DF2D1-6A92-458E-856E-4F3FC3F6D4C3}" destId="{EEB697A4-650C-40C9-83D4-D157BEEB54E3}" srcOrd="0" destOrd="0" presId="urn:microsoft.com/office/officeart/2005/8/layout/list1"/>
    <dgm:cxn modelId="{1EB1DBA7-FC93-4B30-B413-6CBDD1F65E25}" type="presParOf" srcId="{3B3DF2D1-6A92-458E-856E-4F3FC3F6D4C3}" destId="{C94E33F0-16BD-4463-A82C-6FFEC9DB3508}" srcOrd="1" destOrd="0" presId="urn:microsoft.com/office/officeart/2005/8/layout/list1"/>
    <dgm:cxn modelId="{BF1BABB9-3107-41E2-BD2A-1A4E042958D1}" type="presParOf" srcId="{85C8A117-0F4D-46B2-B1FF-86349D98FC64}" destId="{2007E913-54EB-4A18-B287-781F7D3B71C3}" srcOrd="5" destOrd="0" presId="urn:microsoft.com/office/officeart/2005/8/layout/list1"/>
    <dgm:cxn modelId="{AA6A5338-C326-497E-9A4A-8CAF4DA3401F}" type="presParOf" srcId="{85C8A117-0F4D-46B2-B1FF-86349D98FC64}" destId="{CAC3E9E8-3014-493F-BF76-B76917FA6A2E}" srcOrd="6" destOrd="0" presId="urn:microsoft.com/office/officeart/2005/8/layout/list1"/>
    <dgm:cxn modelId="{4F880041-B4F9-47C3-9E75-8E30AFD1E9E3}" type="presParOf" srcId="{85C8A117-0F4D-46B2-B1FF-86349D98FC64}" destId="{AFB47D2B-CD58-4BFD-8766-5B9CF19F1611}" srcOrd="7" destOrd="0" presId="urn:microsoft.com/office/officeart/2005/8/layout/list1"/>
    <dgm:cxn modelId="{A0D17F7F-F9F9-407F-A725-D7FD78786A18}" type="presParOf" srcId="{85C8A117-0F4D-46B2-B1FF-86349D98FC64}" destId="{6194C4F5-A580-4AF0-BCE7-A504E54F8D14}" srcOrd="8" destOrd="0" presId="urn:microsoft.com/office/officeart/2005/8/layout/list1"/>
    <dgm:cxn modelId="{DF4B1994-6532-4980-A8E2-2F83142D1B5B}" type="presParOf" srcId="{6194C4F5-A580-4AF0-BCE7-A504E54F8D14}" destId="{7A2071AE-7EDE-4545-8B2B-696852543FBB}" srcOrd="0" destOrd="0" presId="urn:microsoft.com/office/officeart/2005/8/layout/list1"/>
    <dgm:cxn modelId="{CCB8AF99-09A6-449B-9223-A7B637691604}" type="presParOf" srcId="{6194C4F5-A580-4AF0-BCE7-A504E54F8D14}" destId="{BC4D6866-8E2C-4919-96F2-DEE16E147ECA}" srcOrd="1" destOrd="0" presId="urn:microsoft.com/office/officeart/2005/8/layout/list1"/>
    <dgm:cxn modelId="{7EF51F87-ADCC-4147-9C30-AE7A78967929}" type="presParOf" srcId="{85C8A117-0F4D-46B2-B1FF-86349D98FC64}" destId="{0E6D7637-DB4E-461B-9EF5-14A74A07654A}" srcOrd="9" destOrd="0" presId="urn:microsoft.com/office/officeart/2005/8/layout/list1"/>
    <dgm:cxn modelId="{2119610C-0B0D-4516-BCCC-AEDE106BBF51}" type="presParOf" srcId="{85C8A117-0F4D-46B2-B1FF-86349D98FC64}" destId="{6D8F4E68-06B3-4B09-9D24-5BA5109D57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633B3-5624-486F-BB28-4BB5DEE7AF61}">
      <dsp:nvSpPr>
        <dsp:cNvPr id="0" name=""/>
        <dsp:cNvSpPr/>
      </dsp:nvSpPr>
      <dsp:spPr>
        <a:xfrm>
          <a:off x="0" y="218699"/>
          <a:ext cx="8586686" cy="850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422" tIns="208280" rIns="6664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Agile methodologies, such as Scrum or Kanban, emphasize flexibility, iterative development, customer collaboration, and responding to change </a:t>
          </a:r>
        </a:p>
      </dsp:txBody>
      <dsp:txXfrm>
        <a:off x="0" y="218699"/>
        <a:ext cx="8586686" cy="850500"/>
      </dsp:txXfrm>
    </dsp:sp>
    <dsp:sp modelId="{14126AC3-EB83-4711-94D1-50D34ED8C0ED}">
      <dsp:nvSpPr>
        <dsp:cNvPr id="0" name=""/>
        <dsp:cNvSpPr/>
      </dsp:nvSpPr>
      <dsp:spPr>
        <a:xfrm>
          <a:off x="429334" y="71099"/>
          <a:ext cx="6010680" cy="2951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189" tIns="0" rIns="227189" bIns="0" numCol="1" spcCol="1270" anchor="ctr" anchorCtr="0">
          <a:noAutofit/>
        </a:bodyPr>
        <a:lstStyle/>
        <a:p>
          <a:pPr marL="0" lvl="0" indent="0" algn="l" defTabSz="800100">
            <a:lnSpc>
              <a:spcPct val="90000"/>
            </a:lnSpc>
            <a:spcBef>
              <a:spcPct val="0"/>
            </a:spcBef>
            <a:spcAft>
              <a:spcPct val="35000"/>
            </a:spcAft>
            <a:buNone/>
          </a:pPr>
          <a:r>
            <a:rPr lang="en-US" sz="1800" kern="1200" dirty="0"/>
            <a:t>Agile Principles</a:t>
          </a:r>
        </a:p>
      </dsp:txBody>
      <dsp:txXfrm>
        <a:off x="443744" y="85509"/>
        <a:ext cx="5981860" cy="266379"/>
      </dsp:txXfrm>
    </dsp:sp>
    <dsp:sp modelId="{439301B5-307D-4FF6-87DE-19C090CDFD36}">
      <dsp:nvSpPr>
        <dsp:cNvPr id="0" name=""/>
        <dsp:cNvSpPr/>
      </dsp:nvSpPr>
      <dsp:spPr>
        <a:xfrm>
          <a:off x="0" y="1270799"/>
          <a:ext cx="8586686" cy="1102500"/>
        </a:xfrm>
        <a:prstGeom prst="rect">
          <a:avLst/>
        </a:prstGeom>
        <a:solidFill>
          <a:schemeClr val="lt1">
            <a:alpha val="90000"/>
            <a:hueOff val="0"/>
            <a:satOff val="0"/>
            <a:lumOff val="0"/>
            <a:alphaOff val="0"/>
          </a:schemeClr>
        </a:solidFill>
        <a:ln w="25400" cap="flat" cmpd="sng" algn="ctr">
          <a:solidFill>
            <a:schemeClr val="accent3">
              <a:hueOff val="48958"/>
              <a:satOff val="0"/>
              <a:lumOff val="72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422" tIns="208280" rIns="6664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development process, where requirements, design, development, and testing activities are performed incrementally in short cycles, known as sprints</a:t>
          </a:r>
        </a:p>
      </dsp:txBody>
      <dsp:txXfrm>
        <a:off x="0" y="1270799"/>
        <a:ext cx="8586686" cy="1102500"/>
      </dsp:txXfrm>
    </dsp:sp>
    <dsp:sp modelId="{3D663E4F-DC35-4726-8F88-13598CB3B578}">
      <dsp:nvSpPr>
        <dsp:cNvPr id="0" name=""/>
        <dsp:cNvSpPr/>
      </dsp:nvSpPr>
      <dsp:spPr>
        <a:xfrm>
          <a:off x="429334" y="1123199"/>
          <a:ext cx="6010680" cy="295199"/>
        </a:xfrm>
        <a:prstGeom prst="roundRect">
          <a:avLst/>
        </a:prstGeom>
        <a:solidFill>
          <a:schemeClr val="accent3">
            <a:hueOff val="48958"/>
            <a:satOff val="0"/>
            <a:lumOff val="7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189" tIns="0" rIns="227189" bIns="0" numCol="1" spcCol="1270" anchor="ctr" anchorCtr="0">
          <a:noAutofit/>
        </a:bodyPr>
        <a:lstStyle/>
        <a:p>
          <a:pPr marL="0" lvl="0" indent="0" algn="l" defTabSz="800100">
            <a:lnSpc>
              <a:spcPct val="90000"/>
            </a:lnSpc>
            <a:spcBef>
              <a:spcPct val="0"/>
            </a:spcBef>
            <a:spcAft>
              <a:spcPct val="35000"/>
            </a:spcAft>
            <a:buNone/>
          </a:pPr>
          <a:r>
            <a:rPr lang="en-US" sz="1800" kern="1200" dirty="0"/>
            <a:t>Iterative Development</a:t>
          </a:r>
        </a:p>
      </dsp:txBody>
      <dsp:txXfrm>
        <a:off x="443744" y="1137609"/>
        <a:ext cx="5981860" cy="266379"/>
      </dsp:txXfrm>
    </dsp:sp>
    <dsp:sp modelId="{68BE7E17-CAA9-4940-89DF-DAF718B678DF}">
      <dsp:nvSpPr>
        <dsp:cNvPr id="0" name=""/>
        <dsp:cNvSpPr/>
      </dsp:nvSpPr>
      <dsp:spPr>
        <a:xfrm>
          <a:off x="0" y="2574899"/>
          <a:ext cx="8586686" cy="850500"/>
        </a:xfrm>
        <a:prstGeom prst="rect">
          <a:avLst/>
        </a:prstGeom>
        <a:solidFill>
          <a:schemeClr val="lt1">
            <a:alpha val="90000"/>
            <a:hueOff val="0"/>
            <a:satOff val="0"/>
            <a:lumOff val="0"/>
            <a:alphaOff val="0"/>
          </a:schemeClr>
        </a:solidFill>
        <a:ln w="25400" cap="flat" cmpd="sng" algn="ctr">
          <a:solidFill>
            <a:schemeClr val="accent3">
              <a:hueOff val="97916"/>
              <a:satOff val="0"/>
              <a:lumOff val="1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422" tIns="208280" rIns="6664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Agile Systems Engineering emphasizes close collaboration with users and stakeholders throughout the development process.</a:t>
          </a:r>
        </a:p>
      </dsp:txBody>
      <dsp:txXfrm>
        <a:off x="0" y="2574899"/>
        <a:ext cx="8586686" cy="850500"/>
      </dsp:txXfrm>
    </dsp:sp>
    <dsp:sp modelId="{E5DEC97A-D588-4D14-B745-B3BCB2D54CCC}">
      <dsp:nvSpPr>
        <dsp:cNvPr id="0" name=""/>
        <dsp:cNvSpPr/>
      </dsp:nvSpPr>
      <dsp:spPr>
        <a:xfrm>
          <a:off x="429334" y="2427299"/>
          <a:ext cx="6010680" cy="295199"/>
        </a:xfrm>
        <a:prstGeom prst="roundRect">
          <a:avLst/>
        </a:prstGeom>
        <a:solidFill>
          <a:schemeClr val="accent3">
            <a:hueOff val="97916"/>
            <a:satOff val="0"/>
            <a:lumOff val="1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189" tIns="0" rIns="227189" bIns="0" numCol="1" spcCol="1270" anchor="ctr" anchorCtr="0">
          <a:noAutofit/>
        </a:bodyPr>
        <a:lstStyle/>
        <a:p>
          <a:pPr marL="0" lvl="0" indent="0" algn="l" defTabSz="800100">
            <a:lnSpc>
              <a:spcPct val="90000"/>
            </a:lnSpc>
            <a:spcBef>
              <a:spcPct val="0"/>
            </a:spcBef>
            <a:spcAft>
              <a:spcPct val="35000"/>
            </a:spcAft>
            <a:buNone/>
          </a:pPr>
          <a:r>
            <a:rPr lang="en-US" sz="1800" kern="1200" dirty="0"/>
            <a:t>User Collaboration</a:t>
          </a:r>
        </a:p>
      </dsp:txBody>
      <dsp:txXfrm>
        <a:off x="443744" y="2441709"/>
        <a:ext cx="5981860" cy="266379"/>
      </dsp:txXfrm>
    </dsp:sp>
    <dsp:sp modelId="{A6F1E498-B600-486B-9A78-130A7166D646}">
      <dsp:nvSpPr>
        <dsp:cNvPr id="0" name=""/>
        <dsp:cNvSpPr/>
      </dsp:nvSpPr>
      <dsp:spPr>
        <a:xfrm>
          <a:off x="0" y="3627000"/>
          <a:ext cx="8586686" cy="850500"/>
        </a:xfrm>
        <a:prstGeom prst="rect">
          <a:avLst/>
        </a:prstGeom>
        <a:solidFill>
          <a:schemeClr val="lt1">
            <a:alpha val="90000"/>
            <a:hueOff val="0"/>
            <a:satOff val="0"/>
            <a:lumOff val="0"/>
            <a:alphaOff val="0"/>
          </a:schemeClr>
        </a:solidFill>
        <a:ln w="25400" cap="flat" cmpd="sng" algn="ctr">
          <a:solidFill>
            <a:schemeClr val="accent3">
              <a:hueOff val="146873"/>
              <a:satOff val="0"/>
              <a:lumOff val="21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422" tIns="208280" rIns="6664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Agile Systems Engineering promotes the formation of cross-functional teams composed of members from different disciplines</a:t>
          </a:r>
        </a:p>
      </dsp:txBody>
      <dsp:txXfrm>
        <a:off x="0" y="3627000"/>
        <a:ext cx="8586686" cy="850500"/>
      </dsp:txXfrm>
    </dsp:sp>
    <dsp:sp modelId="{7031F873-06DC-43D2-B860-F2705670306B}">
      <dsp:nvSpPr>
        <dsp:cNvPr id="0" name=""/>
        <dsp:cNvSpPr/>
      </dsp:nvSpPr>
      <dsp:spPr>
        <a:xfrm>
          <a:off x="429334" y="3479400"/>
          <a:ext cx="6010680" cy="295199"/>
        </a:xfrm>
        <a:prstGeom prst="roundRect">
          <a:avLst/>
        </a:prstGeom>
        <a:solidFill>
          <a:schemeClr val="accent3">
            <a:hueOff val="146873"/>
            <a:satOff val="0"/>
            <a:lumOff val="2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189" tIns="0" rIns="227189" bIns="0" numCol="1" spcCol="1270" anchor="ctr" anchorCtr="0">
          <a:noAutofit/>
        </a:bodyPr>
        <a:lstStyle/>
        <a:p>
          <a:pPr marL="0" lvl="0" indent="0" algn="l" defTabSz="800100">
            <a:lnSpc>
              <a:spcPct val="90000"/>
            </a:lnSpc>
            <a:spcBef>
              <a:spcPct val="0"/>
            </a:spcBef>
            <a:spcAft>
              <a:spcPct val="35000"/>
            </a:spcAft>
            <a:buNone/>
          </a:pPr>
          <a:r>
            <a:rPr lang="en-US" sz="1800" kern="1200" dirty="0"/>
            <a:t>Cross-Functional Teams</a:t>
          </a:r>
        </a:p>
      </dsp:txBody>
      <dsp:txXfrm>
        <a:off x="443744" y="3493810"/>
        <a:ext cx="5981860" cy="266379"/>
      </dsp:txXfrm>
    </dsp:sp>
    <dsp:sp modelId="{91A6E610-6754-4105-9B33-CCBE779B26BE}">
      <dsp:nvSpPr>
        <dsp:cNvPr id="0" name=""/>
        <dsp:cNvSpPr/>
      </dsp:nvSpPr>
      <dsp:spPr>
        <a:xfrm>
          <a:off x="0" y="4679100"/>
          <a:ext cx="8586686" cy="850500"/>
        </a:xfrm>
        <a:prstGeom prst="rect">
          <a:avLst/>
        </a:prstGeom>
        <a:solidFill>
          <a:schemeClr val="lt1">
            <a:alpha val="90000"/>
            <a:hueOff val="0"/>
            <a:satOff val="0"/>
            <a:lumOff val="0"/>
            <a:alphaOff val="0"/>
          </a:schemeClr>
        </a:solidFill>
        <a:ln w="25400" cap="flat" cmpd="sng" algn="ctr">
          <a:solidFill>
            <a:schemeClr val="accent3">
              <a:hueOff val="195831"/>
              <a:satOff val="0"/>
              <a:lumOff val="2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422" tIns="208280" rIns="6664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Agile Systems Engineering recognizes that requirements and user needs may evolve over time</a:t>
          </a:r>
        </a:p>
      </dsp:txBody>
      <dsp:txXfrm>
        <a:off x="0" y="4679100"/>
        <a:ext cx="8586686" cy="850500"/>
      </dsp:txXfrm>
    </dsp:sp>
    <dsp:sp modelId="{7DADABF0-6E94-40D4-B730-FB559BFD3A8E}">
      <dsp:nvSpPr>
        <dsp:cNvPr id="0" name=""/>
        <dsp:cNvSpPr/>
      </dsp:nvSpPr>
      <dsp:spPr>
        <a:xfrm>
          <a:off x="429334" y="4531500"/>
          <a:ext cx="6010680" cy="295199"/>
        </a:xfrm>
        <a:prstGeom prst="roundRect">
          <a:avLst/>
        </a:prstGeom>
        <a:solidFill>
          <a:schemeClr val="accent3">
            <a:hueOff val="195831"/>
            <a:satOff val="0"/>
            <a:lumOff val="2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189" tIns="0" rIns="227189" bIns="0" numCol="1" spcCol="1270" anchor="ctr" anchorCtr="0">
          <a:noAutofit/>
        </a:bodyPr>
        <a:lstStyle/>
        <a:p>
          <a:pPr marL="0" lvl="0" indent="0" algn="l" defTabSz="800100">
            <a:lnSpc>
              <a:spcPct val="90000"/>
            </a:lnSpc>
            <a:spcBef>
              <a:spcPct val="0"/>
            </a:spcBef>
            <a:spcAft>
              <a:spcPct val="35000"/>
            </a:spcAft>
            <a:buNone/>
          </a:pPr>
          <a:r>
            <a:rPr lang="en-US" sz="1800" kern="1200" dirty="0"/>
            <a:t>Embracing Change</a:t>
          </a:r>
        </a:p>
      </dsp:txBody>
      <dsp:txXfrm>
        <a:off x="443744" y="4545910"/>
        <a:ext cx="5981860" cy="26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5349E-4C69-43C6-9FCF-C52A0917D797}">
      <dsp:nvSpPr>
        <dsp:cNvPr id="0" name=""/>
        <dsp:cNvSpPr/>
      </dsp:nvSpPr>
      <dsp:spPr>
        <a:xfrm>
          <a:off x="0" y="238193"/>
          <a:ext cx="4225925" cy="120959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979" tIns="124968" rIns="327979" bIns="113792" numCol="1" spcCol="1270" anchor="t" anchorCtr="0">
          <a:noAutofit/>
        </a:bodyPr>
        <a:lstStyle/>
        <a:p>
          <a:pPr marL="171450" lvl="1" indent="-171450" algn="l" defTabSz="711200">
            <a:lnSpc>
              <a:spcPct val="90000"/>
            </a:lnSpc>
            <a:spcBef>
              <a:spcPct val="0"/>
            </a:spcBef>
            <a:spcAft>
              <a:spcPct val="15000"/>
            </a:spcAft>
            <a:buFont typeface="Arial"/>
            <a:buChar char="•"/>
          </a:pPr>
          <a:r>
            <a:rPr lang="en-US" sz="1600" b="0" kern="1200" spc="0" baseline="0" dirty="0">
              <a:solidFill>
                <a:schemeClr val="tx1"/>
              </a:solidFill>
              <a:latin typeface="Calibri" panose="020F0502020204030204" pitchFamily="34" charset="0"/>
              <a:cs typeface="Calibri" panose="020F0502020204030204" pitchFamily="34" charset="0"/>
            </a:rPr>
            <a:t>Agile Project Management Certificate</a:t>
          </a:r>
          <a:endParaRPr lang="en-US" sz="1600" b="0" kern="1200" spc="0" baseline="0" dirty="0">
            <a:solidFill>
              <a:schemeClr val="tx1"/>
            </a:solidFill>
          </a:endParaRP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Agile Techniques for Project Managers</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Business Agility Foundation Certificate (New)</a:t>
          </a:r>
        </a:p>
      </dsp:txBody>
      <dsp:txXfrm>
        <a:off x="0" y="238193"/>
        <a:ext cx="4225925" cy="1209599"/>
      </dsp:txXfrm>
    </dsp:sp>
    <dsp:sp modelId="{6373153C-8F21-4F00-8AE9-901CAAF65A4F}">
      <dsp:nvSpPr>
        <dsp:cNvPr id="0" name=""/>
        <dsp:cNvSpPr/>
      </dsp:nvSpPr>
      <dsp:spPr>
        <a:xfrm>
          <a:off x="211296" y="35741"/>
          <a:ext cx="2958147" cy="2910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811" tIns="0" rIns="111811" bIns="0" numCol="1" spcCol="1270" anchor="ctr" anchorCtr="0">
          <a:noAutofit/>
        </a:bodyPr>
        <a:lstStyle/>
        <a:p>
          <a:pPr marL="0" lvl="0" indent="0" algn="l" defTabSz="711200">
            <a:lnSpc>
              <a:spcPct val="90000"/>
            </a:lnSpc>
            <a:spcBef>
              <a:spcPct val="0"/>
            </a:spcBef>
            <a:spcAft>
              <a:spcPct val="35000"/>
            </a:spcAft>
            <a:buNone/>
          </a:pPr>
          <a:r>
            <a:rPr lang="en-US" sz="1600" b="0" kern="1200" spc="0" baseline="0" dirty="0">
              <a:solidFill>
                <a:schemeClr val="bg1"/>
              </a:solidFill>
              <a:latin typeface="Calibri" panose="020F0502020204030204" pitchFamily="34" charset="0"/>
              <a:cs typeface="Calibri" panose="020F0502020204030204" pitchFamily="34" charset="0"/>
            </a:rPr>
            <a:t>Programs for Individuals</a:t>
          </a:r>
        </a:p>
      </dsp:txBody>
      <dsp:txXfrm>
        <a:off x="225502" y="49947"/>
        <a:ext cx="2929735" cy="262599"/>
      </dsp:txXfrm>
    </dsp:sp>
    <dsp:sp modelId="{CAC3E9E8-3014-493F-BF76-B76917FA6A2E}">
      <dsp:nvSpPr>
        <dsp:cNvPr id="0" name=""/>
        <dsp:cNvSpPr/>
      </dsp:nvSpPr>
      <dsp:spPr>
        <a:xfrm>
          <a:off x="0" y="1682644"/>
          <a:ext cx="4225925" cy="1436400"/>
        </a:xfrm>
        <a:prstGeom prst="rect">
          <a:avLst/>
        </a:prstGeom>
        <a:solidFill>
          <a:schemeClr val="lt1">
            <a:alpha val="90000"/>
            <a:hueOff val="0"/>
            <a:satOff val="0"/>
            <a:lumOff val="0"/>
            <a:alphaOff val="0"/>
          </a:schemeClr>
        </a:solidFill>
        <a:ln w="25400" cap="flat" cmpd="sng" algn="ctr">
          <a:solidFill>
            <a:schemeClr val="accent3">
              <a:hueOff val="97916"/>
              <a:satOff val="0"/>
              <a:lumOff val="14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979" tIns="124968" rIns="327979" bIns="113792" numCol="1" spcCol="1270" anchor="t" anchorCtr="0">
          <a:noAutofit/>
        </a:bodyPr>
        <a:lstStyle/>
        <a:p>
          <a:pPr marL="171450" lvl="1" indent="-171450" algn="l" defTabSz="711200">
            <a:lnSpc>
              <a:spcPct val="90000"/>
            </a:lnSpc>
            <a:spcBef>
              <a:spcPct val="0"/>
            </a:spcBef>
            <a:spcAft>
              <a:spcPct val="15000"/>
            </a:spcAft>
            <a:buFont typeface="Arial"/>
            <a:buChar char="•"/>
          </a:pPr>
          <a:r>
            <a:rPr lang="en-US" sz="1600" b="0" kern="1200" spc="0" baseline="0" dirty="0">
              <a:solidFill>
                <a:schemeClr val="tx1"/>
              </a:solidFill>
              <a:latin typeface="Calibri" panose="020F0502020204030204" pitchFamily="34" charset="0"/>
              <a:cs typeface="Calibri" panose="020F0502020204030204" pitchFamily="34" charset="0"/>
            </a:rPr>
            <a:t>Customizable Agile-centric certificate programs and workshops</a:t>
          </a:r>
          <a:endParaRPr lang="en-US" sz="1600" b="0" kern="1200" spc="0" baseline="0" dirty="0">
            <a:solidFill>
              <a:schemeClr val="tx1"/>
            </a:solidFill>
          </a:endParaRP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Enterprise Business Agility Certificate (New)</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Enterprise Agility Workshops</a:t>
          </a:r>
          <a:endParaRPr lang="en-US" sz="1600" b="0" kern="1200" spc="0" baseline="0" dirty="0">
            <a:solidFill>
              <a:schemeClr val="tx1"/>
            </a:solidFill>
          </a:endParaRPr>
        </a:p>
      </dsp:txBody>
      <dsp:txXfrm>
        <a:off x="0" y="1682644"/>
        <a:ext cx="4225925" cy="1436400"/>
      </dsp:txXfrm>
    </dsp:sp>
    <dsp:sp modelId="{C94E33F0-16BD-4463-A82C-6FFEC9DB3508}">
      <dsp:nvSpPr>
        <dsp:cNvPr id="0" name=""/>
        <dsp:cNvSpPr/>
      </dsp:nvSpPr>
      <dsp:spPr>
        <a:xfrm>
          <a:off x="211296" y="1480193"/>
          <a:ext cx="2958147" cy="291011"/>
        </a:xfrm>
        <a:prstGeom prst="roundRect">
          <a:avLst/>
        </a:prstGeom>
        <a:solidFill>
          <a:schemeClr val="accent3">
            <a:hueOff val="97916"/>
            <a:satOff val="0"/>
            <a:lumOff val="1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811" tIns="0" rIns="111811" bIns="0" numCol="1" spcCol="1270" anchor="ctr" anchorCtr="0">
          <a:noAutofit/>
        </a:bodyPr>
        <a:lstStyle/>
        <a:p>
          <a:pPr marL="0" lvl="0" indent="0" algn="l" defTabSz="711200">
            <a:lnSpc>
              <a:spcPct val="90000"/>
            </a:lnSpc>
            <a:spcBef>
              <a:spcPct val="0"/>
            </a:spcBef>
            <a:spcAft>
              <a:spcPct val="35000"/>
            </a:spcAft>
            <a:buNone/>
          </a:pPr>
          <a:r>
            <a:rPr lang="en-US" sz="1600" b="0" kern="1200" spc="0" baseline="0" dirty="0">
              <a:solidFill>
                <a:schemeClr val="bg1"/>
              </a:solidFill>
              <a:latin typeface="Calibri" panose="020F0502020204030204" pitchFamily="34" charset="0"/>
              <a:cs typeface="Calibri" panose="020F0502020204030204" pitchFamily="34" charset="0"/>
            </a:rPr>
            <a:t>Programs for Organizations</a:t>
          </a:r>
          <a:endParaRPr lang="en-US" sz="1600" b="0" kern="1200" spc="0" baseline="0" dirty="0">
            <a:solidFill>
              <a:schemeClr val="bg1"/>
            </a:solidFill>
          </a:endParaRPr>
        </a:p>
      </dsp:txBody>
      <dsp:txXfrm>
        <a:off x="225502" y="1494399"/>
        <a:ext cx="2929735" cy="262599"/>
      </dsp:txXfrm>
    </dsp:sp>
    <dsp:sp modelId="{6D8F4E68-06B3-4B09-9D24-5BA5109D5740}">
      <dsp:nvSpPr>
        <dsp:cNvPr id="0" name=""/>
        <dsp:cNvSpPr/>
      </dsp:nvSpPr>
      <dsp:spPr>
        <a:xfrm>
          <a:off x="0" y="3353896"/>
          <a:ext cx="4225925" cy="2041200"/>
        </a:xfrm>
        <a:prstGeom prst="rect">
          <a:avLst/>
        </a:prstGeom>
        <a:solidFill>
          <a:schemeClr val="lt1">
            <a:alpha val="90000"/>
            <a:hueOff val="0"/>
            <a:satOff val="0"/>
            <a:lumOff val="0"/>
            <a:alphaOff val="0"/>
          </a:schemeClr>
        </a:solidFill>
        <a:ln w="25400" cap="flat" cmpd="sng" algn="ctr">
          <a:solidFill>
            <a:schemeClr val="accent3">
              <a:hueOff val="195831"/>
              <a:satOff val="0"/>
              <a:lumOff val="2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7979" tIns="124968" rIns="327979" bIns="113792" numCol="1" spcCol="1270" anchor="t" anchorCtr="0">
          <a:noAutofit/>
        </a:bodyPr>
        <a:lstStyle/>
        <a:p>
          <a:pPr marL="171450" lvl="1" indent="-171450" algn="l" defTabSz="711200">
            <a:lnSpc>
              <a:spcPct val="90000"/>
            </a:lnSpc>
            <a:spcBef>
              <a:spcPct val="0"/>
            </a:spcBef>
            <a:spcAft>
              <a:spcPct val="15000"/>
            </a:spcAft>
            <a:buFont typeface="Arial"/>
            <a:buChar char="•"/>
          </a:pPr>
          <a:r>
            <a:rPr lang="en-US" sz="1600" b="0" kern="1200" spc="0" baseline="0" dirty="0">
              <a:solidFill>
                <a:schemeClr val="tx1"/>
              </a:solidFill>
              <a:latin typeface="Calibri" panose="020F0502020204030204" pitchFamily="34" charset="0"/>
              <a:cs typeface="Calibri" panose="020F0502020204030204" pitchFamily="34" charset="0"/>
            </a:rPr>
            <a:t>Aerospace &amp; Defense</a:t>
          </a:r>
          <a:endParaRPr lang="en-US" sz="1600" b="0" kern="1200" spc="0" baseline="0" dirty="0">
            <a:solidFill>
              <a:schemeClr val="tx1"/>
            </a:solidFill>
          </a:endParaRP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Electronics</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Media</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Communications</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Energy/Utility</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Life Sciences and Medical Devices</a:t>
          </a:r>
        </a:p>
        <a:p>
          <a:pPr marL="171450" lvl="1" indent="-171450" algn="l" defTabSz="711200">
            <a:lnSpc>
              <a:spcPct val="90000"/>
            </a:lnSpc>
            <a:spcBef>
              <a:spcPct val="0"/>
            </a:spcBef>
            <a:spcAft>
              <a:spcPct val="15000"/>
            </a:spcAft>
            <a:buChar char="•"/>
          </a:pPr>
          <a:r>
            <a:rPr lang="en-US" sz="1600" b="0" kern="1200" spc="0" baseline="0" dirty="0">
              <a:solidFill>
                <a:schemeClr val="tx1"/>
              </a:solidFill>
              <a:latin typeface="Calibri" panose="020F0502020204030204" pitchFamily="34" charset="0"/>
              <a:cs typeface="Calibri" panose="020F0502020204030204" pitchFamily="34" charset="0"/>
            </a:rPr>
            <a:t>Government</a:t>
          </a:r>
        </a:p>
      </dsp:txBody>
      <dsp:txXfrm>
        <a:off x="0" y="3353896"/>
        <a:ext cx="4225925" cy="2041200"/>
      </dsp:txXfrm>
    </dsp:sp>
    <dsp:sp modelId="{BC4D6866-8E2C-4919-96F2-DEE16E147ECA}">
      <dsp:nvSpPr>
        <dsp:cNvPr id="0" name=""/>
        <dsp:cNvSpPr/>
      </dsp:nvSpPr>
      <dsp:spPr>
        <a:xfrm>
          <a:off x="211296" y="3151444"/>
          <a:ext cx="2958147" cy="291011"/>
        </a:xfrm>
        <a:prstGeom prst="roundRect">
          <a:avLst/>
        </a:prstGeom>
        <a:solidFill>
          <a:schemeClr val="accent3">
            <a:hueOff val="195831"/>
            <a:satOff val="0"/>
            <a:lumOff val="2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811" tIns="0" rIns="111811" bIns="0" numCol="1" spcCol="1270" anchor="ctr" anchorCtr="0">
          <a:noAutofit/>
        </a:bodyPr>
        <a:lstStyle/>
        <a:p>
          <a:pPr marL="0" lvl="0" indent="0" algn="l" defTabSz="711200">
            <a:lnSpc>
              <a:spcPct val="90000"/>
            </a:lnSpc>
            <a:spcBef>
              <a:spcPct val="0"/>
            </a:spcBef>
            <a:spcAft>
              <a:spcPct val="35000"/>
            </a:spcAft>
            <a:buNone/>
          </a:pPr>
          <a:r>
            <a:rPr lang="en-US" sz="1600" b="0" kern="1200" spc="0" baseline="0" dirty="0">
              <a:solidFill>
                <a:schemeClr val="bg1"/>
              </a:solidFill>
              <a:latin typeface="Calibri" panose="020F0502020204030204" pitchFamily="34" charset="0"/>
              <a:cs typeface="Calibri" panose="020F0502020204030204" pitchFamily="34" charset="0"/>
            </a:rPr>
            <a:t>Programs Tailored for Industries</a:t>
          </a:r>
          <a:endParaRPr lang="en-US" sz="1600" b="0" kern="1200" spc="0" baseline="0" dirty="0">
            <a:solidFill>
              <a:schemeClr val="bg1"/>
            </a:solidFill>
          </a:endParaRPr>
        </a:p>
      </dsp:txBody>
      <dsp:txXfrm>
        <a:off x="225502" y="3165650"/>
        <a:ext cx="2929735" cy="2625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170583" cy="480388"/>
          </a:xfrm>
          <a:prstGeom prst="rect">
            <a:avLst/>
          </a:prstGeom>
          <a:noFill/>
          <a:ln w="9525">
            <a:noFill/>
            <a:miter lim="800000"/>
            <a:headEnd/>
            <a:tailEnd/>
          </a:ln>
          <a:effectLst/>
        </p:spPr>
        <p:txBody>
          <a:bodyPr vert="horz" wrap="square" lIns="96479" tIns="48239" rIns="96479" bIns="48239" numCol="1" anchor="t" anchorCtr="0" compatLnSpc="1">
            <a:prstTxWarp prst="textNoShape">
              <a:avLst/>
            </a:prstTxWarp>
          </a:bodyPr>
          <a:lstStyle>
            <a:lvl1pPr defTabSz="964921">
              <a:defRPr sz="1200"/>
            </a:lvl1pPr>
          </a:lstStyle>
          <a:p>
            <a:endParaRPr lang="en-US" dirty="0"/>
          </a:p>
        </p:txBody>
      </p:sp>
      <p:sp>
        <p:nvSpPr>
          <p:cNvPr id="8195" name="Rectangle 3"/>
          <p:cNvSpPr>
            <a:spLocks noGrp="1" noChangeArrowheads="1"/>
          </p:cNvSpPr>
          <p:nvPr>
            <p:ph type="dt" sz="quarter" idx="1"/>
          </p:nvPr>
        </p:nvSpPr>
        <p:spPr bwMode="auto">
          <a:xfrm>
            <a:off x="4144619" y="1"/>
            <a:ext cx="3170583" cy="480388"/>
          </a:xfrm>
          <a:prstGeom prst="rect">
            <a:avLst/>
          </a:prstGeom>
          <a:noFill/>
          <a:ln w="9525">
            <a:noFill/>
            <a:miter lim="800000"/>
            <a:headEnd/>
            <a:tailEnd/>
          </a:ln>
          <a:effectLst/>
        </p:spPr>
        <p:txBody>
          <a:bodyPr vert="horz" wrap="square" lIns="96479" tIns="48239" rIns="96479" bIns="48239" numCol="1" anchor="t" anchorCtr="0" compatLnSpc="1">
            <a:prstTxWarp prst="textNoShape">
              <a:avLst/>
            </a:prstTxWarp>
          </a:bodyPr>
          <a:lstStyle>
            <a:lvl1pPr algn="r" defTabSz="964921">
              <a:defRPr sz="1200"/>
            </a:lvl1pPr>
          </a:lstStyle>
          <a:p>
            <a:endParaRPr lang="en-US" dirty="0"/>
          </a:p>
        </p:txBody>
      </p:sp>
      <p:sp>
        <p:nvSpPr>
          <p:cNvPr id="8196" name="Rectangle 4"/>
          <p:cNvSpPr>
            <a:spLocks noGrp="1" noChangeArrowheads="1"/>
          </p:cNvSpPr>
          <p:nvPr>
            <p:ph type="ftr" sz="quarter" idx="2"/>
          </p:nvPr>
        </p:nvSpPr>
        <p:spPr bwMode="auto">
          <a:xfrm>
            <a:off x="1" y="9124092"/>
            <a:ext cx="3170583" cy="477108"/>
          </a:xfrm>
          <a:prstGeom prst="rect">
            <a:avLst/>
          </a:prstGeom>
          <a:noFill/>
          <a:ln w="9525">
            <a:noFill/>
            <a:miter lim="800000"/>
            <a:headEnd/>
            <a:tailEnd/>
          </a:ln>
          <a:effectLst/>
        </p:spPr>
        <p:txBody>
          <a:bodyPr vert="horz" wrap="square" lIns="96479" tIns="48239" rIns="96479" bIns="48239" numCol="1" anchor="b" anchorCtr="0" compatLnSpc="1">
            <a:prstTxWarp prst="textNoShape">
              <a:avLst/>
            </a:prstTxWarp>
          </a:bodyPr>
          <a:lstStyle>
            <a:lvl1pPr defTabSz="964921">
              <a:defRPr sz="1200"/>
            </a:lvl1pPr>
          </a:lstStyle>
          <a:p>
            <a:endParaRPr lang="en-US" dirty="0"/>
          </a:p>
        </p:txBody>
      </p:sp>
      <p:sp>
        <p:nvSpPr>
          <p:cNvPr id="8197" name="Rectangle 5"/>
          <p:cNvSpPr>
            <a:spLocks noGrp="1" noChangeArrowheads="1"/>
          </p:cNvSpPr>
          <p:nvPr>
            <p:ph type="sldNum" sz="quarter" idx="3"/>
          </p:nvPr>
        </p:nvSpPr>
        <p:spPr bwMode="auto">
          <a:xfrm>
            <a:off x="4144619" y="9124092"/>
            <a:ext cx="3170583" cy="477108"/>
          </a:xfrm>
          <a:prstGeom prst="rect">
            <a:avLst/>
          </a:prstGeom>
          <a:noFill/>
          <a:ln w="9525">
            <a:noFill/>
            <a:miter lim="800000"/>
            <a:headEnd/>
            <a:tailEnd/>
          </a:ln>
          <a:effectLst/>
        </p:spPr>
        <p:txBody>
          <a:bodyPr vert="horz" wrap="square" lIns="96479" tIns="48239" rIns="96479" bIns="48239" numCol="1" anchor="b" anchorCtr="0" compatLnSpc="1">
            <a:prstTxWarp prst="textNoShape">
              <a:avLst/>
            </a:prstTxWarp>
          </a:bodyPr>
          <a:lstStyle>
            <a:lvl1pPr algn="r" defTabSz="964921">
              <a:defRPr sz="1200"/>
            </a:lvl1pPr>
          </a:lstStyle>
          <a:p>
            <a:fld id="{5F81595A-EEA2-40E0-9C4A-A551AA3F1C8E}" type="slidenum">
              <a:rPr lang="en-US"/>
              <a:pPr/>
              <a:t>‹#›</a:t>
            </a:fld>
            <a:endParaRPr lang="en-US" dirty="0"/>
          </a:p>
        </p:txBody>
      </p:sp>
    </p:spTree>
    <p:extLst>
      <p:ext uri="{BB962C8B-B14F-4D97-AF65-F5344CB8AC3E}">
        <p14:creationId xmlns:p14="http://schemas.microsoft.com/office/powerpoint/2010/main" val="158379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170583" cy="480388"/>
          </a:xfrm>
          <a:prstGeom prst="rect">
            <a:avLst/>
          </a:prstGeom>
          <a:noFill/>
          <a:ln w="9525">
            <a:noFill/>
            <a:miter lim="800000"/>
            <a:headEnd/>
            <a:tailEnd/>
          </a:ln>
          <a:effectLst/>
        </p:spPr>
        <p:txBody>
          <a:bodyPr vert="horz" wrap="square" lIns="96479" tIns="48239" rIns="96479" bIns="48239" numCol="1" anchor="t" anchorCtr="0" compatLnSpc="1">
            <a:prstTxWarp prst="textNoShape">
              <a:avLst/>
            </a:prstTxWarp>
          </a:bodyPr>
          <a:lstStyle>
            <a:lvl1pPr defTabSz="964921">
              <a:defRPr sz="1200"/>
            </a:lvl1pPr>
          </a:lstStyle>
          <a:p>
            <a:endParaRPr lang="en-US" dirty="0"/>
          </a:p>
        </p:txBody>
      </p:sp>
      <p:sp>
        <p:nvSpPr>
          <p:cNvPr id="3075" name="Rectangle 3"/>
          <p:cNvSpPr>
            <a:spLocks noGrp="1" noChangeArrowheads="1"/>
          </p:cNvSpPr>
          <p:nvPr>
            <p:ph type="dt" idx="1"/>
          </p:nvPr>
        </p:nvSpPr>
        <p:spPr bwMode="auto">
          <a:xfrm>
            <a:off x="4144619" y="1"/>
            <a:ext cx="3170583" cy="480388"/>
          </a:xfrm>
          <a:prstGeom prst="rect">
            <a:avLst/>
          </a:prstGeom>
          <a:noFill/>
          <a:ln w="9525">
            <a:noFill/>
            <a:miter lim="800000"/>
            <a:headEnd/>
            <a:tailEnd/>
          </a:ln>
          <a:effectLst/>
        </p:spPr>
        <p:txBody>
          <a:bodyPr vert="horz" wrap="square" lIns="96479" tIns="48239" rIns="96479" bIns="48239" numCol="1" anchor="t" anchorCtr="0" compatLnSpc="1">
            <a:prstTxWarp prst="textNoShape">
              <a:avLst/>
            </a:prstTxWarp>
          </a:bodyPr>
          <a:lstStyle>
            <a:lvl1pPr algn="r" defTabSz="964921">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296988" y="720725"/>
            <a:ext cx="4725987"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5694" y="4559588"/>
            <a:ext cx="5363817" cy="4320212"/>
          </a:xfrm>
          <a:prstGeom prst="rect">
            <a:avLst/>
          </a:prstGeom>
          <a:noFill/>
          <a:ln w="9525">
            <a:noFill/>
            <a:miter lim="800000"/>
            <a:headEnd/>
            <a:tailEnd/>
          </a:ln>
          <a:effectLst/>
        </p:spPr>
        <p:txBody>
          <a:bodyPr vert="horz" wrap="square" lIns="96479" tIns="48239" rIns="96479" bIns="4823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1" y="9124092"/>
            <a:ext cx="3170583" cy="477108"/>
          </a:xfrm>
          <a:prstGeom prst="rect">
            <a:avLst/>
          </a:prstGeom>
          <a:noFill/>
          <a:ln w="9525">
            <a:noFill/>
            <a:miter lim="800000"/>
            <a:headEnd/>
            <a:tailEnd/>
          </a:ln>
          <a:effectLst/>
        </p:spPr>
        <p:txBody>
          <a:bodyPr vert="horz" wrap="square" lIns="96479" tIns="48239" rIns="96479" bIns="48239" numCol="1" anchor="b" anchorCtr="0" compatLnSpc="1">
            <a:prstTxWarp prst="textNoShape">
              <a:avLst/>
            </a:prstTxWarp>
          </a:bodyPr>
          <a:lstStyle>
            <a:lvl1pPr defTabSz="964921">
              <a:defRPr sz="1200"/>
            </a:lvl1pPr>
          </a:lstStyle>
          <a:p>
            <a:endParaRPr lang="en-US" dirty="0"/>
          </a:p>
        </p:txBody>
      </p:sp>
      <p:sp>
        <p:nvSpPr>
          <p:cNvPr id="3079" name="Rectangle 7"/>
          <p:cNvSpPr>
            <a:spLocks noGrp="1" noChangeArrowheads="1"/>
          </p:cNvSpPr>
          <p:nvPr>
            <p:ph type="sldNum" sz="quarter" idx="5"/>
          </p:nvPr>
        </p:nvSpPr>
        <p:spPr bwMode="auto">
          <a:xfrm>
            <a:off x="4144619" y="9124092"/>
            <a:ext cx="3170583" cy="477108"/>
          </a:xfrm>
          <a:prstGeom prst="rect">
            <a:avLst/>
          </a:prstGeom>
          <a:noFill/>
          <a:ln w="9525">
            <a:noFill/>
            <a:miter lim="800000"/>
            <a:headEnd/>
            <a:tailEnd/>
          </a:ln>
          <a:effectLst/>
        </p:spPr>
        <p:txBody>
          <a:bodyPr vert="horz" wrap="square" lIns="96479" tIns="48239" rIns="96479" bIns="48239" numCol="1" anchor="b" anchorCtr="0" compatLnSpc="1">
            <a:prstTxWarp prst="textNoShape">
              <a:avLst/>
            </a:prstTxWarp>
          </a:bodyPr>
          <a:lstStyle>
            <a:lvl1pPr algn="r" defTabSz="964921">
              <a:defRPr sz="1200"/>
            </a:lvl1pPr>
          </a:lstStyle>
          <a:p>
            <a:fld id="{C70A0098-455F-4AA3-8F22-ECD24E57D4D1}" type="slidenum">
              <a:rPr lang="en-US"/>
              <a:pPr/>
              <a:t>‹#›</a:t>
            </a:fld>
            <a:endParaRPr lang="en-US" dirty="0"/>
          </a:p>
        </p:txBody>
      </p:sp>
    </p:spTree>
    <p:extLst>
      <p:ext uri="{BB962C8B-B14F-4D97-AF65-F5344CB8AC3E}">
        <p14:creationId xmlns:p14="http://schemas.microsoft.com/office/powerpoint/2010/main" val="2914934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3078A-5972-4DF4-948E-A1E423128A9D}" type="slidenum">
              <a:rPr lang="en-US"/>
              <a:pPr/>
              <a:t>1</a:t>
            </a:fld>
            <a:endParaRPr lang="en-US" dirty="0"/>
          </a:p>
        </p:txBody>
      </p:sp>
      <p:sp>
        <p:nvSpPr>
          <p:cNvPr id="937986" name="Rectangle 2"/>
          <p:cNvSpPr>
            <a:spLocks noGrp="1" noRot="1" noChangeAspect="1" noChangeArrowheads="1" noTextEdit="1"/>
          </p:cNvSpPr>
          <p:nvPr>
            <p:ph type="sldImg"/>
          </p:nvPr>
        </p:nvSpPr>
        <p:spPr>
          <a:xfrm>
            <a:off x="1295400" y="719138"/>
            <a:ext cx="4724400" cy="3600450"/>
          </a:xfrm>
          <a:ln/>
        </p:spPr>
      </p:sp>
      <p:sp>
        <p:nvSpPr>
          <p:cNvPr id="937987" name="Rectangle 3"/>
          <p:cNvSpPr>
            <a:spLocks noGrp="1" noChangeArrowheads="1"/>
          </p:cNvSpPr>
          <p:nvPr>
            <p:ph type="body" idx="1"/>
          </p:nvPr>
        </p:nvSpPr>
        <p:spPr>
          <a:xfrm>
            <a:off x="975694" y="4561226"/>
            <a:ext cx="5363817" cy="4320213"/>
          </a:xfrm>
        </p:spPr>
        <p:txBody>
          <a:bodyPr/>
          <a:lstStyle/>
          <a:p>
            <a:endParaRPr lang="en-US" dirty="0"/>
          </a:p>
        </p:txBody>
      </p:sp>
    </p:spTree>
    <p:extLst>
      <p:ext uri="{BB962C8B-B14F-4D97-AF65-F5344CB8AC3E}">
        <p14:creationId xmlns:p14="http://schemas.microsoft.com/office/powerpoint/2010/main" val="349854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609600"/>
            <a:ext cx="5762625" cy="4389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6BCA82-B4F6-4D85-9783-A12518E4384F}" type="slidenum">
              <a:rPr lang="en-US" smtClean="0"/>
              <a:pPr>
                <a:defRPr/>
              </a:pPr>
              <a:t>11</a:t>
            </a:fld>
            <a:endParaRPr lang="en-US" dirty="0"/>
          </a:p>
        </p:txBody>
      </p:sp>
    </p:spTree>
    <p:extLst>
      <p:ext uri="{BB962C8B-B14F-4D97-AF65-F5344CB8AC3E}">
        <p14:creationId xmlns:p14="http://schemas.microsoft.com/office/powerpoint/2010/main" val="165693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14:45:14</a:t>
            </a:r>
          </a:p>
          <a:p>
            <a:r>
              <a:rPr dirty="0"/>
              <a:t>--------------------------------------------</a:t>
            </a:r>
          </a:p>
          <a:p>
            <a:r>
              <a:rPr dirty="0"/>
              <a:t>OpsCon includes roles &amp; responsibilities.</a:t>
            </a:r>
          </a:p>
          <a:p>
            <a:r>
              <a:rPr dirty="0"/>
              <a:t>OpsCon can indirectly facilitate and encourage the development of an agile mindset. Agility is a way of thinking and being.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457200"/>
            <a:ext cx="3375025" cy="2571750"/>
          </a:xfrm>
        </p:spPr>
      </p:sp>
      <p:sp>
        <p:nvSpPr>
          <p:cNvPr id="3" name="Notes Placeholder 2"/>
          <p:cNvSpPr>
            <a:spLocks noGrp="1"/>
          </p:cNvSpPr>
          <p:nvPr>
            <p:ph type="body" idx="1"/>
          </p:nvPr>
        </p:nvSpPr>
        <p:spPr/>
        <p:txBody>
          <a:bodyPr>
            <a:normAutofit/>
          </a:bodyPr>
          <a:lstStyle>
            <a:defPPr/>
          </a:lstStyle>
          <a:p>
            <a:pPr defTabSz="914303">
              <a:spcBef>
                <a:spcPct val="0"/>
              </a:spcBef>
              <a:defRPr/>
            </a:pPr>
            <a:r>
              <a:rPr lang="en-US" b="1" dirty="0"/>
              <a:t>Trainer Guidance: </a:t>
            </a:r>
          </a:p>
          <a:p>
            <a:pPr marL="171450" indent="-171450">
              <a:spcBef>
                <a:spcPts val="600"/>
              </a:spcBef>
              <a:buFont typeface="Arial" pitchFamily="34" charset="0"/>
              <a:buChar char="•"/>
            </a:pPr>
            <a:r>
              <a:rPr lang="en-US" dirty="0"/>
              <a:t>The Large Solution SAFe configuration is intended for enterprises that are building large and complex solutions that require the contribution of multiple Agile Release Trains and Suppliers, but do not require the portfolio considerations. </a:t>
            </a:r>
          </a:p>
          <a:p>
            <a:pPr marL="171450" indent="-171450">
              <a:spcBef>
                <a:spcPts val="600"/>
              </a:spcBef>
              <a:buFont typeface="Arial" pitchFamily="34" charset="0"/>
              <a:buChar char="•"/>
            </a:pPr>
            <a:r>
              <a:rPr lang="en-US" dirty="0"/>
              <a:t>This is common for industries like Aerospace and Defense, and Government, where they have very large programs, but do not need the constructs of the Portfolio level.</a:t>
            </a:r>
          </a:p>
          <a:p>
            <a:pPr>
              <a:spcBef>
                <a:spcPct val="0"/>
              </a:spcBef>
            </a:pPr>
            <a:r>
              <a:rPr lang="en-US" b="1" dirty="0"/>
              <a:t>Key Message:</a:t>
            </a:r>
            <a:r>
              <a:rPr lang="en-US" dirty="0"/>
              <a:t> </a:t>
            </a:r>
          </a:p>
          <a:p>
            <a:pPr marL="171450" indent="-171450">
              <a:lnSpc>
                <a:spcPct val="110000"/>
              </a:lnSpc>
              <a:buFont typeface="Arial" pitchFamily="34" charset="0"/>
              <a:buChar char="•"/>
            </a:pPr>
            <a:r>
              <a:rPr lang="en-US" dirty="0"/>
              <a:t>Coordinates development of large Solutions.</a:t>
            </a:r>
          </a:p>
          <a:p>
            <a:pPr marL="171450" indent="-171450">
              <a:lnSpc>
                <a:spcPct val="110000"/>
              </a:lnSpc>
              <a:buFont typeface="Arial" pitchFamily="34" charset="0"/>
              <a:buChar char="•"/>
            </a:pPr>
            <a:r>
              <a:rPr lang="en-US" dirty="0"/>
              <a:t>Synchronizes multiple ART Value Streams.</a:t>
            </a:r>
          </a:p>
          <a:p>
            <a:pPr marL="171450" indent="-171450">
              <a:lnSpc>
                <a:spcPct val="110000"/>
              </a:lnSpc>
              <a:buFont typeface="Arial" pitchFamily="34" charset="0"/>
              <a:buChar char="•"/>
            </a:pPr>
            <a:r>
              <a:rPr lang="en-US" dirty="0"/>
              <a:t>Manages Solution Intent.</a:t>
            </a:r>
          </a:p>
          <a:p>
            <a:pPr marL="171450" indent="-171450">
              <a:lnSpc>
                <a:spcPct val="110000"/>
              </a:lnSpc>
              <a:buFont typeface="Arial" pitchFamily="34" charset="0"/>
              <a:buChar char="•"/>
            </a:pPr>
            <a:r>
              <a:rPr lang="en-US" dirty="0"/>
              <a:t>Integrates suppliers as partners.</a:t>
            </a:r>
          </a:p>
          <a:p>
            <a:pPr marL="171450" indent="-171450">
              <a:lnSpc>
                <a:spcPct val="110000"/>
              </a:lnSpc>
              <a:buFont typeface="Arial" pitchFamily="34" charset="0"/>
              <a:buChar char="•"/>
            </a:pPr>
            <a:r>
              <a:rPr lang="en-US" dirty="0"/>
              <a:t>Value delivery via Capabilities.</a:t>
            </a:r>
          </a:p>
        </p:txBody>
      </p:sp>
      <p:sp>
        <p:nvSpPr>
          <p:cNvPr id="4" name="Footer Placeholder 3">
            <a:extLst>
              <a:ext uri="{FF2B5EF4-FFF2-40B4-BE49-F238E27FC236}">
                <a16:creationId xmlns:a16="http://schemas.microsoft.com/office/drawing/2014/main" id="{1B6CB90C-A5FF-A140-A8B9-D9435BBC1832}"/>
              </a:ext>
            </a:extLst>
          </p:cNvPr>
          <p:cNvSpPr>
            <a:spLocks noGrp="1"/>
          </p:cNvSpPr>
          <p:nvPr>
            <p:ph type="ftr" sz="quarter" idx="10"/>
          </p:nvPr>
        </p:nvSpPr>
        <p:spPr/>
        <p:txBody>
          <a:bodyPr/>
          <a:lstStyle>
            <a:defPPr/>
          </a:lstStyle>
          <a:p>
            <a:r>
              <a:rPr lang="en-US" dirty="0"/>
              <a:t>© Scaled Agile, Inc.</a:t>
            </a:r>
          </a:p>
        </p:txBody>
      </p:sp>
      <p:sp>
        <p:nvSpPr>
          <p:cNvPr id="5" name="Slide Number Placeholder 4">
            <a:extLst>
              <a:ext uri="{FF2B5EF4-FFF2-40B4-BE49-F238E27FC236}">
                <a16:creationId xmlns:a16="http://schemas.microsoft.com/office/drawing/2014/main" id="{0644640E-7D29-0044-AAFE-7DE91DA74CDB}"/>
              </a:ext>
            </a:extLst>
          </p:cNvPr>
          <p:cNvSpPr>
            <a:spLocks noGrp="1"/>
          </p:cNvSpPr>
          <p:nvPr>
            <p:ph type="sldNum" sz="quarter" idx="11"/>
          </p:nvPr>
        </p:nvSpPr>
        <p:spPr/>
        <p:txBody>
          <a:bodyPr/>
          <a:lstStyle>
            <a:defPPr/>
          </a:lstStyle>
          <a:p>
            <a:r>
              <a:rPr lang="en-US" dirty="0"/>
              <a:t>1-</a:t>
            </a:r>
            <a:fld id="{F0EB2F42-7EB3-426A-AE0F-BE645EFDC311}" type="slidenum">
              <a:rPr lang="en-US" smtClean="0"/>
              <a:pPr/>
              <a:t>26</a:t>
            </a:fld>
            <a:endParaRPr lang="en-US" dirty="0"/>
          </a:p>
        </p:txBody>
      </p:sp>
    </p:spTree>
    <p:extLst>
      <p:ext uri="{BB962C8B-B14F-4D97-AF65-F5344CB8AC3E}">
        <p14:creationId xmlns:p14="http://schemas.microsoft.com/office/powerpoint/2010/main" val="403279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3"/>
          <p:cNvSpPr>
            <a:spLocks noGrp="1" noChangeArrowheads="1"/>
          </p:cNvSpPr>
          <p:nvPr>
            <p:ph type="body" idx="1"/>
          </p:nvPr>
        </p:nvSpPr>
        <p:spPr/>
        <p:txBody>
          <a:bodyPr/>
          <a:lstStyle/>
          <a:p>
            <a:r>
              <a:rPr lang="en-US" altLang="en-US" dirty="0"/>
              <a:t>In this section, we will plan a release.</a:t>
            </a:r>
          </a:p>
        </p:txBody>
      </p:sp>
      <p:sp>
        <p:nvSpPr>
          <p:cNvPr id="3" name="Marcador de imagen de diapositiva 2"/>
          <p:cNvSpPr>
            <a:spLocks noGrp="1" noRot="1" noChangeAspect="1"/>
          </p:cNvSpPr>
          <p:nvPr>
            <p:ph type="sldImg"/>
          </p:nvPr>
        </p:nvSpPr>
        <p:spPr>
          <a:xfrm>
            <a:off x="776288" y="609600"/>
            <a:ext cx="5762625" cy="4389438"/>
          </a:xfrm>
        </p:spPr>
      </p:sp>
    </p:spTree>
    <p:extLst>
      <p:ext uri="{BB962C8B-B14F-4D97-AF65-F5344CB8AC3E}">
        <p14:creationId xmlns:p14="http://schemas.microsoft.com/office/powerpoint/2010/main" val="216385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14:45:13</a:t>
            </a:r>
          </a:p>
          <a:p>
            <a:r>
              <a:rPr dirty="0"/>
              <a:t>--------------------------------------------</a:t>
            </a:r>
          </a:p>
          <a:p>
            <a:r>
              <a:rPr dirty="0"/>
              <a:t>Aspect: a particular part or feature of something.</a:t>
            </a:r>
          </a:p>
          <a:p>
            <a:r>
              <a:rPr dirty="0"/>
              <a:t>To become “more agile” these eight                                          aspects do not have to be implemented concurrently as a big bang,  and could be selectively and incrementally employed/improved in whatever sequence is most acceptable.</a:t>
            </a:r>
          </a:p>
        </p:txBody>
      </p:sp>
    </p:spTree>
    <p:extLst>
      <p:ext uri="{BB962C8B-B14F-4D97-AF65-F5344CB8AC3E}">
        <p14:creationId xmlns:p14="http://schemas.microsoft.com/office/powerpoint/2010/main" val="385428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087E4F9D-3BD7-45F1-ABBC-8CAEDD9EEBBD}"/>
              </a:ext>
            </a:extLst>
          </p:cNvPr>
          <p:cNvSpPr>
            <a:spLocks noGrp="1" noRot="1" noChangeAspect="1" noChangeArrowheads="1" noTextEdit="1"/>
          </p:cNvSpPr>
          <p:nvPr>
            <p:ph type="sldImg"/>
          </p:nvPr>
        </p:nvSpPr>
        <p:spPr>
          <a:ln/>
        </p:spPr>
      </p:sp>
      <p:sp>
        <p:nvSpPr>
          <p:cNvPr id="27651" name="Rectangle 5">
            <a:extLst>
              <a:ext uri="{FF2B5EF4-FFF2-40B4-BE49-F238E27FC236}">
                <a16:creationId xmlns:a16="http://schemas.microsoft.com/office/drawing/2014/main" id="{39D82379-CBD6-4A71-BD1A-3B9D51828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really appreciate your attendance and participation in this course.  </a:t>
            </a:r>
          </a:p>
          <a:p>
            <a:r>
              <a:rPr lang="en-US" altLang="en-US" dirty="0"/>
              <a:t>If you found this to be a valuable experience, please recommend the course to your friends and coworkers!</a:t>
            </a:r>
          </a:p>
          <a:p>
            <a:r>
              <a:rPr lang="en-US" altLang="en-US" dirty="0"/>
              <a:t>You will be asked to complete a course evaluation form online before you exit from this session  </a:t>
            </a:r>
          </a:p>
          <a:p>
            <a:r>
              <a:rPr lang="en-US" altLang="en-US" dirty="0"/>
              <a:t>Please complete the evaluation, per instructions, as you exit.</a:t>
            </a:r>
          </a:p>
          <a:p>
            <a:endParaRPr lang="en-US" altLang="en-US" dirty="0"/>
          </a:p>
        </p:txBody>
      </p:sp>
      <p:sp>
        <p:nvSpPr>
          <p:cNvPr id="27652" name="Rectangle 22">
            <a:extLst>
              <a:ext uri="{FF2B5EF4-FFF2-40B4-BE49-F238E27FC236}">
                <a16:creationId xmlns:a16="http://schemas.microsoft.com/office/drawing/2014/main" id="{9A874E37-3F35-4B10-90EC-2C7906F7481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8375">
              <a:defRPr sz="2000">
                <a:solidFill>
                  <a:schemeClr val="tx1"/>
                </a:solidFill>
                <a:latin typeface="Times New Roman" panose="02020603050405020304" pitchFamily="18" charset="0"/>
              </a:defRPr>
            </a:lvl1pPr>
            <a:lvl2pPr marL="742950" indent="-285750" defTabSz="968375">
              <a:defRPr sz="2000">
                <a:solidFill>
                  <a:schemeClr val="tx1"/>
                </a:solidFill>
                <a:latin typeface="Times New Roman" panose="02020603050405020304" pitchFamily="18" charset="0"/>
              </a:defRPr>
            </a:lvl2pPr>
            <a:lvl3pPr marL="1143000" indent="-228600" defTabSz="968375">
              <a:defRPr sz="2000">
                <a:solidFill>
                  <a:schemeClr val="tx1"/>
                </a:solidFill>
                <a:latin typeface="Times New Roman" panose="02020603050405020304" pitchFamily="18" charset="0"/>
              </a:defRPr>
            </a:lvl3pPr>
            <a:lvl4pPr marL="1600200" indent="-228600" defTabSz="968375">
              <a:defRPr sz="2000">
                <a:solidFill>
                  <a:schemeClr val="tx1"/>
                </a:solidFill>
                <a:latin typeface="Times New Roman" panose="02020603050405020304" pitchFamily="18" charset="0"/>
              </a:defRPr>
            </a:lvl4pPr>
            <a:lvl5pPr marL="2057400" indent="-228600" defTabSz="968375">
              <a:defRPr sz="2000">
                <a:solidFill>
                  <a:schemeClr val="tx1"/>
                </a:solidFill>
                <a:latin typeface="Times New Roman" panose="02020603050405020304" pitchFamily="18" charset="0"/>
              </a:defRPr>
            </a:lvl5pPr>
            <a:lvl6pPr marL="2514600" indent="-228600" defTabSz="96837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6837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6837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68375"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dirty="0">
                <a:latin typeface="Tahoma" panose="020B0604030504040204" pitchFamily="34" charset="0"/>
              </a:rPr>
              <a:t>IIL-BAF</a:t>
            </a:r>
          </a:p>
        </p:txBody>
      </p:sp>
      <p:sp>
        <p:nvSpPr>
          <p:cNvPr id="27653" name="Rectangle 1032">
            <a:extLst>
              <a:ext uri="{FF2B5EF4-FFF2-40B4-BE49-F238E27FC236}">
                <a16:creationId xmlns:a16="http://schemas.microsoft.com/office/drawing/2014/main" id="{55B2974E-06C9-402F-AE43-0127AE404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a:defRPr sz="2000">
                <a:solidFill>
                  <a:schemeClr val="tx1"/>
                </a:solidFill>
                <a:latin typeface="Times New Roman" panose="02020603050405020304" pitchFamily="18" charset="0"/>
              </a:defRPr>
            </a:lvl1pPr>
            <a:lvl2pPr marL="742950" indent="-285750" defTabSz="1023938">
              <a:defRPr sz="2000">
                <a:solidFill>
                  <a:schemeClr val="tx1"/>
                </a:solidFill>
                <a:latin typeface="Times New Roman" panose="02020603050405020304" pitchFamily="18" charset="0"/>
              </a:defRPr>
            </a:lvl2pPr>
            <a:lvl3pPr marL="1143000" indent="-228600" defTabSz="1023938">
              <a:defRPr sz="2000">
                <a:solidFill>
                  <a:schemeClr val="tx1"/>
                </a:solidFill>
                <a:latin typeface="Times New Roman" panose="02020603050405020304" pitchFamily="18" charset="0"/>
              </a:defRPr>
            </a:lvl3pPr>
            <a:lvl4pPr marL="1600200" indent="-228600" defTabSz="1023938">
              <a:defRPr sz="2000">
                <a:solidFill>
                  <a:schemeClr val="tx1"/>
                </a:solidFill>
                <a:latin typeface="Times New Roman" panose="02020603050405020304" pitchFamily="18" charset="0"/>
              </a:defRPr>
            </a:lvl4pPr>
            <a:lvl5pPr marL="2057400" indent="-228600" defTabSz="1023938">
              <a:defRPr sz="2000">
                <a:solidFill>
                  <a:schemeClr val="tx1"/>
                </a:solidFill>
                <a:latin typeface="Times New Roman" panose="02020603050405020304" pitchFamily="18" charset="0"/>
              </a:defRPr>
            </a:lvl5pPr>
            <a:lvl6pPr marL="2514600" indent="-228600" defTabSz="102393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102393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102393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1023938"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dirty="0">
                <a:latin typeface="Tahoma" panose="020B0604030504040204" pitchFamily="34" charset="0"/>
              </a:rPr>
              <a:t>SUMM-</a:t>
            </a:r>
            <a:fld id="{1CBF0A1B-9901-4EC7-842B-DBF23AF0C072}" type="slidenum">
              <a:rPr lang="en-US" altLang="en-US" sz="1000" smtClean="0">
                <a:latin typeface="Tahoma" panose="020B0604030504040204" pitchFamily="34" charset="0"/>
              </a:rPr>
              <a:pPr/>
              <a:t>37</a:t>
            </a:fld>
            <a:endParaRPr lang="en-US" altLang="en-US" sz="1000" dirty="0">
              <a:latin typeface="Tahoma" panose="020B0604030504040204" pitchFamily="34" charset="0"/>
            </a:endParaRPr>
          </a:p>
        </p:txBody>
      </p:sp>
      <p:sp>
        <p:nvSpPr>
          <p:cNvPr id="27654" name="Rectangle 1026">
            <a:extLst>
              <a:ext uri="{FF2B5EF4-FFF2-40B4-BE49-F238E27FC236}">
                <a16:creationId xmlns:a16="http://schemas.microsoft.com/office/drawing/2014/main" id="{11FA3221-7A0B-4B79-BC23-5A082076AC1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Times New Roman" panose="02020603050405020304" pitchFamily="18" charset="0"/>
              </a:defRPr>
            </a:lvl1pPr>
            <a:lvl2pPr marL="742950" indent="-285750" defTabSz="966788">
              <a:defRPr sz="2000">
                <a:solidFill>
                  <a:schemeClr val="tx1"/>
                </a:solidFill>
                <a:latin typeface="Times New Roman" panose="02020603050405020304" pitchFamily="18" charset="0"/>
              </a:defRPr>
            </a:lvl2pPr>
            <a:lvl3pPr marL="1143000" indent="-228600" defTabSz="966788">
              <a:defRPr sz="2000">
                <a:solidFill>
                  <a:schemeClr val="tx1"/>
                </a:solidFill>
                <a:latin typeface="Times New Roman" panose="02020603050405020304" pitchFamily="18" charset="0"/>
              </a:defRPr>
            </a:lvl3pPr>
            <a:lvl4pPr marL="1600200" indent="-228600" defTabSz="966788">
              <a:defRPr sz="2000">
                <a:solidFill>
                  <a:schemeClr val="tx1"/>
                </a:solidFill>
                <a:latin typeface="Times New Roman" panose="02020603050405020304" pitchFamily="18" charset="0"/>
              </a:defRPr>
            </a:lvl4pPr>
            <a:lvl5pPr marL="2057400" indent="-228600" defTabSz="966788">
              <a:defRPr sz="20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dirty="0">
                <a:latin typeface="Tahoma" panose="020B0604030504040204" pitchFamily="34" charset="0"/>
              </a:rPr>
              <a:t>Business Analysis Fundamentals</a:t>
            </a:r>
          </a:p>
        </p:txBody>
      </p:sp>
      <p:sp>
        <p:nvSpPr>
          <p:cNvPr id="27655" name="Rectangle 1037">
            <a:extLst>
              <a:ext uri="{FF2B5EF4-FFF2-40B4-BE49-F238E27FC236}">
                <a16:creationId xmlns:a16="http://schemas.microsoft.com/office/drawing/2014/main" id="{12051B25-FD0C-40E9-B2B7-D57CC077730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Times New Roman" panose="02020603050405020304" pitchFamily="18" charset="0"/>
              </a:defRPr>
            </a:lvl1pPr>
            <a:lvl2pPr marL="742950" indent="-285750" defTabSz="966788">
              <a:defRPr sz="2000">
                <a:solidFill>
                  <a:schemeClr val="tx1"/>
                </a:solidFill>
                <a:latin typeface="Times New Roman" panose="02020603050405020304" pitchFamily="18" charset="0"/>
              </a:defRPr>
            </a:lvl2pPr>
            <a:lvl3pPr marL="1143000" indent="-228600" defTabSz="966788">
              <a:defRPr sz="2000">
                <a:solidFill>
                  <a:schemeClr val="tx1"/>
                </a:solidFill>
                <a:latin typeface="Times New Roman" panose="02020603050405020304" pitchFamily="18" charset="0"/>
              </a:defRPr>
            </a:lvl3pPr>
            <a:lvl4pPr marL="1600200" indent="-228600" defTabSz="966788">
              <a:defRPr sz="2000">
                <a:solidFill>
                  <a:schemeClr val="tx1"/>
                </a:solidFill>
                <a:latin typeface="Times New Roman" panose="02020603050405020304" pitchFamily="18" charset="0"/>
              </a:defRPr>
            </a:lvl4pPr>
            <a:lvl5pPr marL="2057400" indent="-228600" defTabSz="966788">
              <a:defRPr sz="20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dirty="0">
                <a:latin typeface="Tahoma" panose="020B0604030504040204" pitchFamily="34" charset="0"/>
              </a:rPr>
              <a:t>Summary and Next Steps</a:t>
            </a:r>
          </a:p>
        </p:txBody>
      </p:sp>
    </p:spTree>
    <p:extLst>
      <p:ext uri="{BB962C8B-B14F-4D97-AF65-F5344CB8AC3E}">
        <p14:creationId xmlns:p14="http://schemas.microsoft.com/office/powerpoint/2010/main" val="163942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9163"/>
            <a:ext cx="4132262" cy="3148012"/>
          </a:xfrm>
        </p:spPr>
      </p:sp>
      <p:sp>
        <p:nvSpPr>
          <p:cNvPr id="3" name="Notes Placeholder 2"/>
          <p:cNvSpPr>
            <a:spLocks noGrp="1"/>
          </p:cNvSpPr>
          <p:nvPr>
            <p:ph type="body" idx="1"/>
          </p:nvPr>
        </p:nvSpPr>
        <p:spPr>
          <a:xfrm>
            <a:off x="855663" y="4102390"/>
            <a:ext cx="5604098" cy="4817021"/>
          </a:xfrm>
          <a:solidFill>
            <a:schemeClr val="bg1"/>
          </a:solidFill>
        </p:spPr>
        <p:txBody>
          <a:bodyPr>
            <a:noAutofit/>
          </a:bodyPr>
          <a:lstStyle>
            <a:defPPr/>
          </a:lstStyle>
          <a:p>
            <a:r>
              <a:rPr lang="en-GB" sz="650" dirty="0"/>
              <a:t>One</a:t>
            </a:r>
            <a:r>
              <a:rPr lang="en-GB" sz="650" baseline="0" dirty="0"/>
              <a:t> </a:t>
            </a:r>
            <a:r>
              <a:rPr lang="en-GB" sz="650" dirty="0"/>
              <a:t>of</a:t>
            </a:r>
            <a:r>
              <a:rPr lang="en-GB" sz="650" baseline="0" dirty="0"/>
              <a:t> the great things about the work that has been done is that lots of people know the terms “Agile</a:t>
            </a:r>
            <a:r>
              <a:rPr lang="en-GB" sz="650" dirty="0"/>
              <a:t>”</a:t>
            </a:r>
            <a:r>
              <a:rPr lang="en-GB" sz="650" baseline="0" dirty="0"/>
              <a:t> and “Scrum</a:t>
            </a:r>
            <a:r>
              <a:rPr lang="en-GB" sz="650" dirty="0"/>
              <a:t>”</a:t>
            </a:r>
            <a:r>
              <a:rPr lang="en-GB" sz="650" baseline="0" dirty="0"/>
              <a:t>. In fact, it’s a struggle to see a presentation or document that doesn’t refer to “Agile</a:t>
            </a:r>
            <a:r>
              <a:rPr lang="en-GB" sz="650" dirty="0"/>
              <a:t>”</a:t>
            </a:r>
            <a:r>
              <a:rPr lang="en-GB" sz="650" baseline="0" dirty="0"/>
              <a:t> </a:t>
            </a:r>
            <a:r>
              <a:rPr lang="en-GB" sz="650" dirty="0"/>
              <a:t>o</a:t>
            </a:r>
            <a:r>
              <a:rPr lang="en-GB" sz="650" baseline="0" dirty="0"/>
              <a:t>f </a:t>
            </a:r>
            <a:r>
              <a:rPr lang="en-GB" sz="650" dirty="0"/>
              <a:t>“</a:t>
            </a:r>
            <a:r>
              <a:rPr lang="en-GB" sz="650" baseline="0" dirty="0"/>
              <a:t>Scrum</a:t>
            </a:r>
            <a:r>
              <a:rPr lang="en-GB" sz="650" dirty="0"/>
              <a:t>”</a:t>
            </a:r>
            <a:r>
              <a:rPr lang="en-GB" sz="650" baseline="0" dirty="0"/>
              <a:t> in some shape or form.</a:t>
            </a:r>
            <a:r>
              <a:rPr lang="en-GB" sz="650" dirty="0"/>
              <a:t> </a:t>
            </a:r>
            <a:r>
              <a:rPr lang="en-GB" sz="650" baseline="0" dirty="0"/>
              <a:t>However, the challenge with this is that both terms have taken on (what feels like at times) a viral life form. There are varying interpretations of what Agile is; where, why, and how it should be used, and the benefits that should be expected from being Agile. So, the first priority is to re-baseline what we mean by Agile, and to start recalibrating perceptions to this at all levels of the organization. Once this definition has been baselined, and perceptions recalibrated, one can shift focus to integrating Agile into processes and methodologies, and measuring how Agile their organization is.</a:t>
            </a:r>
            <a:r>
              <a:rPr lang="en-GB" sz="650" dirty="0"/>
              <a:t> </a:t>
            </a:r>
            <a:r>
              <a:rPr lang="en-GB" sz="650" baseline="0" dirty="0"/>
              <a:t>We define </a:t>
            </a:r>
            <a:r>
              <a:rPr lang="en-GB" sz="650" dirty="0"/>
              <a:t>Agile as an</a:t>
            </a:r>
            <a:r>
              <a:rPr lang="en-GB" sz="650" baseline="0" dirty="0"/>
              <a:t> umbrella term that encompasses a number of things. In short, Agile is a </a:t>
            </a:r>
            <a:r>
              <a:rPr kumimoji="1" lang="en-GB" sz="650" kern="1200" baseline="0" dirty="0">
                <a:solidFill>
                  <a:schemeClr val="tx1"/>
                </a:solidFill>
              </a:rPr>
              <a:t>suite of adaptive and collaborative behaviors and approaches utilized to deliver change. This way of working is aimed at maximizing business value via regular and prioritized, time-boxed delivery.</a:t>
            </a:r>
            <a:endParaRPr lang="en-GB" sz="650" baseline="0" dirty="0"/>
          </a:p>
          <a:p>
            <a:r>
              <a:rPr lang="en-GB" sz="650" baseline="0" dirty="0"/>
              <a:t>Essentially Agile is comprised of 3 pillars: 1) Business-focused behaviors 2) Time-boxed approaches 3) </a:t>
            </a:r>
            <a:r>
              <a:rPr lang="en-GB" sz="650" i="0" baseline="0" dirty="0"/>
              <a:t>IT Solutions</a:t>
            </a:r>
            <a:endParaRPr lang="en-GB" sz="650" baseline="0" dirty="0"/>
          </a:p>
          <a:p>
            <a:r>
              <a:rPr lang="en-GB" sz="650" b="1" u="sng" dirty="0"/>
              <a:t>B</a:t>
            </a:r>
            <a:r>
              <a:rPr lang="en-GB" sz="650" b="1" u="sng" baseline="0" dirty="0"/>
              <a:t>ehaviors</a:t>
            </a:r>
          </a:p>
          <a:p>
            <a:pPr>
              <a:buFont typeface="Arial" pitchFamily="34" charset="0"/>
              <a:buNone/>
            </a:pPr>
            <a:r>
              <a:rPr lang="en-GB" sz="650" b="1" baseline="0" dirty="0"/>
              <a:t>Fail fast: </a:t>
            </a:r>
            <a:r>
              <a:rPr lang="en-GB" sz="650" dirty="0"/>
              <a:t>The ways of working within the project are underpinned</a:t>
            </a:r>
            <a:r>
              <a:rPr lang="en-GB" sz="650" baseline="0" dirty="0"/>
              <a:t> by the belief that teams should actively seek to f</a:t>
            </a:r>
            <a:r>
              <a:rPr lang="en-GB" sz="650" dirty="0"/>
              <a:t>ail fast, learn smart and respond rapidly, enabling teams to identify</a:t>
            </a:r>
            <a:r>
              <a:rPr lang="en-GB" sz="650" baseline="0" dirty="0"/>
              <a:t> and address issues in shorter timeframes. </a:t>
            </a:r>
            <a:endParaRPr lang="en-GB" sz="650" dirty="0"/>
          </a:p>
          <a:p>
            <a:pPr marL="0" marR="0" indent="-177800" algn="l" defTabSz="914400" rtl="0" eaLnBrk="1" fontAlgn="auto" latinLnBrk="0" hangingPunct="1">
              <a:lnSpc>
                <a:spcPct val="100000"/>
              </a:lnSpc>
              <a:spcBef>
                <a:spcPct val="0"/>
              </a:spcBef>
              <a:spcAft>
                <a:spcPct val="0"/>
              </a:spcAft>
              <a:buClr>
                <a:schemeClr val="tx1"/>
              </a:buClr>
              <a:buSzPct val="80000"/>
              <a:buFont typeface="Arial" pitchFamily="34" charset="0"/>
              <a:buNone/>
              <a:defRPr/>
            </a:pPr>
            <a:r>
              <a:rPr kumimoji="1" lang="en-GB" sz="650" b="1" kern="1200" dirty="0">
                <a:solidFill>
                  <a:schemeClr val="tx1"/>
                </a:solidFill>
              </a:rPr>
              <a:t>Continuous collaboration: </a:t>
            </a:r>
            <a:r>
              <a:rPr kumimoji="1" lang="en-GB" sz="650" b="0" kern="1200" dirty="0">
                <a:solidFill>
                  <a:schemeClr val="tx1"/>
                </a:solidFill>
              </a:rPr>
              <a:t>The level of collaboration remains high throughout the project, versus a heavy, up-front approach to requirements definition </a:t>
            </a:r>
            <a:r>
              <a:rPr kumimoji="1" lang="en-GB" sz="650" b="0" kern="1200" baseline="0" dirty="0">
                <a:solidFill>
                  <a:schemeClr val="tx1"/>
                </a:solidFill>
              </a:rPr>
              <a:t>which is then followed by a (at times) black-box approach to delivery.</a:t>
            </a:r>
          </a:p>
          <a:p>
            <a:pPr marL="0" indent="-177800" algn="l" defTabSz="914400" rtl="0" eaLnBrk="1" latinLnBrk="0" hangingPunct="1">
              <a:buClr>
                <a:schemeClr val="tx1"/>
              </a:buClr>
              <a:buSzPct val="80000"/>
              <a:buFont typeface="Arial" pitchFamily="34" charset="0"/>
              <a:buNone/>
            </a:pPr>
            <a:r>
              <a:rPr kumimoji="1" lang="en-GB" sz="650" b="1" kern="1200" baseline="0" dirty="0">
                <a:solidFill>
                  <a:schemeClr val="tx1"/>
                </a:solidFill>
              </a:rPr>
              <a:t>Regular inspection and adaption: </a:t>
            </a:r>
            <a:r>
              <a:rPr kumimoji="1" lang="en-GB" sz="650" b="0" kern="1200" baseline="0" dirty="0">
                <a:solidFill>
                  <a:schemeClr val="tx1"/>
                </a:solidFill>
              </a:rPr>
              <a:t>When compared with the more traditional approach to project delivery, the acute focus on the business need (which may not always be clearly defined upfront) and continuous collaboration between the business and IT teams, results in regular inspection and adaption of deliverables throughout the entire SDLC versus revisions being bogged down in change requests and business users (sometimes) seeing the solution for the first time during testing.</a:t>
            </a:r>
          </a:p>
          <a:p>
            <a:pPr marL="0" indent="-177800" algn="l" defTabSz="914400" rtl="0" eaLnBrk="1" latinLnBrk="0" hangingPunct="1">
              <a:buClr>
                <a:schemeClr val="tx1"/>
              </a:buClr>
              <a:buSzPct val="80000"/>
              <a:buFont typeface="Arial" pitchFamily="34" charset="0"/>
              <a:buNone/>
            </a:pPr>
            <a:r>
              <a:rPr kumimoji="1" lang="en-GB" sz="650" b="1" kern="1200" baseline="0" dirty="0">
                <a:solidFill>
                  <a:schemeClr val="tx1"/>
                </a:solidFill>
              </a:rPr>
              <a:t>Change is welcomed: </a:t>
            </a:r>
            <a:r>
              <a:rPr kumimoji="1" lang="en-GB" sz="650" b="0" kern="1200" baseline="0" dirty="0">
                <a:solidFill>
                  <a:schemeClr val="tx1"/>
                </a:solidFill>
              </a:rPr>
              <a:t>Change is welcomed in the project details (not the project fundamentals) and is viewed as a positive thing. Attitudes, ways of working and processes must promote responsiveness to change. Rather than change being seen as a risk, change is viewed as a vehicle for landing on a more relevant solution in a shorter timeframe.</a:t>
            </a:r>
          </a:p>
          <a:p>
            <a:pPr marL="0" marR="0" indent="-177800" algn="l" defTabSz="914400" rtl="0" eaLnBrk="1" fontAlgn="auto" latinLnBrk="0" hangingPunct="1">
              <a:lnSpc>
                <a:spcPct val="100000"/>
              </a:lnSpc>
              <a:spcBef>
                <a:spcPct val="0"/>
              </a:spcBef>
              <a:spcAft>
                <a:spcPct val="0"/>
              </a:spcAft>
              <a:buClr>
                <a:schemeClr val="tx1"/>
              </a:buClr>
              <a:buSzPct val="80000"/>
              <a:buFont typeface="Arial" pitchFamily="34" charset="0"/>
              <a:buNone/>
              <a:defRPr/>
            </a:pPr>
            <a:r>
              <a:rPr lang="en-GB" sz="650" b="1" dirty="0"/>
              <a:t>Prioritized</a:t>
            </a:r>
            <a:r>
              <a:rPr lang="en-GB" sz="650" b="1" baseline="0" dirty="0"/>
              <a:t> delivery: </a:t>
            </a:r>
            <a:r>
              <a:rPr lang="en-GB" sz="650" dirty="0"/>
              <a:t>The detailing of requirements and the sequencing of project delivery is aligned with the</a:t>
            </a:r>
            <a:r>
              <a:rPr lang="en-GB" sz="650" baseline="0" dirty="0"/>
              <a:t> business priority for components of the project scope, and seeks to deliver components of functionality regularly, and earlier in the project lifecycle. This differs from the more traditional way of working where the majority of project scope is delivered in a single go-live, after a single (sometimes lengthy) project development lifecycle.</a:t>
            </a:r>
          </a:p>
          <a:p>
            <a:pPr marL="0" indent="-177800" algn="l" defTabSz="914400" rtl="0" eaLnBrk="1" latinLnBrk="0" hangingPunct="1">
              <a:buClr>
                <a:schemeClr val="tx1"/>
              </a:buClr>
              <a:buSzPct val="80000"/>
              <a:buFont typeface="Arial" pitchFamily="34" charset="0"/>
              <a:buNone/>
            </a:pPr>
            <a:r>
              <a:rPr kumimoji="1" lang="en-GB" sz="650" b="1" kern="1200" baseline="0" dirty="0">
                <a:solidFill>
                  <a:schemeClr val="tx1"/>
                </a:solidFill>
              </a:rPr>
              <a:t>Scope tolerance: </a:t>
            </a:r>
            <a:r>
              <a:rPr kumimoji="1" lang="en-GB" sz="650" b="0" kern="1200" baseline="0" dirty="0">
                <a:solidFill>
                  <a:schemeClr val="tx1"/>
                </a:solidFill>
              </a:rPr>
              <a:t>Agile projects are focused on delivering features, or elements of functionality in fixed timeframes. Additional features in, are balanced by trading features out. Management, behaviors, and processes which needed to be adjusted to reflect that time, quality, and cost are now fixed – and instead project scope is negotiated.</a:t>
            </a:r>
            <a:endParaRPr lang="en-GB" sz="650" b="1" u="sng" baseline="0" dirty="0"/>
          </a:p>
          <a:p>
            <a:r>
              <a:rPr lang="en-GB" sz="650" b="0" u="none" baseline="0" dirty="0"/>
              <a:t>At first glance, it might be said that these behaviors are equally applicable to a waterfall project however, in many cases they are the contrary to traditional approaches to project delivery...where the majority of scope is delivered after a single (sometimes lengthy) project lifecycle, lessons learned are reviewed at the end of (or after) the project, the business invests heavily in requirements definition at the beginning of the project and their ‘inspection’ effort is heavily focused on the test phase, change is seen as a risk and project contingency is time, budget, and quality. </a:t>
            </a:r>
          </a:p>
          <a:p>
            <a:pPr eaLnBrk="1" fontAlgn="auto" hangingPunct="1">
              <a:spcBef>
                <a:spcPct val="0"/>
              </a:spcBef>
              <a:spcAft>
                <a:spcPct val="0"/>
              </a:spcAft>
              <a:defRPr/>
            </a:pPr>
            <a:r>
              <a:rPr lang="en-GB" sz="650" b="1" u="sng" baseline="0" dirty="0"/>
              <a:t>Approaches.</a:t>
            </a:r>
            <a:r>
              <a:rPr lang="en-GB" sz="650" b="1" u="none" dirty="0"/>
              <a:t> </a:t>
            </a:r>
            <a:r>
              <a:rPr lang="en-GB" sz="650" dirty="0"/>
              <a:t>To support these dynamic ways of working, the delivery approaches employed in an Agile environment are specifically designed to cater for the resulting ambiguity, and changes to the “depth vs. breadth” of requirements. Requirements definition is iterative and delivery (including requirements, design, build, test, and deploy) is incremental. Time-box approaches to delivery are fundamental to Agile and operationalize the Agile ways of working. If we are working in an Agile way, one guarantee is that the team will deliver on-time, since the contingency changes from the time and cost parameters to scope.</a:t>
            </a:r>
          </a:p>
          <a:p>
            <a:pPr marL="0" marR="0" indent="0" algn="l" defTabSz="914400" rtl="0" eaLnBrk="1" fontAlgn="auto" latinLnBrk="0" hangingPunct="1">
              <a:lnSpc>
                <a:spcPct val="100000"/>
              </a:lnSpc>
              <a:spcBef>
                <a:spcPct val="0"/>
              </a:spcBef>
              <a:spcAft>
                <a:spcPct val="0"/>
              </a:spcAft>
              <a:buClrTx/>
              <a:buSzTx/>
              <a:buFontTx/>
              <a:buNone/>
              <a:defRPr/>
            </a:pPr>
            <a:r>
              <a:rPr lang="en-GB" sz="650" b="1" baseline="0" dirty="0"/>
              <a:t>Scrum </a:t>
            </a:r>
            <a:r>
              <a:rPr lang="en-GB" sz="650" b="0" baseline="0" dirty="0"/>
              <a:t>is the delivery approach that has been implemented. This delivery approach defines specific roles, responsibilities, and techniques (such as daily stand-up meetings, MoSCoW prioritization, and the YAGNI [you aren’t gonna need it] approach) and must be integrated with the wider Project Management methodology.</a:t>
            </a:r>
          </a:p>
          <a:p>
            <a:pPr marL="0" marR="0" indent="0" algn="l" defTabSz="914400" rtl="0" eaLnBrk="1" fontAlgn="auto" latinLnBrk="0" hangingPunct="1">
              <a:lnSpc>
                <a:spcPct val="100000"/>
              </a:lnSpc>
              <a:spcBef>
                <a:spcPct val="0"/>
              </a:spcBef>
              <a:spcAft>
                <a:spcPct val="0"/>
              </a:spcAft>
              <a:buClrTx/>
              <a:buSzTx/>
              <a:buFontTx/>
              <a:buNone/>
              <a:defRPr/>
            </a:pPr>
            <a:r>
              <a:rPr lang="en-GB" sz="650" b="1" baseline="0" dirty="0"/>
              <a:t>Prototyping</a:t>
            </a:r>
            <a:r>
              <a:rPr lang="en-GB" sz="650" b="0" baseline="0" dirty="0"/>
              <a:t>: An approach for delivering mock-ups of what a system, report or output might look like. This approach enables business users to inspect the look and feel of a deliverable, while minimising the IT design and build effort. </a:t>
            </a:r>
            <a:endParaRPr lang="en-GB" sz="650" baseline="0" dirty="0"/>
          </a:p>
          <a:p>
            <a:pPr marL="0" marR="0" indent="0" algn="l" defTabSz="914400" rtl="0" eaLnBrk="1" fontAlgn="auto" latinLnBrk="0" hangingPunct="1">
              <a:lnSpc>
                <a:spcPct val="100000"/>
              </a:lnSpc>
              <a:spcBef>
                <a:spcPct val="0"/>
              </a:spcBef>
              <a:spcAft>
                <a:spcPct val="0"/>
              </a:spcAft>
              <a:buClrTx/>
              <a:buSzTx/>
              <a:buFontTx/>
              <a:buNone/>
              <a:defRPr/>
            </a:pPr>
            <a:r>
              <a:rPr lang="en-GB" sz="650" b="1" u="sng" baseline="0" dirty="0"/>
              <a:t>Solutions.</a:t>
            </a:r>
            <a:r>
              <a:rPr lang="en-GB" sz="650" b="1" dirty="0"/>
              <a:t> </a:t>
            </a:r>
            <a:r>
              <a:rPr lang="en-GB" sz="650" baseline="0" dirty="0"/>
              <a:t>Finally, Agile solutions...underpinned by the re-use principle or component-based approach to development. The principle here is accelerating s</a:t>
            </a:r>
            <a:r>
              <a:rPr lang="en-GB" sz="650" b="0" u="none" dirty="0">
                <a:solidFill>
                  <a:srgbClr val="000000"/>
                </a:solidFill>
              </a:rPr>
              <a:t>peed to value via reusable, component architecture on standard technologies.</a:t>
            </a:r>
            <a:r>
              <a:rPr lang="en-GB" sz="650" dirty="0">
                <a:solidFill>
                  <a:srgbClr val="000000"/>
                </a:solidFill>
              </a:rPr>
              <a:t> </a:t>
            </a:r>
            <a:r>
              <a:rPr lang="en-GB" sz="650" baseline="0" dirty="0"/>
              <a:t>This includes strategic initiatives and projects that actively seek to avoid reinventing the wheel.</a:t>
            </a:r>
            <a:r>
              <a:rPr lang="en-GB" sz="650" dirty="0"/>
              <a:t> </a:t>
            </a:r>
            <a:r>
              <a:rPr lang="en-GB" sz="650" baseline="0" dirty="0"/>
              <a:t>Agile solutions include architecture design, infrastructure or applications that accelerate the delivery of subsequent projects that utilize them. Equally, this includes architecture, infrastructure or applications that leverage and build on these platforms to deliver value to the business in shorter timeframes.</a:t>
            </a:r>
            <a:endParaRPr lang="en-GB" sz="650" dirty="0"/>
          </a:p>
        </p:txBody>
      </p:sp>
      <p:sp>
        <p:nvSpPr>
          <p:cNvPr id="10" name="Footer Placeholder 4"/>
          <p:cNvSpPr>
            <a:spLocks noGrp="1"/>
          </p:cNvSpPr>
          <p:nvPr>
            <p:ph type="ftr" sz="quarter" idx="4"/>
          </p:nvPr>
        </p:nvSpPr>
        <p:spPr>
          <a:xfrm>
            <a:off x="3657601" y="365804"/>
            <a:ext cx="2892174" cy="287178"/>
          </a:xfrm>
        </p:spPr>
        <p:txBody>
          <a:bodyPr/>
          <a:lstStyle>
            <a:defPPr/>
          </a:lstStyle>
          <a:p>
            <a:pPr>
              <a:defRPr/>
            </a:pPr>
            <a:r>
              <a:rPr lang="en-US" dirty="0"/>
              <a:t>Getting Started</a:t>
            </a:r>
          </a:p>
        </p:txBody>
      </p:sp>
      <p:sp>
        <p:nvSpPr>
          <p:cNvPr id="11" name="Header Placeholder 6"/>
          <p:cNvSpPr>
            <a:spLocks noGrp="1"/>
          </p:cNvSpPr>
          <p:nvPr>
            <p:ph type="hdr" sz="quarter" idx="6"/>
          </p:nvPr>
        </p:nvSpPr>
        <p:spPr>
          <a:xfrm>
            <a:off x="762024" y="363307"/>
            <a:ext cx="2895576" cy="292172"/>
          </a:xfrm>
        </p:spPr>
        <p:txBody>
          <a:bodyPr/>
          <a:lstStyle>
            <a:defPPr/>
          </a:lstStyle>
          <a:p>
            <a:pPr>
              <a:defRPr/>
            </a:pPr>
            <a:r>
              <a:rPr lang="en-US" dirty="0"/>
              <a:t>Agile for Non-IT Practitioners</a:t>
            </a:r>
          </a:p>
        </p:txBody>
      </p:sp>
      <p:sp>
        <p:nvSpPr>
          <p:cNvPr id="12" name="Rectangle 23"/>
          <p:cNvSpPr>
            <a:spLocks noGrp="1" noChangeArrowheads="1"/>
          </p:cNvSpPr>
          <p:nvPr>
            <p:ph type="dt" idx="10"/>
          </p:nvPr>
        </p:nvSpPr>
        <p:spPr bwMode="auto">
          <a:xfrm>
            <a:off x="787400" y="8961525"/>
            <a:ext cx="1173347" cy="342224"/>
          </a:xfrm>
          <a:prstGeom prst="rect">
            <a:avLst/>
          </a:prstGeom>
          <a:noFill/>
          <a:ln w="9525">
            <a:noFill/>
            <a:miter lim="800000"/>
          </a:ln>
          <a:effectLst/>
        </p:spPr>
        <p:txBody>
          <a:bodyPr vert="horz" wrap="square" lIns="96796" tIns="48397" rIns="96796" bIns="48397" numCol="1" anchor="t" anchorCtr="0" compatLnSpc="1">
            <a:prstTxWarp prst="textNoShape">
              <a:avLst/>
            </a:prstTxWarp>
          </a:bodyPr>
          <a:lstStyle>
            <a:defPPr/>
            <a:lvl1pPr algn="l" defTabSz="968375" eaLnBrk="0" hangingPunct="0">
              <a:defRPr kumimoji="1" sz="1000">
                <a:latin typeface="+mj-lt"/>
              </a:defRPr>
            </a:lvl1pPr>
          </a:lstStyle>
          <a:p>
            <a:pPr>
              <a:defRPr/>
            </a:pPr>
            <a:r>
              <a:rPr lang="en-US" dirty="0"/>
              <a:t>IIL-ANIP</a:t>
            </a:r>
          </a:p>
        </p:txBody>
      </p:sp>
      <p:sp>
        <p:nvSpPr>
          <p:cNvPr id="13" name="Rectangle 22"/>
          <p:cNvSpPr>
            <a:spLocks noGrp="1" noChangeArrowheads="1"/>
          </p:cNvSpPr>
          <p:nvPr>
            <p:ph type="sldNum" sz="quarter" idx="5"/>
          </p:nvPr>
        </p:nvSpPr>
        <p:spPr bwMode="auto">
          <a:xfrm>
            <a:off x="5573713" y="8961893"/>
            <a:ext cx="984250" cy="341856"/>
          </a:xfrm>
          <a:prstGeom prst="rect">
            <a:avLst/>
          </a:prstGeom>
          <a:noFill/>
          <a:ln w="9525">
            <a:noFill/>
            <a:miter lim="800000"/>
          </a:ln>
          <a:effectLst/>
        </p:spPr>
        <p:txBody>
          <a:bodyPr vert="horz" wrap="square" lIns="102332" tIns="51165" rIns="102332" bIns="51165" numCol="1" anchor="t" anchorCtr="0" compatLnSpc="1">
            <a:prstTxWarp prst="textNoShape">
              <a:avLst/>
            </a:prstTxWarp>
          </a:bodyPr>
          <a:lstStyle>
            <a:defPPr/>
            <a:lvl1pPr algn="r" defTabSz="1023938">
              <a:defRPr sz="1000">
                <a:latin typeface="+mj-lt"/>
              </a:defRPr>
            </a:lvl1pPr>
          </a:lstStyle>
          <a:p>
            <a:pPr>
              <a:defRPr/>
            </a:pPr>
            <a:r>
              <a:rPr lang="en-US" dirty="0"/>
              <a:t>GS-</a:t>
            </a:r>
            <a:fld id="{9E0FE228-C589-4661-9F8B-BC8BDB085018}" type="slidenum">
              <a:rPr lang="en-US" smtClean="0"/>
              <a:pPr>
                <a:defRPr/>
              </a:pPr>
              <a:t>3</a:t>
            </a:fld>
            <a:endParaRPr lang="en-US" dirty="0"/>
          </a:p>
        </p:txBody>
      </p:sp>
      <p:sp>
        <p:nvSpPr>
          <p:cNvPr id="14" name="Line 1033"/>
          <p:cNvSpPr>
            <a:spLocks noChangeShapeType="1"/>
          </p:cNvSpPr>
          <p:nvPr/>
        </p:nvSpPr>
        <p:spPr bwMode="auto">
          <a:xfrm>
            <a:off x="877888" y="8961892"/>
            <a:ext cx="5580062" cy="0"/>
          </a:xfrm>
          <a:prstGeom prst="line">
            <a:avLst/>
          </a:prstGeom>
          <a:noFill/>
          <a:ln w="3175" cap="sq">
            <a:solidFill>
              <a:schemeClr val="tx1"/>
            </a:solidFill>
            <a:miter lim="800000"/>
          </a:ln>
          <a:extLst>
            <a:ext uri="{909E8E84-426E-40dd-AFC4-6F175D3DCCD1}">
              <a14:hiddenFill xmlns:m="http://schemas.openxmlformats.org/officeDocument/2006/math" xmlns:w="http://schemas.openxmlformats.org/wordprocessingml/2006/main" xmlns:wp="http://schemas.openxmlformats.org/drawingml/2006/wordprocessingDrawing" xmlns:p14="http://schemas.microsoft.com/office/powerpoint/2010/main" xmlns:a14="http://schemas.microsoft.com/office/drawing/2010/main" xmlns="">
                <a:noFill/>
              </a14:hiddenFill>
            </a:ext>
          </a:extLst>
        </p:spPr>
        <p:txBody>
          <a:bodyPr wrap="none"/>
          <a:lstStyle>
            <a:defPPr/>
          </a:lstStyle>
          <a:p>
            <a:endParaRPr lang="en-US" dirty="0">
              <a:latin typeface="Segoe UI Semibold"/>
            </a:endParaRPr>
          </a:p>
        </p:txBody>
      </p:sp>
    </p:spTree>
    <p:extLst>
      <p:ext uri="{BB962C8B-B14F-4D97-AF65-F5344CB8AC3E}">
        <p14:creationId xmlns:p14="http://schemas.microsoft.com/office/powerpoint/2010/main" val="37251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9163"/>
            <a:ext cx="4132262" cy="314801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Agile for Non-IT Practitioners</a:t>
            </a:r>
          </a:p>
        </p:txBody>
      </p:sp>
      <p:sp>
        <p:nvSpPr>
          <p:cNvPr id="5" name="Footer Placeholder 4"/>
          <p:cNvSpPr>
            <a:spLocks noGrp="1"/>
          </p:cNvSpPr>
          <p:nvPr>
            <p:ph type="ftr" sz="quarter" idx="11"/>
          </p:nvPr>
        </p:nvSpPr>
        <p:spPr/>
        <p:txBody>
          <a:bodyPr/>
          <a:lstStyle/>
          <a:p>
            <a:pPr>
              <a:defRPr/>
            </a:pPr>
            <a:r>
              <a:rPr lang="en-US" dirty="0"/>
              <a:t>Getting Started</a:t>
            </a:r>
          </a:p>
        </p:txBody>
      </p:sp>
      <p:sp>
        <p:nvSpPr>
          <p:cNvPr id="7" name="Date Placeholder 6"/>
          <p:cNvSpPr>
            <a:spLocks noGrp="1"/>
          </p:cNvSpPr>
          <p:nvPr>
            <p:ph type="dt" idx="13"/>
          </p:nvPr>
        </p:nvSpPr>
        <p:spPr/>
        <p:txBody>
          <a:bodyPr/>
          <a:lstStyle/>
          <a:p>
            <a:pPr>
              <a:defRPr/>
            </a:pPr>
            <a:r>
              <a:rPr lang="en-US" dirty="0"/>
              <a:t>IIL-ANIP</a:t>
            </a:r>
          </a:p>
        </p:txBody>
      </p:sp>
      <p:sp>
        <p:nvSpPr>
          <p:cNvPr id="8" name="Rectangle 22"/>
          <p:cNvSpPr>
            <a:spLocks noGrp="1" noChangeArrowheads="1"/>
          </p:cNvSpPr>
          <p:nvPr>
            <p:ph type="sldNum" sz="quarter" idx="5"/>
          </p:nvPr>
        </p:nvSpPr>
        <p:spPr bwMode="auto">
          <a:xfrm>
            <a:off x="5573713" y="8961893"/>
            <a:ext cx="984250" cy="341856"/>
          </a:xfrm>
          <a:prstGeom prst="rect">
            <a:avLst/>
          </a:prstGeom>
          <a:noFill/>
          <a:ln w="9525">
            <a:noFill/>
            <a:miter lim="800000"/>
            <a:headEnd/>
            <a:tailEnd/>
          </a:ln>
          <a:effectLst/>
        </p:spPr>
        <p:txBody>
          <a:bodyPr vert="horz" wrap="square" lIns="102332" tIns="51165" rIns="102332" bIns="51165" numCol="1" anchor="t" anchorCtr="0" compatLnSpc="1">
            <a:prstTxWarp prst="textNoShape">
              <a:avLst/>
            </a:prstTxWarp>
          </a:bodyPr>
          <a:lstStyle>
            <a:lvl1pPr algn="r" defTabSz="1023938">
              <a:defRPr sz="1000">
                <a:latin typeface="+mj-lt"/>
              </a:defRPr>
            </a:lvl1pPr>
          </a:lstStyle>
          <a:p>
            <a:pPr>
              <a:defRPr/>
            </a:pPr>
            <a:r>
              <a:rPr lang="en-US" dirty="0"/>
              <a:t>GS-</a:t>
            </a:r>
            <a:fld id="{9E0FE228-C589-4661-9F8B-BC8BDB085018}" type="slidenum">
              <a:rPr lang="en-US" smtClean="0"/>
              <a:pPr>
                <a:defRPr/>
              </a:pPr>
              <a:t>4</a:t>
            </a:fld>
            <a:endParaRPr lang="en-US" dirty="0"/>
          </a:p>
        </p:txBody>
      </p:sp>
    </p:spTree>
    <p:extLst>
      <p:ext uri="{BB962C8B-B14F-4D97-AF65-F5344CB8AC3E}">
        <p14:creationId xmlns:p14="http://schemas.microsoft.com/office/powerpoint/2010/main" val="257171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14:45:12</a:t>
            </a:r>
          </a:p>
          <a:p>
            <a:r>
              <a:rPr dirty="0"/>
              <a:t>--------------------------------------------</a:t>
            </a:r>
          </a:p>
          <a:p>
            <a:r>
              <a:rPr dirty="0"/>
              <a:t>This is about agile systems engineering, not agile software engineering (a subset of agile SE).</a:t>
            </a:r>
          </a:p>
          <a:p>
            <a:r>
              <a:rPr dirty="0"/>
              <a:t>Agile SE began in 1991 with manufacturing systems and quickly moved to enterprise systems and military C2 systems, and eventually to software development.</a:t>
            </a:r>
          </a:p>
        </p:txBody>
      </p:sp>
    </p:spTree>
    <p:extLst>
      <p:ext uri="{BB962C8B-B14F-4D97-AF65-F5344CB8AC3E}">
        <p14:creationId xmlns:p14="http://schemas.microsoft.com/office/powerpoint/2010/main" val="358852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14:45:13</a:t>
            </a:r>
          </a:p>
          <a:p>
            <a:r>
              <a:rPr dirty="0"/>
              <a:t>--------------------------------------------</a:t>
            </a:r>
          </a:p>
          <a:p>
            <a:r>
              <a:rPr dirty="0"/>
              <a:t>Aspect: a particular part or feature of something.</a:t>
            </a:r>
          </a:p>
          <a:p>
            <a:r>
              <a:rPr dirty="0"/>
              <a:t>To become “more agile” these eight                                          aspects do not have to be implemented concurrently as a big bang,  and could be selectively and incrementally employed/improved in whatever sequence is most acceptable.</a:t>
            </a:r>
          </a:p>
        </p:txBody>
      </p:sp>
    </p:spTree>
    <p:extLst>
      <p:ext uri="{BB962C8B-B14F-4D97-AF65-F5344CB8AC3E}">
        <p14:creationId xmlns:p14="http://schemas.microsoft.com/office/powerpoint/2010/main" val="160049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14:45:13</a:t>
            </a:r>
          </a:p>
          <a:p>
            <a:r>
              <a:rPr dirty="0"/>
              <a:t>--------------------------------------------</a:t>
            </a:r>
          </a:p>
          <a:p>
            <a:r>
              <a:rPr dirty="0"/>
              <a:t>Aspect: a particular part or feature of something.</a:t>
            </a:r>
          </a:p>
          <a:p>
            <a:r>
              <a:rPr dirty="0"/>
              <a:t>To become “more agile” these eight                                          aspects do not have to be implemented concurrently as a big bang,  and could be selectively and incrementally employed/improved in whatever sequence is most acceptable.</a:t>
            </a:r>
          </a:p>
        </p:txBody>
      </p:sp>
    </p:spTree>
    <p:extLst>
      <p:ext uri="{BB962C8B-B14F-4D97-AF65-F5344CB8AC3E}">
        <p14:creationId xmlns:p14="http://schemas.microsoft.com/office/powerpoint/2010/main" val="50975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14:45:13</a:t>
            </a:r>
          </a:p>
          <a:p>
            <a:r>
              <a:rPr dirty="0"/>
              <a:t>--------------------------------------------</a:t>
            </a:r>
          </a:p>
          <a:p>
            <a:r>
              <a:rPr dirty="0"/>
              <a:t>Aspect: a particular part or feature of something.</a:t>
            </a:r>
          </a:p>
          <a:p>
            <a:r>
              <a:rPr dirty="0"/>
              <a:t>To become “more agile” these eight                                          aspects do not have to be implemented concurrently as a big bang,  and could be selectively and incrementally employed/improved in whatever sequence is most acceptable.</a:t>
            </a:r>
          </a:p>
        </p:txBody>
      </p:sp>
    </p:spTree>
    <p:extLst>
      <p:ext uri="{BB962C8B-B14F-4D97-AF65-F5344CB8AC3E}">
        <p14:creationId xmlns:p14="http://schemas.microsoft.com/office/powerpoint/2010/main" val="275894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2022-09-21 14:45:13</a:t>
            </a:r>
          </a:p>
          <a:p>
            <a:r>
              <a:rPr dirty="0"/>
              <a:t>--------------------------------------------</a:t>
            </a:r>
          </a:p>
          <a:p>
            <a:r>
              <a:rPr dirty="0"/>
              <a:t>Aspect: a particular part or feature of something.</a:t>
            </a:r>
          </a:p>
          <a:p>
            <a:r>
              <a:rPr dirty="0"/>
              <a:t>To become “more agile” these eight                                          aspects do not have to be implemented concurrently as a big bang,  and could be selectively and incrementally employed/improved in whatever sequence is most acceptable.</a:t>
            </a:r>
          </a:p>
        </p:txBody>
      </p:sp>
    </p:spTree>
    <p:extLst>
      <p:ext uri="{BB962C8B-B14F-4D97-AF65-F5344CB8AC3E}">
        <p14:creationId xmlns:p14="http://schemas.microsoft.com/office/powerpoint/2010/main" val="208387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3"/>
          <p:cNvSpPr>
            <a:spLocks noGrp="1" noChangeArrowheads="1"/>
          </p:cNvSpPr>
          <p:nvPr>
            <p:ph type="body" idx="1"/>
          </p:nvPr>
        </p:nvSpPr>
        <p:spPr/>
        <p:txBody>
          <a:bodyPr/>
          <a:lstStyle/>
          <a:p>
            <a:r>
              <a:rPr lang="en-US" altLang="en-US" dirty="0"/>
              <a:t>In this section, we will plan a release.</a:t>
            </a:r>
          </a:p>
        </p:txBody>
      </p:sp>
      <p:sp>
        <p:nvSpPr>
          <p:cNvPr id="3" name="Marcador de imagen de diapositiva 2"/>
          <p:cNvSpPr>
            <a:spLocks noGrp="1" noRot="1" noChangeAspect="1"/>
          </p:cNvSpPr>
          <p:nvPr>
            <p:ph type="sldImg"/>
          </p:nvPr>
        </p:nvSpPr>
        <p:spPr>
          <a:xfrm>
            <a:off x="776288" y="609600"/>
            <a:ext cx="5762625" cy="4389438"/>
          </a:xfrm>
        </p:spPr>
      </p:sp>
    </p:spTree>
    <p:extLst>
      <p:ext uri="{BB962C8B-B14F-4D97-AF65-F5344CB8AC3E}">
        <p14:creationId xmlns:p14="http://schemas.microsoft.com/office/powerpoint/2010/main" val="346285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60" y="81280"/>
            <a:ext cx="8641080" cy="975360"/>
          </a:xfrm>
        </p:spPr>
        <p:txBody>
          <a:bodyPr/>
          <a:lstStyle>
            <a:lvl1pPr>
              <a:defRPr sz="2800">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80060" y="1219200"/>
            <a:ext cx="8641080" cy="5448300"/>
          </a:xfrm>
        </p:spPr>
        <p:txBody>
          <a:bodyPr>
            <a:normAutofit/>
          </a:bodyPr>
          <a:lstStyle>
            <a:lvl1pPr marL="236696" indent="-236696">
              <a:defRPr sz="2400">
                <a:latin typeface="Calibri" pitchFamily="34" charset="0"/>
              </a:defRPr>
            </a:lvl1pPr>
            <a:lvl2pPr>
              <a:defRPr sz="2000">
                <a:latin typeface="Calibri" pitchFamily="34" charset="0"/>
              </a:defRPr>
            </a:lvl2pPr>
            <a:lvl3pPr>
              <a:defRPr sz="1800">
                <a:latin typeface="Calibri" pitchFamily="34" charset="0"/>
              </a:defRPr>
            </a:lvl3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1"/>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10"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itchFamily="34" charset="0"/>
              </a:defRPr>
            </a:lvl1pPr>
          </a:lstStyle>
          <a:p>
            <a:r>
              <a:rPr lang="en-US" dirty="0"/>
              <a:t>ASE - </a:t>
            </a:r>
          </a:p>
        </p:txBody>
      </p:sp>
    </p:spTree>
    <p:extLst>
      <p:ext uri="{BB962C8B-B14F-4D97-AF65-F5344CB8AC3E}">
        <p14:creationId xmlns:p14="http://schemas.microsoft.com/office/powerpoint/2010/main" val="34200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ntent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60" y="81280"/>
            <a:ext cx="8641080" cy="975360"/>
          </a:xfrm>
        </p:spPr>
        <p:txBody>
          <a:bodyPr/>
          <a:lstStyle>
            <a:lvl1pPr>
              <a:defRPr sz="2800">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80060" y="1236617"/>
            <a:ext cx="8641080" cy="5430883"/>
          </a:xfrm>
        </p:spPr>
        <p:txBody>
          <a:bodyPr>
            <a:normAutofit/>
          </a:bodyPr>
          <a:lstStyle>
            <a:lvl1pPr marL="0" indent="0">
              <a:spcBef>
                <a:spcPts val="1890"/>
              </a:spcBef>
              <a:buNone/>
              <a:defRPr sz="2400" b="0">
                <a:latin typeface="Calibri" pitchFamily="34" charset="0"/>
              </a:defRPr>
            </a:lvl1pPr>
            <a:lvl2pPr marL="243364" indent="-243364">
              <a:spcBef>
                <a:spcPts val="1260"/>
              </a:spcBef>
              <a:buFont typeface="Wingdings" panose="05000000000000000000" pitchFamily="2" charset="2"/>
              <a:buChar char="§"/>
              <a:defRPr sz="2400">
                <a:latin typeface="Calibri" pitchFamily="34" charset="0"/>
              </a:defRPr>
            </a:lvl2pPr>
            <a:lvl3pPr marL="605076" indent="-240030">
              <a:spcBef>
                <a:spcPts val="630"/>
              </a:spcBef>
              <a:buFont typeface="Arial" panose="020B0604020202020204" pitchFamily="34" charset="0"/>
              <a:buChar char="•"/>
              <a:defRPr sz="2000">
                <a:latin typeface="Calibri" pitchFamily="34" charset="0"/>
              </a:defRPr>
            </a:lvl3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1"/>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10"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itchFamily="34" charset="0"/>
              </a:defRPr>
            </a:lvl1pPr>
          </a:lstStyle>
          <a:p>
            <a:r>
              <a:rPr lang="en-US" dirty="0"/>
              <a:t>ASE - </a:t>
            </a:r>
          </a:p>
        </p:txBody>
      </p:sp>
    </p:spTree>
    <p:extLst>
      <p:ext uri="{BB962C8B-B14F-4D97-AF65-F5344CB8AC3E}">
        <p14:creationId xmlns:p14="http://schemas.microsoft.com/office/powerpoint/2010/main" val="1087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81280"/>
            <a:ext cx="8641080" cy="975360"/>
          </a:xfrm>
        </p:spPr>
        <p:txBody>
          <a:bodyPr/>
          <a:lstStyle>
            <a:lvl1pPr>
              <a:defRPr sz="2800">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80060" y="1219200"/>
            <a:ext cx="4224528" cy="5466080"/>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96612" y="1219200"/>
            <a:ext cx="4224528" cy="5466080"/>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p:txBody>
      </p:sp>
      <p:sp>
        <p:nvSpPr>
          <p:cNvPr id="7"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1"/>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8"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itchFamily="34" charset="0"/>
              </a:defRPr>
            </a:lvl1pPr>
          </a:lstStyle>
          <a:p>
            <a:r>
              <a:rPr lang="en-US" dirty="0"/>
              <a:t>ASE - </a:t>
            </a:r>
          </a:p>
        </p:txBody>
      </p:sp>
    </p:spTree>
    <p:extLst>
      <p:ext uri="{BB962C8B-B14F-4D97-AF65-F5344CB8AC3E}">
        <p14:creationId xmlns:p14="http://schemas.microsoft.com/office/powerpoint/2010/main" val="410349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aders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81280"/>
            <a:ext cx="8641080" cy="975360"/>
          </a:xfrm>
        </p:spPr>
        <p:txBody>
          <a:bodyPr/>
          <a:lstStyle>
            <a:lvl1pPr>
              <a:defRPr sz="2800">
                <a:latin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80060" y="1219200"/>
            <a:ext cx="4224528" cy="5430522"/>
          </a:xfrm>
        </p:spPr>
        <p:txBody>
          <a:bodyPr>
            <a:normAutofit/>
          </a:bodyPr>
          <a:lstStyle>
            <a:lvl1pPr marL="0" indent="0">
              <a:spcBef>
                <a:spcPts val="1890"/>
              </a:spcBef>
              <a:buNone/>
              <a:defRPr sz="2400" b="0" i="0">
                <a:solidFill>
                  <a:schemeClr val="tx2"/>
                </a:solidFill>
                <a:latin typeface="Calibri" pitchFamily="34" charset="0"/>
              </a:defRPr>
            </a:lvl1pPr>
            <a:lvl2pPr marL="243364" indent="-243364">
              <a:spcBef>
                <a:spcPts val="1260"/>
              </a:spcBef>
              <a:buClr>
                <a:schemeClr val="accent2"/>
              </a:buClr>
              <a:buFont typeface="Wingdings" panose="05000000000000000000" pitchFamily="2" charset="2"/>
              <a:buChar char="§"/>
              <a:defRPr sz="2400">
                <a:solidFill>
                  <a:schemeClr val="tx2"/>
                </a:solidFill>
                <a:latin typeface="Calibri" pitchFamily="34" charset="0"/>
              </a:defRPr>
            </a:lvl2pPr>
            <a:lvl3pPr marL="605076" indent="-240030">
              <a:spcBef>
                <a:spcPts val="630"/>
              </a:spcBef>
              <a:buClr>
                <a:schemeClr val="accent2"/>
              </a:buClr>
              <a:buFont typeface="Arial" panose="020B0604020202020204" pitchFamily="34" charset="0"/>
              <a:buChar char="•"/>
              <a:defRPr sz="2000">
                <a:solidFill>
                  <a:schemeClr val="tx2"/>
                </a:solidFill>
                <a:latin typeface="Calibri" pitchFamily="34" charset="0"/>
              </a:defRPr>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96612" y="1219200"/>
            <a:ext cx="4224528" cy="5430522"/>
          </a:xfrm>
        </p:spPr>
        <p:txBody>
          <a:bodyPr>
            <a:normAutofit/>
          </a:bodyPr>
          <a:lstStyle>
            <a:lvl1pPr marL="0" indent="0">
              <a:spcBef>
                <a:spcPts val="1890"/>
              </a:spcBef>
              <a:buNone/>
              <a:defRPr sz="2400" b="0" i="0">
                <a:solidFill>
                  <a:schemeClr val="tx2"/>
                </a:solidFill>
                <a:latin typeface="Calibri" pitchFamily="34" charset="0"/>
              </a:defRPr>
            </a:lvl1pPr>
            <a:lvl2pPr marL="236696" indent="-236696">
              <a:spcBef>
                <a:spcPts val="1260"/>
              </a:spcBef>
              <a:buClr>
                <a:schemeClr val="accent2"/>
              </a:buClr>
              <a:buFont typeface="Wingdings" panose="05000000000000000000" pitchFamily="2" charset="2"/>
              <a:buChar char="§"/>
              <a:defRPr sz="2400">
                <a:solidFill>
                  <a:schemeClr val="tx2"/>
                </a:solidFill>
                <a:latin typeface="Calibri" pitchFamily="34" charset="0"/>
              </a:defRPr>
            </a:lvl2pPr>
            <a:lvl3pPr marL="605076" indent="-240030">
              <a:spcBef>
                <a:spcPts val="630"/>
              </a:spcBef>
              <a:buClr>
                <a:schemeClr val="accent2"/>
              </a:buClr>
              <a:buFont typeface="Arial" panose="020B0604020202020204" pitchFamily="34" charset="0"/>
              <a:buChar char="•"/>
              <a:defRPr sz="2000">
                <a:solidFill>
                  <a:schemeClr val="tx2"/>
                </a:solidFill>
                <a:latin typeface="Calibri" pitchFamily="34" charset="0"/>
              </a:defRPr>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p:txBody>
      </p:sp>
      <p:sp>
        <p:nvSpPr>
          <p:cNvPr id="8"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1"/>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9"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itchFamily="34" charset="0"/>
              </a:defRPr>
            </a:lvl1pPr>
          </a:lstStyle>
          <a:p>
            <a:r>
              <a:rPr lang="en-US" dirty="0"/>
              <a:t>ASE - </a:t>
            </a:r>
          </a:p>
        </p:txBody>
      </p:sp>
      <p:sp>
        <p:nvSpPr>
          <p:cNvPr id="6" name="TextBox 5">
            <a:extLst>
              <a:ext uri="{FF2B5EF4-FFF2-40B4-BE49-F238E27FC236}">
                <a16:creationId xmlns:a16="http://schemas.microsoft.com/office/drawing/2014/main" id="{2FCB723C-F740-6A10-F4AF-6899B01DAD76}"/>
              </a:ext>
            </a:extLst>
          </p:cNvPr>
          <p:cNvSpPr txBox="1"/>
          <p:nvPr userDrawn="1"/>
        </p:nvSpPr>
        <p:spPr bwMode="auto">
          <a:xfrm>
            <a:off x="2400300" y="3472934"/>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
        <p:nvSpPr>
          <p:cNvPr id="10" name="TextBox 9">
            <a:extLst>
              <a:ext uri="{FF2B5EF4-FFF2-40B4-BE49-F238E27FC236}">
                <a16:creationId xmlns:a16="http://schemas.microsoft.com/office/drawing/2014/main" id="{77B43996-DC12-F2CF-BE4B-57EA1638960B}"/>
              </a:ext>
            </a:extLst>
          </p:cNvPr>
          <p:cNvSpPr txBox="1"/>
          <p:nvPr userDrawn="1"/>
        </p:nvSpPr>
        <p:spPr bwMode="auto">
          <a:xfrm>
            <a:off x="2400300" y="3472934"/>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
        <p:nvSpPr>
          <p:cNvPr id="12" name="TextBox 11">
            <a:extLst>
              <a:ext uri="{FF2B5EF4-FFF2-40B4-BE49-F238E27FC236}">
                <a16:creationId xmlns:a16="http://schemas.microsoft.com/office/drawing/2014/main" id="{4E5359A3-1218-E499-AF65-538BCF46003B}"/>
              </a:ext>
            </a:extLst>
          </p:cNvPr>
          <p:cNvSpPr txBox="1"/>
          <p:nvPr userDrawn="1"/>
        </p:nvSpPr>
        <p:spPr bwMode="auto">
          <a:xfrm>
            <a:off x="2400300" y="3472934"/>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
        <p:nvSpPr>
          <p:cNvPr id="14" name="TextBox 13">
            <a:extLst>
              <a:ext uri="{FF2B5EF4-FFF2-40B4-BE49-F238E27FC236}">
                <a16:creationId xmlns:a16="http://schemas.microsoft.com/office/drawing/2014/main" id="{115EF619-F6CE-2F0B-77D7-8D4357603894}"/>
              </a:ext>
            </a:extLst>
          </p:cNvPr>
          <p:cNvSpPr txBox="1"/>
          <p:nvPr userDrawn="1"/>
        </p:nvSpPr>
        <p:spPr bwMode="auto">
          <a:xfrm>
            <a:off x="2400300" y="3472934"/>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
        <p:nvSpPr>
          <p:cNvPr id="16" name="TextBox 15">
            <a:extLst>
              <a:ext uri="{FF2B5EF4-FFF2-40B4-BE49-F238E27FC236}">
                <a16:creationId xmlns:a16="http://schemas.microsoft.com/office/drawing/2014/main" id="{A1BB5BDD-792A-434C-5D39-A6551C713288}"/>
              </a:ext>
            </a:extLst>
          </p:cNvPr>
          <p:cNvSpPr txBox="1"/>
          <p:nvPr userDrawn="1"/>
        </p:nvSpPr>
        <p:spPr bwMode="auto">
          <a:xfrm>
            <a:off x="2400300" y="3472934"/>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Tree>
    <p:extLst>
      <p:ext uri="{BB962C8B-B14F-4D97-AF65-F5344CB8AC3E}">
        <p14:creationId xmlns:p14="http://schemas.microsoft.com/office/powerpoint/2010/main" val="112780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C23CB-8CA8-AE43-805F-0A6FF5D9667F}"/>
              </a:ext>
            </a:extLst>
          </p:cNvPr>
          <p:cNvSpPr/>
          <p:nvPr/>
        </p:nvSpPr>
        <p:spPr bwMode="auto">
          <a:xfrm>
            <a:off x="1" y="0"/>
            <a:ext cx="9619536" cy="1056640"/>
          </a:xfrm>
          <a:prstGeom prst="rect">
            <a:avLst/>
          </a:prstGeom>
          <a:solidFill>
            <a:srgbClr val="003B4C"/>
          </a:solidFill>
          <a:ln w="12700" cap="flat" cmpd="sng" algn="ctr">
            <a:solidFill>
              <a:schemeClr val="tx1"/>
            </a:solidFill>
            <a:prstDash val="solid"/>
            <a:round/>
            <a:headEnd type="none" w="sm" len="sm"/>
            <a:tailEnd type="none" w="sm" len="sm"/>
          </a:ln>
          <a:effectLst/>
        </p:spPr>
        <p:txBody>
          <a:bodyPr vert="horz" wrap="square" lIns="96012" tIns="48006" rIns="96012" bIns="48006" numCol="1" rtlCol="0" anchor="t" anchorCtr="0" compatLnSpc="1">
            <a:prstTxWarp prst="textNoShape">
              <a:avLst/>
            </a:prstTxWarp>
          </a:bodyPr>
          <a:lstStyle/>
          <a:p>
            <a:pPr marL="0" marR="0" indent="0" algn="l" defTabSz="960120" rtl="0" eaLnBrk="1" fontAlgn="base" latinLnBrk="0" hangingPunct="1">
              <a:lnSpc>
                <a:spcPct val="100000"/>
              </a:lnSpc>
              <a:spcBef>
                <a:spcPct val="0"/>
              </a:spcBef>
              <a:spcAft>
                <a:spcPct val="0"/>
              </a:spcAft>
              <a:buClrTx/>
              <a:buSzTx/>
              <a:buFontTx/>
              <a:buNone/>
              <a:tabLst/>
            </a:pPr>
            <a:endParaRPr kumimoji="0" lang="en-US" sz="1260" b="1" i="0" u="none" strike="noStrike" cap="none" normalizeH="0" baseline="0" dirty="0">
              <a:ln>
                <a:noFill/>
              </a:ln>
              <a:solidFill>
                <a:schemeClr val="tx1"/>
              </a:solidFill>
              <a:effectLst/>
              <a:latin typeface="Comic Sans MS" pitchFamily="66" charset="0"/>
            </a:endParaRPr>
          </a:p>
        </p:txBody>
      </p:sp>
      <p:sp>
        <p:nvSpPr>
          <p:cNvPr id="467970" name="Rectangle 2"/>
          <p:cNvSpPr>
            <a:spLocks noGrp="1" noChangeArrowheads="1"/>
          </p:cNvSpPr>
          <p:nvPr>
            <p:ph type="ctrTitle"/>
          </p:nvPr>
        </p:nvSpPr>
        <p:spPr>
          <a:xfrm>
            <a:off x="480060" y="1788160"/>
            <a:ext cx="8641080" cy="1869440"/>
          </a:xfrm>
        </p:spPr>
        <p:txBody>
          <a:bodyPr anchor="b" anchorCtr="0"/>
          <a:lstStyle>
            <a:lvl1pPr algn="ctr">
              <a:lnSpc>
                <a:spcPct val="90000"/>
              </a:lnSpc>
              <a:defRPr sz="4000">
                <a:solidFill>
                  <a:schemeClr val="accent3"/>
                </a:solidFill>
              </a:defRPr>
            </a:lvl1pPr>
          </a:lstStyle>
          <a:p>
            <a:r>
              <a:rPr lang="en-US"/>
              <a:t>Click to edit Master title style</a:t>
            </a:r>
            <a:endParaRPr lang="en-US" dirty="0"/>
          </a:p>
        </p:txBody>
      </p:sp>
      <p:sp>
        <p:nvSpPr>
          <p:cNvPr id="467971" name="Rectangle 3"/>
          <p:cNvSpPr>
            <a:spLocks noGrp="1" noChangeArrowheads="1"/>
          </p:cNvSpPr>
          <p:nvPr>
            <p:ph type="subTitle" idx="1"/>
          </p:nvPr>
        </p:nvSpPr>
        <p:spPr>
          <a:xfrm>
            <a:off x="480060" y="4063999"/>
            <a:ext cx="8641080" cy="2659018"/>
          </a:xfrm>
        </p:spPr>
        <p:txBody>
          <a:bodyPr anchor="t" anchorCtr="0">
            <a:normAutofit/>
          </a:bodyPr>
          <a:lstStyle>
            <a:lvl1pPr marL="0" indent="0" algn="ctr">
              <a:spcBef>
                <a:spcPts val="1050"/>
              </a:spcBef>
              <a:buFont typeface="Wingdings" pitchFamily="2" charset="2"/>
              <a:buNone/>
              <a:defRPr sz="2800">
                <a:solidFill>
                  <a:schemeClr val="tx2"/>
                </a:solidFill>
              </a:defRPr>
            </a:lvl1pPr>
          </a:lstStyle>
          <a:p>
            <a:r>
              <a:rPr lang="en-US"/>
              <a:t>Click to edit Master subtitle style</a:t>
            </a:r>
            <a:endParaRPr lang="en-US" dirty="0"/>
          </a:p>
        </p:txBody>
      </p:sp>
      <p:pic>
        <p:nvPicPr>
          <p:cNvPr id="10" name="Picture 9">
            <a:extLst>
              <a:ext uri="{FF2B5EF4-FFF2-40B4-BE49-F238E27FC236}">
                <a16:creationId xmlns:a16="http://schemas.microsoft.com/office/drawing/2014/main" id="{3FD696E7-9DE6-2843-A051-366DB8E97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1" y="256367"/>
            <a:ext cx="5264470" cy="543909"/>
          </a:xfrm>
          <a:prstGeom prst="rect">
            <a:avLst/>
          </a:prstGeom>
        </p:spPr>
      </p:pic>
      <p:sp>
        <p:nvSpPr>
          <p:cNvPr id="9"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2"/>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14"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2"/>
                </a:solidFill>
                <a:latin typeface="Calibri" pitchFamily="34" charset="0"/>
              </a:defRPr>
            </a:lvl1pPr>
          </a:lstStyle>
          <a:p>
            <a:r>
              <a:rPr lang="en-US" dirty="0"/>
              <a:t>ASE - </a:t>
            </a:r>
          </a:p>
        </p:txBody>
      </p:sp>
    </p:spTree>
    <p:extLst>
      <p:ext uri="{BB962C8B-B14F-4D97-AF65-F5344CB8AC3E}">
        <p14:creationId xmlns:p14="http://schemas.microsoft.com/office/powerpoint/2010/main" val="117445149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480060" y="1788160"/>
            <a:ext cx="8641080" cy="1869440"/>
          </a:xfrm>
        </p:spPr>
        <p:txBody>
          <a:bodyPr anchor="b" anchorCtr="0"/>
          <a:lstStyle>
            <a:lvl1pPr algn="ctr">
              <a:lnSpc>
                <a:spcPct val="90000"/>
              </a:lnSpc>
              <a:defRPr sz="4000"/>
            </a:lvl1pPr>
          </a:lstStyle>
          <a:p>
            <a:r>
              <a:rPr lang="en-US"/>
              <a:t>Click to edit Master title style</a:t>
            </a:r>
            <a:endParaRPr lang="en-US" dirty="0"/>
          </a:p>
        </p:txBody>
      </p:sp>
      <p:sp>
        <p:nvSpPr>
          <p:cNvPr id="467971" name="Rectangle 3"/>
          <p:cNvSpPr>
            <a:spLocks noGrp="1" noChangeArrowheads="1"/>
          </p:cNvSpPr>
          <p:nvPr>
            <p:ph type="subTitle" idx="1"/>
          </p:nvPr>
        </p:nvSpPr>
        <p:spPr>
          <a:xfrm>
            <a:off x="480060" y="4064000"/>
            <a:ext cx="8641080" cy="2641600"/>
          </a:xfrm>
        </p:spPr>
        <p:txBody>
          <a:bodyPr anchor="t" anchorCtr="0">
            <a:normAutofit/>
          </a:bodyPr>
          <a:lstStyle>
            <a:lvl1pPr marL="0" indent="0" algn="ctr">
              <a:spcBef>
                <a:spcPts val="1050"/>
              </a:spcBef>
              <a:buFont typeface="Wingdings" pitchFamily="2" charset="2"/>
              <a:buNone/>
              <a:defRPr sz="2800">
                <a:solidFill>
                  <a:schemeClr val="tx2"/>
                </a:solidFill>
              </a:defRPr>
            </a:lvl1pPr>
          </a:lstStyle>
          <a:p>
            <a:r>
              <a:rPr lang="en-US"/>
              <a:t>Click to edit Master subtitle style</a:t>
            </a:r>
            <a:endParaRPr lang="en-US" dirty="0"/>
          </a:p>
        </p:txBody>
      </p:sp>
      <p:sp>
        <p:nvSpPr>
          <p:cNvPr id="6"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2"/>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8"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2"/>
                </a:solidFill>
                <a:latin typeface="Calibri" pitchFamily="34" charset="0"/>
              </a:defRPr>
            </a:lvl1pPr>
          </a:lstStyle>
          <a:p>
            <a:r>
              <a:rPr lang="en-US" dirty="0"/>
              <a:t>ASE - </a:t>
            </a:r>
          </a:p>
        </p:txBody>
      </p:sp>
    </p:spTree>
    <p:extLst>
      <p:ext uri="{BB962C8B-B14F-4D97-AF65-F5344CB8AC3E}">
        <p14:creationId xmlns:p14="http://schemas.microsoft.com/office/powerpoint/2010/main" val="187781732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atin typeface="Calibri" pitchFamily="34" charset="0"/>
              </a:defRPr>
            </a:lvl1pPr>
          </a:lstStyle>
          <a:p>
            <a:r>
              <a:rPr lang="en-US" dirty="0"/>
              <a:t>Click to edit </a:t>
            </a:r>
            <a:br>
              <a:rPr lang="en-US" dirty="0"/>
            </a:br>
            <a:r>
              <a:rPr lang="en-US" dirty="0"/>
              <a:t>Master title style</a:t>
            </a:r>
          </a:p>
        </p:txBody>
      </p:sp>
      <p:sp>
        <p:nvSpPr>
          <p:cNvPr id="6"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2"/>
                </a:solidFill>
                <a:latin typeface="Calibri" pitchFamily="34" charset="0"/>
                <a:ea typeface="ＭＳ Ｐゴシック" pitchFamily="34" charset="-128"/>
              </a:defRPr>
            </a:lvl1pPr>
          </a:lstStyle>
          <a:p>
            <a:fld id="{128BDABE-9A80-4A93-8F32-7BEE168B241C}" type="slidenum">
              <a:rPr lang="en-US" smtClean="0"/>
              <a:pPr/>
              <a:t>‹#›</a:t>
            </a:fld>
            <a:endParaRPr lang="en-US" dirty="0"/>
          </a:p>
        </p:txBody>
      </p:sp>
      <p:sp>
        <p:nvSpPr>
          <p:cNvPr id="8"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itchFamily="34" charset="0"/>
              </a:defRPr>
            </a:lvl1pPr>
          </a:lstStyle>
          <a:p>
            <a:r>
              <a:rPr lang="en-US" dirty="0"/>
              <a:t>ASE - </a:t>
            </a:r>
          </a:p>
        </p:txBody>
      </p:sp>
    </p:spTree>
    <p:extLst>
      <p:ext uri="{BB962C8B-B14F-4D97-AF65-F5344CB8AC3E}">
        <p14:creationId xmlns:p14="http://schemas.microsoft.com/office/powerpoint/2010/main" val="16103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71811" y="548640"/>
            <a:ext cx="864108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dirty="0"/>
              <a:t>Click to edit </a:t>
            </a:r>
            <a:br>
              <a:rPr lang="en-US" dirty="0"/>
            </a:br>
            <a:r>
              <a:rPr lang="en-US" dirty="0"/>
              <a:t>Master title style</a:t>
            </a:r>
          </a:p>
        </p:txBody>
      </p:sp>
      <p:sp>
        <p:nvSpPr>
          <p:cNvPr id="4099" name="Rectangle 3"/>
          <p:cNvSpPr>
            <a:spLocks noGrp="1" noChangeArrowheads="1"/>
          </p:cNvSpPr>
          <p:nvPr>
            <p:ph type="body" idx="1"/>
          </p:nvPr>
        </p:nvSpPr>
        <p:spPr bwMode="auto">
          <a:xfrm>
            <a:off x="471811" y="1219200"/>
            <a:ext cx="8649329"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sp>
        <p:nvSpPr>
          <p:cNvPr id="8" name="Rectangle 9"/>
          <p:cNvSpPr>
            <a:spLocks noGrp="1" noChangeArrowheads="1"/>
          </p:cNvSpPr>
          <p:nvPr>
            <p:ph type="sldNum" sz="quarter" idx="4"/>
          </p:nvPr>
        </p:nvSpPr>
        <p:spPr bwMode="auto">
          <a:xfrm>
            <a:off x="4752264" y="6990080"/>
            <a:ext cx="640080" cy="243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55" b="0" i="0">
                <a:solidFill>
                  <a:schemeClr val="tx1"/>
                </a:solidFill>
                <a:latin typeface="Calibri" panose="020F0502020204030204" pitchFamily="34" charset="0"/>
                <a:ea typeface="ＭＳ Ｐゴシック" pitchFamily="34" charset="-128"/>
                <a:cs typeface="Calibri" panose="020F0502020204030204" pitchFamily="34" charset="0"/>
              </a:defRPr>
            </a:lvl1pPr>
          </a:lstStyle>
          <a:p>
            <a:fld id="{128BDABE-9A80-4A93-8F32-7BEE168B241C}" type="slidenum">
              <a:rPr lang="en-US" smtClean="0"/>
              <a:pPr/>
              <a:t>‹#›</a:t>
            </a:fld>
            <a:endParaRPr lang="en-US" dirty="0"/>
          </a:p>
        </p:txBody>
      </p:sp>
      <p:sp>
        <p:nvSpPr>
          <p:cNvPr id="9" name="Footer Placeholder 1"/>
          <p:cNvSpPr>
            <a:spLocks noGrp="1"/>
          </p:cNvSpPr>
          <p:nvPr>
            <p:ph type="ftr" sz="quarter" idx="3"/>
          </p:nvPr>
        </p:nvSpPr>
        <p:spPr>
          <a:xfrm>
            <a:off x="3647864" y="6990080"/>
            <a:ext cx="1280160" cy="243840"/>
          </a:xfrm>
          <a:prstGeom prst="rect">
            <a:avLst/>
          </a:prstGeom>
        </p:spPr>
        <p:txBody>
          <a:bodyPr vert="horz" lIns="91440" tIns="45720" rIns="91440" bIns="45720" rtlCol="0" anchor="ctr" anchorCtr="0"/>
          <a:lstStyle>
            <a:lvl1pPr algn="r">
              <a:defRPr sz="1155" b="0" i="0">
                <a:solidFill>
                  <a:schemeClr val="tx1"/>
                </a:solidFill>
                <a:latin typeface="Calibri" panose="020F0502020204030204" pitchFamily="34" charset="0"/>
                <a:cs typeface="Calibri" panose="020F0502020204030204" pitchFamily="34" charset="0"/>
              </a:defRPr>
            </a:lvl1pPr>
          </a:lstStyle>
          <a:p>
            <a:r>
              <a:rPr lang="en-US" dirty="0"/>
              <a:t>ASE - </a:t>
            </a:r>
          </a:p>
        </p:txBody>
      </p:sp>
      <p:sp>
        <p:nvSpPr>
          <p:cNvPr id="14" name="Rectangle 7"/>
          <p:cNvSpPr>
            <a:spLocks noChangeArrowheads="1"/>
          </p:cNvSpPr>
          <p:nvPr/>
        </p:nvSpPr>
        <p:spPr bwMode="auto">
          <a:xfrm>
            <a:off x="2240280" y="6990080"/>
            <a:ext cx="1120140" cy="243840"/>
          </a:xfrm>
          <a:prstGeom prst="rect">
            <a:avLst/>
          </a:prstGeom>
          <a:noFill/>
          <a:ln w="9525">
            <a:noFill/>
            <a:miter lim="800000"/>
            <a:headEnd/>
            <a:tailEnd/>
          </a:ln>
        </p:spPr>
        <p:txBody>
          <a:bodyPr anchor="b"/>
          <a:lstStyle/>
          <a:p>
            <a:pPr eaLnBrk="0" hangingPunct="0">
              <a:defRPr/>
            </a:pPr>
            <a:r>
              <a:rPr kumimoji="1" lang="en-US" sz="1155" i="0" dirty="0">
                <a:solidFill>
                  <a:schemeClr val="tx1"/>
                </a:solidFill>
                <a:latin typeface="Calibri" panose="020F0502020204030204" pitchFamily="34" charset="0"/>
                <a:ea typeface="ＭＳ Ｐゴシック" pitchFamily="34" charset="-128"/>
                <a:cs typeface="Calibri" panose="020F0502020204030204" pitchFamily="34" charset="0"/>
              </a:rPr>
              <a:t>©Caltech</a:t>
            </a:r>
          </a:p>
        </p:txBody>
      </p:sp>
      <p:pic>
        <p:nvPicPr>
          <p:cNvPr id="7" name="Picture 6">
            <a:extLst>
              <a:ext uri="{FF2B5EF4-FFF2-40B4-BE49-F238E27FC236}">
                <a16:creationId xmlns:a16="http://schemas.microsoft.com/office/drawing/2014/main" id="{3A0AF1F4-0E2B-3440-8A1F-F526ECCBC7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064" y="6842843"/>
            <a:ext cx="1275156" cy="312933"/>
          </a:xfrm>
          <a:prstGeom prst="rect">
            <a:avLst/>
          </a:prstGeom>
        </p:spPr>
      </p:pic>
      <p:sp>
        <p:nvSpPr>
          <p:cNvPr id="10" name="Rectangle 9"/>
          <p:cNvSpPr/>
          <p:nvPr/>
        </p:nvSpPr>
        <p:spPr>
          <a:xfrm>
            <a:off x="6282358" y="6990080"/>
            <a:ext cx="1937203" cy="270074"/>
          </a:xfrm>
          <a:prstGeom prst="rect">
            <a:avLst/>
          </a:prstGeom>
        </p:spPr>
        <p:txBody>
          <a:bodyPr wrap="square">
            <a:spAutoFit/>
          </a:bodyPr>
          <a:lstStyle/>
          <a:p>
            <a:pPr algn="l"/>
            <a:r>
              <a:rPr lang="en-US" sz="1155" dirty="0">
                <a:solidFill>
                  <a:schemeClr val="tx1"/>
                </a:solidFill>
                <a:latin typeface="Calibri" panose="020F0502020204030204" pitchFamily="34" charset="0"/>
                <a:cs typeface="Calibri" panose="020F0502020204030204" pitchFamily="34" charset="0"/>
              </a:rPr>
              <a:t>https://ctme.caltech.edu</a:t>
            </a:r>
          </a:p>
        </p:txBody>
      </p:sp>
      <p:pic>
        <p:nvPicPr>
          <p:cNvPr id="2" name="Picture 1">
            <a:extLst>
              <a:ext uri="{FF2B5EF4-FFF2-40B4-BE49-F238E27FC236}">
                <a16:creationId xmlns:a16="http://schemas.microsoft.com/office/drawing/2014/main" id="{FCC89555-315B-7320-C8E4-ACD084A5E4D3}"/>
              </a:ext>
            </a:extLst>
          </p:cNvPr>
          <p:cNvPicPr>
            <a:picLocks noChangeAspect="1"/>
          </p:cNvPicPr>
          <p:nvPr userDrawn="1"/>
        </p:nvPicPr>
        <p:blipFill>
          <a:blip r:embed="rId10"/>
          <a:stretch>
            <a:fillRect/>
          </a:stretch>
        </p:blipFill>
        <p:spPr>
          <a:xfrm>
            <a:off x="8139383" y="6756697"/>
            <a:ext cx="1255340" cy="466766"/>
          </a:xfrm>
          <a:prstGeom prst="rect">
            <a:avLst/>
          </a:prstGeom>
        </p:spPr>
      </p:pic>
    </p:spTree>
    <p:extLst>
      <p:ext uri="{BB962C8B-B14F-4D97-AF65-F5344CB8AC3E}">
        <p14:creationId xmlns:p14="http://schemas.microsoft.com/office/powerpoint/2010/main" val="27333993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dt="0"/>
  <p:txStyles>
    <p:titleStyle>
      <a:lvl1pPr algn="l" rtl="0" eaLnBrk="1" fontAlgn="base" hangingPunct="1">
        <a:lnSpc>
          <a:spcPct val="90000"/>
        </a:lnSpc>
        <a:spcBef>
          <a:spcPct val="0"/>
        </a:spcBef>
        <a:spcAft>
          <a:spcPct val="0"/>
        </a:spcAft>
        <a:defRPr sz="2940" b="0">
          <a:solidFill>
            <a:schemeClr val="accent3"/>
          </a:solidFill>
          <a:latin typeface="Calibri" pitchFamily="34" charset="0"/>
          <a:ea typeface="+mj-ea"/>
          <a:cs typeface="+mj-cs"/>
        </a:defRPr>
      </a:lvl1pPr>
      <a:lvl2pPr algn="l" rtl="0" eaLnBrk="1" fontAlgn="base" hangingPunct="1">
        <a:lnSpc>
          <a:spcPct val="90000"/>
        </a:lnSpc>
        <a:spcBef>
          <a:spcPct val="0"/>
        </a:spcBef>
        <a:spcAft>
          <a:spcPct val="0"/>
        </a:spcAft>
        <a:defRPr sz="2520" b="1">
          <a:solidFill>
            <a:schemeClr val="tx2"/>
          </a:solidFill>
          <a:latin typeface="Comic Sans MS" pitchFamily="66" charset="0"/>
        </a:defRPr>
      </a:lvl2pPr>
      <a:lvl3pPr algn="l" rtl="0" eaLnBrk="1" fontAlgn="base" hangingPunct="1">
        <a:lnSpc>
          <a:spcPct val="90000"/>
        </a:lnSpc>
        <a:spcBef>
          <a:spcPct val="0"/>
        </a:spcBef>
        <a:spcAft>
          <a:spcPct val="0"/>
        </a:spcAft>
        <a:defRPr sz="2520" b="1">
          <a:solidFill>
            <a:schemeClr val="tx2"/>
          </a:solidFill>
          <a:latin typeface="Comic Sans MS" pitchFamily="66" charset="0"/>
        </a:defRPr>
      </a:lvl3pPr>
      <a:lvl4pPr algn="l" rtl="0" eaLnBrk="1" fontAlgn="base" hangingPunct="1">
        <a:lnSpc>
          <a:spcPct val="90000"/>
        </a:lnSpc>
        <a:spcBef>
          <a:spcPct val="0"/>
        </a:spcBef>
        <a:spcAft>
          <a:spcPct val="0"/>
        </a:spcAft>
        <a:defRPr sz="2520" b="1">
          <a:solidFill>
            <a:schemeClr val="tx2"/>
          </a:solidFill>
          <a:latin typeface="Comic Sans MS" pitchFamily="66" charset="0"/>
        </a:defRPr>
      </a:lvl4pPr>
      <a:lvl5pPr algn="l" rtl="0" eaLnBrk="1" fontAlgn="base" hangingPunct="1">
        <a:lnSpc>
          <a:spcPct val="90000"/>
        </a:lnSpc>
        <a:spcBef>
          <a:spcPct val="0"/>
        </a:spcBef>
        <a:spcAft>
          <a:spcPct val="0"/>
        </a:spcAft>
        <a:defRPr sz="2520" b="1">
          <a:solidFill>
            <a:schemeClr val="tx2"/>
          </a:solidFill>
          <a:latin typeface="Comic Sans MS" pitchFamily="66" charset="0"/>
        </a:defRPr>
      </a:lvl5pPr>
      <a:lvl6pPr marL="480060" algn="l" rtl="0" eaLnBrk="1" fontAlgn="base" hangingPunct="1">
        <a:lnSpc>
          <a:spcPct val="90000"/>
        </a:lnSpc>
        <a:spcBef>
          <a:spcPct val="0"/>
        </a:spcBef>
        <a:spcAft>
          <a:spcPct val="0"/>
        </a:spcAft>
        <a:defRPr sz="2520" b="1">
          <a:solidFill>
            <a:schemeClr val="tx2"/>
          </a:solidFill>
          <a:latin typeface="Comic Sans MS" pitchFamily="66" charset="0"/>
        </a:defRPr>
      </a:lvl6pPr>
      <a:lvl7pPr marL="960120" algn="l" rtl="0" eaLnBrk="1" fontAlgn="base" hangingPunct="1">
        <a:lnSpc>
          <a:spcPct val="90000"/>
        </a:lnSpc>
        <a:spcBef>
          <a:spcPct val="0"/>
        </a:spcBef>
        <a:spcAft>
          <a:spcPct val="0"/>
        </a:spcAft>
        <a:defRPr sz="2520" b="1">
          <a:solidFill>
            <a:schemeClr val="tx2"/>
          </a:solidFill>
          <a:latin typeface="Comic Sans MS" pitchFamily="66" charset="0"/>
        </a:defRPr>
      </a:lvl7pPr>
      <a:lvl8pPr marL="1440180" algn="l" rtl="0" eaLnBrk="1" fontAlgn="base" hangingPunct="1">
        <a:lnSpc>
          <a:spcPct val="90000"/>
        </a:lnSpc>
        <a:spcBef>
          <a:spcPct val="0"/>
        </a:spcBef>
        <a:spcAft>
          <a:spcPct val="0"/>
        </a:spcAft>
        <a:defRPr sz="2520" b="1">
          <a:solidFill>
            <a:schemeClr val="tx2"/>
          </a:solidFill>
          <a:latin typeface="Comic Sans MS" pitchFamily="66" charset="0"/>
        </a:defRPr>
      </a:lvl8pPr>
      <a:lvl9pPr marL="1920240" algn="l" rtl="0" eaLnBrk="1" fontAlgn="base" hangingPunct="1">
        <a:lnSpc>
          <a:spcPct val="90000"/>
        </a:lnSpc>
        <a:spcBef>
          <a:spcPct val="0"/>
        </a:spcBef>
        <a:spcAft>
          <a:spcPct val="0"/>
        </a:spcAft>
        <a:defRPr sz="2520" b="1">
          <a:solidFill>
            <a:schemeClr val="tx2"/>
          </a:solidFill>
          <a:latin typeface="Comic Sans MS" pitchFamily="66" charset="0"/>
        </a:defRPr>
      </a:lvl9pPr>
    </p:titleStyle>
    <p:bodyStyle>
      <a:lvl1pPr marL="236696" indent="-236696" algn="l" rtl="0" eaLnBrk="1" fontAlgn="base" hangingPunct="1">
        <a:lnSpc>
          <a:spcPct val="90000"/>
        </a:lnSpc>
        <a:spcBef>
          <a:spcPts val="1260"/>
        </a:spcBef>
        <a:spcAft>
          <a:spcPts val="0"/>
        </a:spcAft>
        <a:buClr>
          <a:schemeClr val="accent2"/>
        </a:buClr>
        <a:buFont typeface="Wingdings" pitchFamily="2" charset="2"/>
        <a:buChar char="§"/>
        <a:defRPr sz="2520">
          <a:solidFill>
            <a:schemeClr val="tx2"/>
          </a:solidFill>
          <a:latin typeface="Calibri" pitchFamily="34" charset="0"/>
          <a:ea typeface="+mn-ea"/>
          <a:cs typeface="+mn-cs"/>
        </a:defRPr>
      </a:lvl1pPr>
      <a:lvl2pPr marL="605076" indent="-250031" algn="l" rtl="0" eaLnBrk="1" fontAlgn="base" hangingPunct="1">
        <a:lnSpc>
          <a:spcPct val="90000"/>
        </a:lnSpc>
        <a:spcBef>
          <a:spcPts val="630"/>
        </a:spcBef>
        <a:spcAft>
          <a:spcPts val="0"/>
        </a:spcAft>
        <a:buClr>
          <a:schemeClr val="accent2"/>
        </a:buClr>
        <a:buFont typeface="Arial" pitchFamily="34" charset="0"/>
        <a:buChar char="•"/>
        <a:defRPr sz="2100">
          <a:solidFill>
            <a:schemeClr val="tx2"/>
          </a:solidFill>
          <a:latin typeface="Calibri" pitchFamily="34" charset="0"/>
        </a:defRPr>
      </a:lvl2pPr>
      <a:lvl3pPr marL="963454" indent="-240030" algn="l" rtl="0" eaLnBrk="1" fontAlgn="base" hangingPunct="1">
        <a:lnSpc>
          <a:spcPct val="90000"/>
        </a:lnSpc>
        <a:spcBef>
          <a:spcPts val="315"/>
        </a:spcBef>
        <a:spcAft>
          <a:spcPts val="0"/>
        </a:spcAft>
        <a:buClr>
          <a:schemeClr val="accent2"/>
        </a:buClr>
        <a:buFont typeface="Calibri" pitchFamily="34" charset="0"/>
        <a:buChar char="–"/>
        <a:defRPr sz="1890">
          <a:solidFill>
            <a:schemeClr val="tx2"/>
          </a:solidFill>
          <a:latin typeface="Calibri" pitchFamily="34" charset="0"/>
        </a:defRPr>
      </a:lvl3pPr>
      <a:lvl4pPr marL="1680210" indent="-240030" algn="l" rtl="0" eaLnBrk="1" fontAlgn="base" hangingPunct="1">
        <a:spcBef>
          <a:spcPct val="20000"/>
        </a:spcBef>
        <a:spcAft>
          <a:spcPct val="0"/>
        </a:spcAft>
        <a:defRPr sz="2100">
          <a:solidFill>
            <a:schemeClr val="tx1"/>
          </a:solidFill>
          <a:latin typeface="Times New Roman" charset="0"/>
        </a:defRPr>
      </a:lvl4pPr>
      <a:lvl5pPr marL="2160270" indent="-240030" algn="l" rtl="0" eaLnBrk="1" fontAlgn="base" hangingPunct="1">
        <a:spcBef>
          <a:spcPct val="20000"/>
        </a:spcBef>
        <a:spcAft>
          <a:spcPct val="0"/>
        </a:spcAft>
        <a:defRPr sz="2100">
          <a:solidFill>
            <a:schemeClr val="tx1"/>
          </a:solidFill>
          <a:latin typeface="Times New Roman" charset="0"/>
        </a:defRPr>
      </a:lvl5pPr>
      <a:lvl6pPr marL="2640330" indent="-240030" algn="l" rtl="0" eaLnBrk="1" fontAlgn="base" hangingPunct="1">
        <a:spcBef>
          <a:spcPct val="20000"/>
        </a:spcBef>
        <a:spcAft>
          <a:spcPct val="0"/>
        </a:spcAft>
        <a:defRPr sz="2100">
          <a:solidFill>
            <a:schemeClr val="tx1"/>
          </a:solidFill>
          <a:latin typeface="Times New Roman" charset="0"/>
        </a:defRPr>
      </a:lvl6pPr>
      <a:lvl7pPr marL="3120390" indent="-240030" algn="l" rtl="0" eaLnBrk="1" fontAlgn="base" hangingPunct="1">
        <a:spcBef>
          <a:spcPct val="20000"/>
        </a:spcBef>
        <a:spcAft>
          <a:spcPct val="0"/>
        </a:spcAft>
        <a:defRPr sz="2100">
          <a:solidFill>
            <a:schemeClr val="tx1"/>
          </a:solidFill>
          <a:latin typeface="Times New Roman" charset="0"/>
        </a:defRPr>
      </a:lvl7pPr>
      <a:lvl8pPr marL="3600450" indent="-240030" algn="l" rtl="0" eaLnBrk="1" fontAlgn="base" hangingPunct="1">
        <a:spcBef>
          <a:spcPct val="20000"/>
        </a:spcBef>
        <a:spcAft>
          <a:spcPct val="0"/>
        </a:spcAft>
        <a:defRPr sz="2100">
          <a:solidFill>
            <a:schemeClr val="tx1"/>
          </a:solidFill>
          <a:latin typeface="Times New Roman" charset="0"/>
        </a:defRPr>
      </a:lvl8pPr>
      <a:lvl9pPr marL="4080510" indent="-240030" algn="l" rtl="0" eaLnBrk="1" fontAlgn="base" hangingPunct="1">
        <a:spcBef>
          <a:spcPct val="20000"/>
        </a:spcBef>
        <a:spcAft>
          <a:spcPct val="0"/>
        </a:spcAft>
        <a:defRPr sz="2100">
          <a:solidFill>
            <a:schemeClr val="tx1"/>
          </a:solidFill>
          <a:latin typeface="Times New Roman" charset="0"/>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672" userDrawn="1">
          <p15:clr>
            <a:srgbClr val="F26B43"/>
          </p15:clr>
        </p15:guide>
        <p15:guide id="9" pos="3024" userDrawn="1">
          <p15:clr>
            <a:srgbClr val="F26B43"/>
          </p15:clr>
        </p15:guide>
        <p15:guide id="14" orient="horz" pos="4200" userDrawn="1">
          <p15:clr>
            <a:srgbClr val="F26B43"/>
          </p15:clr>
        </p15:guide>
        <p15:guide id="16" pos="288" userDrawn="1">
          <p15:clr>
            <a:srgbClr val="F26B43"/>
          </p15:clr>
        </p15:guide>
        <p15:guide id="17" pos="5760" userDrawn="1">
          <p15:clr>
            <a:srgbClr val="F26B43"/>
          </p15:clr>
        </p15:guide>
        <p15:guide id="18" orient="horz" pos="7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crews.btcs@gmail.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www.atlassian.com/software/confluence/features/secure.jsp" TargetMode="External"/><Relationship Id="rId18" Type="http://schemas.openxmlformats.org/officeDocument/2006/relationships/image" Target="../media/image32.png"/><Relationship Id="rId3" Type="http://schemas.openxmlformats.org/officeDocument/2006/relationships/hyperlink" Target="http://www.atlassian.com/software/confluence/features/workspaces.jsp" TargetMode="External"/><Relationship Id="rId21" Type="http://schemas.openxmlformats.org/officeDocument/2006/relationships/image" Target="../media/image34.png"/><Relationship Id="rId7" Type="http://schemas.openxmlformats.org/officeDocument/2006/relationships/hyperlink" Target="http://www.atlassian.com/software/confluence/features/blogs.jsp" TargetMode="External"/><Relationship Id="rId12" Type="http://schemas.openxmlformats.org/officeDocument/2006/relationships/image" Target="../media/image29.png"/><Relationship Id="rId17" Type="http://schemas.openxmlformats.org/officeDocument/2006/relationships/hyperlink" Target="http://www.atlassian.com/sharepoint/features/" TargetMode="External"/><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www.atlassian.com/software/confluence/features/search.jsp" TargetMode="External"/><Relationship Id="rId5" Type="http://schemas.openxmlformats.org/officeDocument/2006/relationships/hyperlink" Target="http://www.atlassian.com/software/confluence/features/create.jsp" TargetMode="External"/><Relationship Id="rId15" Type="http://schemas.openxmlformats.org/officeDocument/2006/relationships/hyperlink" Target="http://www.atlassian.com/software/confluence/plugins/" TargetMode="External"/><Relationship Id="rId10" Type="http://schemas.openxmlformats.org/officeDocument/2006/relationships/image" Target="../media/image28.png"/><Relationship Id="rId19" Type="http://schemas.openxmlformats.org/officeDocument/2006/relationships/hyperlink" Target="http://www.atlassian.com/software/confluence/features/open.jsp" TargetMode="External"/><Relationship Id="rId4" Type="http://schemas.openxmlformats.org/officeDocument/2006/relationships/image" Target="../media/image25.png"/><Relationship Id="rId9" Type="http://schemas.openxmlformats.org/officeDocument/2006/relationships/hyperlink" Target="http://www.atlassian.com/software/confluence/features/discuss.jsp" TargetMode="External"/><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hyperlink" Target="https://zenodo.org/record/1280529/files/article.pdf" TargetMode="External"/><Relationship Id="rId4" Type="http://schemas.openxmlformats.org/officeDocument/2006/relationships/hyperlink" Target="https://www.researchgate.net/profile/Barry-Boehm/publication/228699789_Using_the_incremental_commitment_model_to_integrate_system_acquisition_systems_engineering_and_software_engineering/links/53fd97970cf2dca800035657/Using-the-incremental-commitment-model-to-integrate-system-acquisition-systems-engineering-and-software-engineering.pdf?_sg%5B0%5D=0gvAq2B3ib1jXsYc9wcbP3t-HhgNhQ2qD89OLrK98TMcCp8q_dOHesqdRDBgknQPJrmYMmc8S-LB1LQW1R9Hmg.hIh3LfZT1G3egi9aml-u-r51yeZrkVF9nV-k4BzM_kW4WhZTvrXCOjWtaF0EZetUq4ULVxvERxL2gXLFmenA-A&amp;_sg%5B1%5D=KbwMQosdGVeYq3fckM3q-mAy2FJXKYCUaib-Cj7Xuueb3IEWZmGZajIESVpmvDd01FY9mHq0NGLjzxWvqYz0uBkqOD5kGro9N_NdJWBCFr42.hIh3LfZT1G3egi9aml-u-r51yeZrkVF9nV-k4BzM_kW4WhZTvrXCOjWtaF0EZetUq4ULVxvERxL2gXLFmenA-A&amp;_iep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parshift.com/s/140630IS14-AgileSystemsEngineering-Part1%262.pdf" TargetMode="External"/><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jp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9" Type="http://schemas.openxmlformats.org/officeDocument/2006/relationships/image" Target="../media/image101.png"/><Relationship Id="rId21" Type="http://schemas.openxmlformats.org/officeDocument/2006/relationships/image" Target="../media/image83.png"/><Relationship Id="rId34" Type="http://schemas.openxmlformats.org/officeDocument/2006/relationships/image" Target="../media/image96.png"/><Relationship Id="rId7" Type="http://schemas.openxmlformats.org/officeDocument/2006/relationships/image" Target="../media/image69.png"/><Relationship Id="rId2" Type="http://schemas.openxmlformats.org/officeDocument/2006/relationships/image" Target="../media/image64.png"/><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1.png"/><Relationship Id="rId41" Type="http://schemas.openxmlformats.org/officeDocument/2006/relationships/image" Target="../media/image103.jp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png"/><Relationship Id="rId40" Type="http://schemas.openxmlformats.org/officeDocument/2006/relationships/image" Target="../media/image102.jp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0.png"/><Relationship Id="rId36" Type="http://schemas.openxmlformats.org/officeDocument/2006/relationships/image" Target="../media/image98.png"/><Relationship Id="rId10" Type="http://schemas.openxmlformats.org/officeDocument/2006/relationships/image" Target="../media/image72.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 Id="rId8" Type="http://schemas.openxmlformats.org/officeDocument/2006/relationships/image" Target="../media/image70.png"/><Relationship Id="rId3" Type="http://schemas.openxmlformats.org/officeDocument/2006/relationships/image" Target="../media/image65.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notesSlide" Target="../notesSlides/notesSlide3.xml"/><Relationship Id="rId47" Type="http://schemas.openxmlformats.org/officeDocument/2006/relationships/image" Target="../media/image10.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image" Target="../media/image8.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image" Target="../media/image12.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image" Target="../media/image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image" Target="../media/image6.png"/><Relationship Id="rId48" Type="http://schemas.openxmlformats.org/officeDocument/2006/relationships/image" Target="../media/image11.png"/><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image" Target="../media/image9.png"/><Relationship Id="rId20" Type="http://schemas.openxmlformats.org/officeDocument/2006/relationships/tags" Target="../tags/tag21.xml"/><Relationship Id="rId41"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ctrTitle"/>
          </p:nvPr>
        </p:nvSpPr>
        <p:spPr/>
        <p:txBody>
          <a:bodyPr/>
          <a:lstStyle/>
          <a:p>
            <a:r>
              <a:rPr lang="en-US" dirty="0"/>
              <a:t>Agile Systems Engineering</a:t>
            </a:r>
          </a:p>
        </p:txBody>
      </p:sp>
      <p:sp>
        <p:nvSpPr>
          <p:cNvPr id="5" name="Text Placeholder 4"/>
          <p:cNvSpPr>
            <a:spLocks noGrp="1"/>
          </p:cNvSpPr>
          <p:nvPr>
            <p:ph type="subTitle" idx="1"/>
          </p:nvPr>
        </p:nvSpPr>
        <p:spPr/>
        <p:txBody>
          <a:bodyPr/>
          <a:lstStyle/>
          <a:p>
            <a:r>
              <a:rPr lang="en-US" dirty="0"/>
              <a:t>Nate Crews, </a:t>
            </a:r>
            <a:r>
              <a:rPr lang="en-US" dirty="0">
                <a:hlinkClick r:id="rId3"/>
              </a:rPr>
              <a:t>ncrews.btcs@gmail.com</a:t>
            </a:r>
            <a:endParaRPr lang="en-US" dirty="0"/>
          </a:p>
          <a:p>
            <a:r>
              <a:rPr lang="en-US" dirty="0"/>
              <a:t>System Engineering Instructor &amp; Enterprise Agile Transformation Coach </a:t>
            </a:r>
          </a:p>
          <a:p>
            <a:r>
              <a:rPr lang="en-US" dirty="0"/>
              <a:t>California Institute of Technology</a:t>
            </a:r>
            <a:br>
              <a:rPr lang="en-US" dirty="0"/>
            </a:br>
            <a:r>
              <a:rPr lang="en-US" dirty="0"/>
              <a:t>Center for Technology and Management Education</a:t>
            </a:r>
          </a:p>
        </p:txBody>
      </p:sp>
      <p:sp>
        <p:nvSpPr>
          <p:cNvPr id="6" name="Slide Number Placeholder 5"/>
          <p:cNvSpPr>
            <a:spLocks noGrp="1"/>
          </p:cNvSpPr>
          <p:nvPr>
            <p:ph type="sldNum" sz="quarter" idx="4"/>
          </p:nvPr>
        </p:nvSpPr>
        <p:spPr/>
        <p:txBody>
          <a:bodyPr/>
          <a:lstStyle/>
          <a:p>
            <a:fld id="{128BDABE-9A80-4A93-8F32-7BEE168B241C}" type="slidenum">
              <a:rPr lang="en-US" smtClean="0"/>
              <a:pPr/>
              <a:t>1</a:t>
            </a:fld>
            <a:endParaRPr lang="en-US" dirty="0"/>
          </a:p>
        </p:txBody>
      </p:sp>
      <p:sp>
        <p:nvSpPr>
          <p:cNvPr id="4" name="Footer Placeholder 3"/>
          <p:cNvSpPr>
            <a:spLocks noGrp="1"/>
          </p:cNvSpPr>
          <p:nvPr>
            <p:ph type="ftr" sz="quarter" idx="3"/>
          </p:nvPr>
        </p:nvSpPr>
        <p:spPr/>
        <p:txBody>
          <a:bodyPr/>
          <a:lstStyle/>
          <a:p>
            <a:r>
              <a:rPr lang="en-US" dirty="0"/>
              <a:t>ASE - </a:t>
            </a:r>
          </a:p>
        </p:txBody>
      </p:sp>
      <p:sp>
        <p:nvSpPr>
          <p:cNvPr id="8" name="TextBox 7">
            <a:extLst>
              <a:ext uri="{FF2B5EF4-FFF2-40B4-BE49-F238E27FC236}">
                <a16:creationId xmlns:a16="http://schemas.microsoft.com/office/drawing/2014/main" id="{D640DC4F-2D73-DD93-2234-3BCB87DE4700}"/>
              </a:ext>
            </a:extLst>
          </p:cNvPr>
          <p:cNvSpPr txBox="1"/>
          <p:nvPr/>
        </p:nvSpPr>
        <p:spPr bwMode="auto">
          <a:xfrm>
            <a:off x="2407356" y="3472934"/>
            <a:ext cx="4814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Agile Systems Engineering Techniques</a:t>
            </a:r>
          </a:p>
        </p:txBody>
      </p:sp>
      <p:sp>
        <p:nvSpPr>
          <p:cNvPr id="11" name="Subtitle 10"/>
          <p:cNvSpPr>
            <a:spLocks noGrp="1"/>
          </p:cNvSpPr>
          <p:nvPr>
            <p:ph type="subTitle" idx="1"/>
          </p:nvPr>
        </p:nvSpPr>
        <p:spPr/>
        <p:txBody>
          <a:bodyPr/>
          <a:lstStyle/>
          <a:p>
            <a:endParaRPr lang="en-US" dirty="0"/>
          </a:p>
        </p:txBody>
      </p:sp>
      <p:sp>
        <p:nvSpPr>
          <p:cNvPr id="2" name="Footer Placeholder 1"/>
          <p:cNvSpPr>
            <a:spLocks noGrp="1"/>
          </p:cNvSpPr>
          <p:nvPr>
            <p:ph type="ftr" sz="quarter" idx="3"/>
          </p:nvPr>
        </p:nvSpPr>
        <p:spPr/>
        <p:txBody>
          <a:bodyPr/>
          <a:lstStyle/>
          <a:p>
            <a:r>
              <a:rPr lang="en-US" dirty="0"/>
              <a:t>ASE - </a:t>
            </a:r>
          </a:p>
        </p:txBody>
      </p:sp>
      <p:sp>
        <p:nvSpPr>
          <p:cNvPr id="3" name="Slide Number Placeholder 2"/>
          <p:cNvSpPr>
            <a:spLocks noGrp="1"/>
          </p:cNvSpPr>
          <p:nvPr>
            <p:ph type="sldNum" sz="quarter" idx="4"/>
          </p:nvPr>
        </p:nvSpPr>
        <p:spPr/>
        <p:txBody>
          <a:bodyPr/>
          <a:lstStyle/>
          <a:p>
            <a:pPr>
              <a:defRPr/>
            </a:pPr>
            <a:r>
              <a:rPr lang="en-US" dirty="0"/>
              <a:t> </a:t>
            </a:r>
            <a:fld id="{61C31C38-B182-4A6A-9351-78C7CF86A47A}" type="slidenum">
              <a:rPr lang="en-US" smtClean="0"/>
              <a:pPr>
                <a:defRPr/>
              </a:pPr>
              <a:t>10</a:t>
            </a:fld>
            <a:endParaRPr lang="en-US" dirty="0"/>
          </a:p>
        </p:txBody>
      </p:sp>
    </p:spTree>
    <p:extLst>
      <p:ext uri="{BB962C8B-B14F-4D97-AF65-F5344CB8AC3E}">
        <p14:creationId xmlns:p14="http://schemas.microsoft.com/office/powerpoint/2010/main" val="283190313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930C-7E43-468D-91D3-264D3787C4E4}"/>
              </a:ext>
            </a:extLst>
          </p:cNvPr>
          <p:cNvSpPr txBox="1">
            <a:spLocks/>
          </p:cNvSpPr>
          <p:nvPr/>
        </p:nvSpPr>
        <p:spPr>
          <a:xfrm>
            <a:off x="247772" y="222851"/>
            <a:ext cx="8100021" cy="11018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60096"/>
            <a:endParaRPr lang="en-US" sz="3360" b="1" dirty="0">
              <a:solidFill>
                <a:srgbClr val="4472C4"/>
              </a:solidFill>
              <a:latin typeface="Calibri" panose="020F0502020204030204"/>
            </a:endParaRPr>
          </a:p>
        </p:txBody>
      </p:sp>
      <p:pic>
        <p:nvPicPr>
          <p:cNvPr id="4" name="Picture 3">
            <a:extLst>
              <a:ext uri="{FF2B5EF4-FFF2-40B4-BE49-F238E27FC236}">
                <a16:creationId xmlns:a16="http://schemas.microsoft.com/office/drawing/2014/main" id="{A3DD917A-EA76-4DBF-97F4-6936CACDB0A0}"/>
              </a:ext>
            </a:extLst>
          </p:cNvPr>
          <p:cNvPicPr/>
          <p:nvPr/>
        </p:nvPicPr>
        <p:blipFill rotWithShape="1">
          <a:blip r:embed="rId3" cstate="print">
            <a:extLst>
              <a:ext uri="{28A0092B-C50C-407E-A947-70E740481C1C}">
                <a14:useLocalDpi xmlns:a14="http://schemas.microsoft.com/office/drawing/2010/main" val="0"/>
              </a:ext>
            </a:extLst>
          </a:blip>
          <a:srcRect l="-3327" t="-3479" r="-3327" b="-3479"/>
          <a:stretch/>
        </p:blipFill>
        <p:spPr bwMode="auto">
          <a:xfrm>
            <a:off x="1840230" y="1306155"/>
            <a:ext cx="6214027" cy="516126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B0F29BE-D349-4A2F-81A9-F26813EAABFF}"/>
              </a:ext>
            </a:extLst>
          </p:cNvPr>
          <p:cNvSpPr txBox="1"/>
          <p:nvPr/>
        </p:nvSpPr>
        <p:spPr>
          <a:xfrm>
            <a:off x="4287944" y="6467415"/>
            <a:ext cx="5072222" cy="253916"/>
          </a:xfrm>
          <a:prstGeom prst="rect">
            <a:avLst/>
          </a:prstGeom>
          <a:noFill/>
        </p:spPr>
        <p:txBody>
          <a:bodyPr wrap="none" rtlCol="0">
            <a:spAutoFit/>
          </a:bodyPr>
          <a:lstStyle/>
          <a:p>
            <a:pPr defTabSz="480048"/>
            <a:r>
              <a:rPr lang="en-US" sz="1050" dirty="0">
                <a:solidFill>
                  <a:prstClr val="black"/>
                </a:solidFill>
                <a:latin typeface="Calibri" panose="020F0502020204030204"/>
              </a:rPr>
              <a:t>Copyright 2013, 2014 © by Larri Rosser, Phyllis Marbach, Gundars Osvalds, David Lempia.</a:t>
            </a:r>
          </a:p>
        </p:txBody>
      </p:sp>
      <p:sp>
        <p:nvSpPr>
          <p:cNvPr id="9" name="Arrow: Right 8">
            <a:extLst>
              <a:ext uri="{FF2B5EF4-FFF2-40B4-BE49-F238E27FC236}">
                <a16:creationId xmlns:a16="http://schemas.microsoft.com/office/drawing/2014/main" id="{3C873E4B-EF3E-4229-876C-8CAA9FFFDAEA}"/>
              </a:ext>
            </a:extLst>
          </p:cNvPr>
          <p:cNvSpPr/>
          <p:nvPr/>
        </p:nvSpPr>
        <p:spPr>
          <a:xfrm rot="5400000">
            <a:off x="1188344" y="3632232"/>
            <a:ext cx="4616931" cy="448005"/>
          </a:xfrm>
          <a:prstGeom prst="rightArrow">
            <a:avLst/>
          </a:prstGeom>
          <a:solidFill>
            <a:srgbClr val="4472C4">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48"/>
            <a:r>
              <a:rPr lang="en-US" sz="1470" dirty="0">
                <a:solidFill>
                  <a:prstClr val="white"/>
                </a:solidFill>
                <a:latin typeface="Calibri" panose="020F0502020204030204"/>
              </a:rPr>
              <a:t>Release Planning</a:t>
            </a:r>
          </a:p>
        </p:txBody>
      </p:sp>
      <p:sp>
        <p:nvSpPr>
          <p:cNvPr id="10" name="Arrow: Right 9">
            <a:extLst>
              <a:ext uri="{FF2B5EF4-FFF2-40B4-BE49-F238E27FC236}">
                <a16:creationId xmlns:a16="http://schemas.microsoft.com/office/drawing/2014/main" id="{4F67F9F2-DE84-46D7-BD9C-EE036CE5CFC5}"/>
              </a:ext>
            </a:extLst>
          </p:cNvPr>
          <p:cNvSpPr/>
          <p:nvPr/>
        </p:nvSpPr>
        <p:spPr>
          <a:xfrm rot="5400000">
            <a:off x="2692506" y="3607406"/>
            <a:ext cx="4616931" cy="448005"/>
          </a:xfrm>
          <a:prstGeom prst="rightArrow">
            <a:avLst/>
          </a:prstGeom>
          <a:solidFill>
            <a:srgbClr val="4472C4">
              <a:alpha val="8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48"/>
            <a:r>
              <a:rPr lang="en-US" sz="1470" dirty="0">
                <a:solidFill>
                  <a:prstClr val="white"/>
                </a:solidFill>
                <a:latin typeface="Calibri" panose="020F0502020204030204"/>
              </a:rPr>
              <a:t>Iteration Planning</a:t>
            </a:r>
          </a:p>
        </p:txBody>
      </p:sp>
      <p:sp>
        <p:nvSpPr>
          <p:cNvPr id="11" name="Title 10"/>
          <p:cNvSpPr>
            <a:spLocks noGrp="1"/>
          </p:cNvSpPr>
          <p:nvPr>
            <p:ph type="title"/>
          </p:nvPr>
        </p:nvSpPr>
        <p:spPr/>
        <p:txBody>
          <a:bodyPr/>
          <a:lstStyle/>
          <a:p>
            <a:r>
              <a:rPr lang="en-US" dirty="0"/>
              <a:t>Agile Systems Engineering (SE) Framework</a:t>
            </a:r>
          </a:p>
        </p:txBody>
      </p:sp>
      <p:sp>
        <p:nvSpPr>
          <p:cNvPr id="6" name="Slide Number Placeholder 5"/>
          <p:cNvSpPr>
            <a:spLocks noGrp="1"/>
          </p:cNvSpPr>
          <p:nvPr>
            <p:ph type="sldNum" sz="quarter" idx="4"/>
          </p:nvPr>
        </p:nvSpPr>
        <p:spPr/>
        <p:txBody>
          <a:bodyPr/>
          <a:lstStyle/>
          <a:p>
            <a:r>
              <a:rPr lang="en-US" dirty="0"/>
              <a:t> </a:t>
            </a:r>
            <a:fld id="{65EBE0C0-4BC8-4709-B96E-3DAAE8BBBF47}" type="slidenum">
              <a:rPr lang="en-US" smtClean="0"/>
              <a:pPr/>
              <a:t>11</a:t>
            </a:fld>
            <a:endParaRPr lang="en-US" dirty="0"/>
          </a:p>
        </p:txBody>
      </p:sp>
      <p:sp>
        <p:nvSpPr>
          <p:cNvPr id="3" name="Footer Placeholder 2"/>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407279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Agile Systems Engineering Lifecycle</a:t>
            </a:r>
          </a:p>
        </p:txBody>
      </p:sp>
      <p:sp>
        <p:nvSpPr>
          <p:cNvPr id="4" name="Slide Number Placeholder 3"/>
          <p:cNvSpPr>
            <a:spLocks noGrp="1"/>
          </p:cNvSpPr>
          <p:nvPr>
            <p:ph type="sldNum" sz="quarter" idx="4"/>
          </p:nvPr>
        </p:nvSpPr>
        <p:spPr/>
        <p:txBody>
          <a:bodyPr/>
          <a:lstStyle/>
          <a:p>
            <a:r>
              <a:rPr lang="en-US" dirty="0"/>
              <a:t> </a:t>
            </a:r>
            <a:fld id="{92D62374-44E9-4405-A9DA-D145E8D7B5A2}" type="slidenum">
              <a:rPr lang="en-US" smtClean="0"/>
              <a:pPr/>
              <a:t>12</a:t>
            </a:fld>
            <a:endParaRPr lang="en-US" dirty="0"/>
          </a:p>
        </p:txBody>
      </p:sp>
      <p:sp>
        <p:nvSpPr>
          <p:cNvPr id="5" name="Footer Placeholder 4"/>
          <p:cNvSpPr>
            <a:spLocks noGrp="1"/>
          </p:cNvSpPr>
          <p:nvPr>
            <p:ph type="ftr" sz="quarter" idx="3"/>
          </p:nvPr>
        </p:nvSpPr>
        <p:spPr/>
        <p:txBody>
          <a:bodyPr/>
          <a:lstStyle/>
          <a:p>
            <a:r>
              <a:rPr lang="en-US" dirty="0"/>
              <a:t>ASE - </a:t>
            </a:r>
          </a:p>
        </p:txBody>
      </p:sp>
      <p:pic>
        <p:nvPicPr>
          <p:cNvPr id="8" name="Picture 7"/>
          <p:cNvPicPr>
            <a:picLocks noChangeAspect="1"/>
          </p:cNvPicPr>
          <p:nvPr/>
        </p:nvPicPr>
        <p:blipFill>
          <a:blip r:embed="rId2"/>
          <a:stretch>
            <a:fillRect/>
          </a:stretch>
        </p:blipFill>
        <p:spPr>
          <a:xfrm>
            <a:off x="5666875" y="2275765"/>
            <a:ext cx="3600450" cy="4309628"/>
          </a:xfrm>
          <a:prstGeom prst="rect">
            <a:avLst/>
          </a:prstGeom>
        </p:spPr>
      </p:pic>
      <p:pic>
        <p:nvPicPr>
          <p:cNvPr id="10" name="Picture 9"/>
          <p:cNvPicPr>
            <a:picLocks noChangeAspect="1"/>
          </p:cNvPicPr>
          <p:nvPr/>
        </p:nvPicPr>
        <p:blipFill rotWithShape="1">
          <a:blip r:embed="rId3"/>
          <a:srcRect b="5730"/>
          <a:stretch/>
        </p:blipFill>
        <p:spPr>
          <a:xfrm>
            <a:off x="689154" y="1398634"/>
            <a:ext cx="4576361" cy="2979057"/>
          </a:xfrm>
          <a:prstGeom prst="rect">
            <a:avLst/>
          </a:prstGeom>
        </p:spPr>
      </p:pic>
    </p:spTree>
    <p:extLst>
      <p:ext uri="{BB962C8B-B14F-4D97-AF65-F5344CB8AC3E}">
        <p14:creationId xmlns:p14="http://schemas.microsoft.com/office/powerpoint/2010/main" val="35929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Development vs. Agile Systems</a:t>
            </a:r>
          </a:p>
        </p:txBody>
      </p:sp>
      <p:sp>
        <p:nvSpPr>
          <p:cNvPr id="3" name="Content Placeholder 2"/>
          <p:cNvSpPr>
            <a:spLocks noGrp="1"/>
          </p:cNvSpPr>
          <p:nvPr>
            <p:ph sz="half" idx="1"/>
          </p:nvPr>
        </p:nvSpPr>
        <p:spPr>
          <a:solidFill>
            <a:schemeClr val="accent2">
              <a:lumMod val="10000"/>
              <a:lumOff val="90000"/>
            </a:schemeClr>
          </a:solidFill>
        </p:spPr>
        <p:txBody>
          <a:bodyPr>
            <a:normAutofit/>
          </a:bodyPr>
          <a:lstStyle/>
          <a:p>
            <a:r>
              <a:rPr lang="en-US" sz="2200" dirty="0"/>
              <a:t>An agile development process is:</a:t>
            </a:r>
          </a:p>
          <a:p>
            <a:pPr lvl="1"/>
            <a:r>
              <a:rPr lang="en-US" sz="2200" dirty="0"/>
              <a:t>Nimble, dexterous and swift</a:t>
            </a:r>
          </a:p>
          <a:p>
            <a:pPr lvl="1"/>
            <a:r>
              <a:rPr lang="en-US" sz="2200" dirty="0"/>
              <a:t>Adaptive and response to new, sometimes unexpected, information that becomes available during product/system development</a:t>
            </a:r>
          </a:p>
          <a:p>
            <a:pPr lvl="1"/>
            <a:r>
              <a:rPr lang="en-US" sz="2200" dirty="0"/>
              <a:t>Opposite the traditional belief that requirements and design solutions should be frozen as early as possible</a:t>
            </a:r>
          </a:p>
          <a:p>
            <a:r>
              <a:rPr lang="en-US" sz="2200" i="1" dirty="0"/>
              <a:t>Many agile project management techniques could be applied to hardware development</a:t>
            </a:r>
          </a:p>
        </p:txBody>
      </p:sp>
      <p:sp>
        <p:nvSpPr>
          <p:cNvPr id="6" name="Content Placeholder 5"/>
          <p:cNvSpPr>
            <a:spLocks noGrp="1"/>
          </p:cNvSpPr>
          <p:nvPr>
            <p:ph sz="half" idx="2"/>
          </p:nvPr>
        </p:nvSpPr>
        <p:spPr>
          <a:solidFill>
            <a:schemeClr val="accent5">
              <a:lumMod val="20000"/>
              <a:lumOff val="80000"/>
            </a:schemeClr>
          </a:solidFill>
        </p:spPr>
        <p:txBody>
          <a:bodyPr>
            <a:noAutofit/>
          </a:bodyPr>
          <a:lstStyle/>
          <a:p>
            <a:r>
              <a:rPr lang="en-US" sz="2200" dirty="0"/>
              <a:t>An agile system is:</a:t>
            </a:r>
          </a:p>
          <a:p>
            <a:pPr lvl="1"/>
            <a:r>
              <a:rPr lang="en-US" sz="2200" dirty="0"/>
              <a:t>Flexible, reconfigurable, extensible</a:t>
            </a:r>
          </a:p>
          <a:p>
            <a:pPr lvl="1"/>
            <a:r>
              <a:rPr lang="en-US" sz="2200" dirty="0"/>
              <a:t>Scalable in the sense of capacity</a:t>
            </a:r>
          </a:p>
          <a:p>
            <a:pPr lvl="1"/>
            <a:r>
              <a:rPr lang="en-US" sz="2200" dirty="0"/>
              <a:t>Flexible in terms of functions and performance levels (such systems can be modified after initial deployment by addition of modules or modification of performance levels)</a:t>
            </a:r>
          </a:p>
          <a:p>
            <a:r>
              <a:rPr lang="en-US" sz="2200" i="1" dirty="0"/>
              <a:t>Agile hardware systems require specific architectures and design principles</a:t>
            </a:r>
          </a:p>
        </p:txBody>
      </p:sp>
      <p:sp>
        <p:nvSpPr>
          <p:cNvPr id="4" name="Slide Number Placeholder 3"/>
          <p:cNvSpPr>
            <a:spLocks noGrp="1"/>
          </p:cNvSpPr>
          <p:nvPr>
            <p:ph type="sldNum" sz="quarter" idx="4"/>
          </p:nvPr>
        </p:nvSpPr>
        <p:spPr/>
        <p:txBody>
          <a:bodyPr/>
          <a:lstStyle/>
          <a:p>
            <a:r>
              <a:rPr lang="en-US" dirty="0"/>
              <a:t> </a:t>
            </a:r>
            <a:fld id="{92D62374-44E9-4405-A9DA-D145E8D7B5A2}"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405707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Dimensions of Agility and Resilience in Systems</a:t>
            </a:r>
          </a:p>
        </p:txBody>
      </p:sp>
      <p:sp>
        <p:nvSpPr>
          <p:cNvPr id="12" name="Content Placeholder 11"/>
          <p:cNvSpPr>
            <a:spLocks noGrp="1"/>
          </p:cNvSpPr>
          <p:nvPr>
            <p:ph sz="half" idx="1"/>
          </p:nvPr>
        </p:nvSpPr>
        <p:spPr>
          <a:xfrm>
            <a:off x="480060" y="1257300"/>
            <a:ext cx="3680460" cy="5380673"/>
          </a:xfrm>
        </p:spPr>
        <p:txBody>
          <a:bodyPr>
            <a:normAutofit lnSpcReduction="10000"/>
          </a:bodyPr>
          <a:lstStyle/>
          <a:p>
            <a:r>
              <a:rPr lang="en-US" dirty="0"/>
              <a:t>Reactive proficiency – The capability to automatically react to a change in the environment to </a:t>
            </a:r>
            <a:r>
              <a:rPr lang="en-US" i="1" dirty="0"/>
              <a:t>maintain or restore </a:t>
            </a:r>
            <a:r>
              <a:rPr lang="en-US" dirty="0"/>
              <a:t>functional performance</a:t>
            </a:r>
          </a:p>
          <a:p>
            <a:r>
              <a:rPr lang="en-US" dirty="0"/>
              <a:t>Proactive proficiency – The capability to react (upon user direction) to a change in the environment to </a:t>
            </a:r>
            <a:r>
              <a:rPr lang="en-US" i="1" dirty="0"/>
              <a:t>improve</a:t>
            </a:r>
            <a:r>
              <a:rPr lang="en-US" dirty="0"/>
              <a:t> functional performance</a:t>
            </a:r>
          </a:p>
          <a:p>
            <a:r>
              <a:rPr lang="en-US" dirty="0"/>
              <a:t>Composability – The capability to reconfigure the system</a:t>
            </a:r>
          </a:p>
        </p:txBody>
      </p:sp>
      <p:sp>
        <p:nvSpPr>
          <p:cNvPr id="5" name="Slide Number Placeholder 4"/>
          <p:cNvSpPr>
            <a:spLocks noGrp="1"/>
          </p:cNvSpPr>
          <p:nvPr>
            <p:ph type="sldNum" sz="quarter" idx="4"/>
          </p:nvPr>
        </p:nvSpPr>
        <p:spPr/>
        <p:txBody>
          <a:bodyPr/>
          <a:lstStyle/>
          <a:p>
            <a:pPr>
              <a:defRPr/>
            </a:pPr>
            <a:r>
              <a:rPr lang="en-US" dirty="0"/>
              <a:t> </a:t>
            </a:r>
            <a:fld id="{6AC3ED75-0457-4617-82BA-579306C35990}" type="slidenum">
              <a:rPr lang="en-US" smtClean="0"/>
              <a:pPr>
                <a:defRPr/>
              </a:pPr>
              <a:t>14</a:t>
            </a:fld>
            <a:endParaRPr lang="en-US" dirty="0"/>
          </a:p>
        </p:txBody>
      </p:sp>
      <p:sp>
        <p:nvSpPr>
          <p:cNvPr id="6" name="Footer Placeholder 5"/>
          <p:cNvSpPr>
            <a:spLocks noGrp="1"/>
          </p:cNvSpPr>
          <p:nvPr>
            <p:ph type="ftr" sz="quarter" idx="3"/>
          </p:nvPr>
        </p:nvSpPr>
        <p:spPr/>
        <p:txBody>
          <a:bodyPr/>
          <a:lstStyle/>
          <a:p>
            <a:r>
              <a:rPr lang="en-US" dirty="0"/>
              <a:t>ASE - </a:t>
            </a:r>
          </a:p>
        </p:txBody>
      </p:sp>
      <p:graphicFrame>
        <p:nvGraphicFramePr>
          <p:cNvPr id="14" name="Content Placeholder 8"/>
          <p:cNvGraphicFramePr>
            <a:graphicFrameLocks noGrp="1"/>
          </p:cNvGraphicFramePr>
          <p:nvPr>
            <p:ph idx="1"/>
          </p:nvPr>
        </p:nvGraphicFramePr>
        <p:xfrm>
          <a:off x="4160520" y="1257300"/>
          <a:ext cx="4960620" cy="4587240"/>
        </p:xfrm>
        <a:graphic>
          <a:graphicData uri="http://schemas.openxmlformats.org/drawingml/2006/table">
            <a:tbl>
              <a:tblPr>
                <a:tableStyleId>{5C22544A-7EE6-4342-B048-85BDC9FD1C3A}</a:tableStyleId>
              </a:tblPr>
              <a:tblGrid>
                <a:gridCol w="560070">
                  <a:extLst>
                    <a:ext uri="{9D8B030D-6E8A-4147-A177-3AD203B41FA5}">
                      <a16:colId xmlns:a16="http://schemas.microsoft.com/office/drawing/2014/main" val="2060470121"/>
                    </a:ext>
                  </a:extLst>
                </a:gridCol>
                <a:gridCol w="2200275">
                  <a:extLst>
                    <a:ext uri="{9D8B030D-6E8A-4147-A177-3AD203B41FA5}">
                      <a16:colId xmlns:a16="http://schemas.microsoft.com/office/drawing/2014/main" val="341854892"/>
                    </a:ext>
                  </a:extLst>
                </a:gridCol>
                <a:gridCol w="2200275">
                  <a:extLst>
                    <a:ext uri="{9D8B030D-6E8A-4147-A177-3AD203B41FA5}">
                      <a16:colId xmlns:a16="http://schemas.microsoft.com/office/drawing/2014/main" val="864411005"/>
                    </a:ext>
                  </a:extLst>
                </a:gridCol>
              </a:tblGrid>
              <a:tr h="1760220">
                <a:tc rowSpan="2">
                  <a:txBody>
                    <a:bodyPr/>
                    <a:lstStyle/>
                    <a:p>
                      <a:pPr algn="ctr"/>
                      <a:r>
                        <a:rPr lang="en-US" sz="1900" b="1" dirty="0"/>
                        <a:t>Proactive Proficiency</a:t>
                      </a:r>
                    </a:p>
                  </a:txBody>
                  <a:tcPr marL="96012" marR="96012" marT="48006" marB="48006" vert="vert270" anchor="b">
                    <a:lnR w="12700" cap="flat" cmpd="sng" algn="ctr">
                      <a:solidFill>
                        <a:schemeClr val="tx1"/>
                      </a:solidFill>
                      <a:prstDash val="solid"/>
                      <a:round/>
                      <a:headEnd type="none" w="med" len="med"/>
                      <a:tailEnd type="none" w="med" len="med"/>
                    </a:lnR>
                  </a:tcPr>
                </a:tc>
                <a:tc>
                  <a:txBody>
                    <a:bodyPr/>
                    <a:lstStyle/>
                    <a:p>
                      <a:pPr algn="ctr"/>
                      <a:r>
                        <a:rPr lang="en-US" sz="2500" dirty="0"/>
                        <a:t>Innovative (Composable)</a:t>
                      </a:r>
                    </a:p>
                  </a:txBody>
                  <a:tcPr marL="96012" marR="96012" marT="48006" marB="480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500" dirty="0"/>
                        <a:t>Agile</a:t>
                      </a:r>
                    </a:p>
                  </a:txBody>
                  <a:tcPr marL="96012" marR="96012" marT="48006" marB="480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extLst>
                  <a:ext uri="{0D108BD9-81ED-4DB2-BD59-A6C34878D82A}">
                    <a16:rowId xmlns:a16="http://schemas.microsoft.com/office/drawing/2014/main" val="1911035890"/>
                  </a:ext>
                </a:extLst>
              </a:tr>
              <a:tr h="1760220">
                <a:tc vMerge="1">
                  <a:txBody>
                    <a:bodyPr/>
                    <a:lstStyle/>
                    <a:p>
                      <a:endParaRPr lang="en-US" dirty="0"/>
                    </a:p>
                  </a:txBody>
                  <a:tcPr/>
                </a:tc>
                <a:tc>
                  <a:txBody>
                    <a:bodyPr/>
                    <a:lstStyle/>
                    <a:p>
                      <a:pPr algn="ctr"/>
                      <a:r>
                        <a:rPr lang="en-US" sz="2500" dirty="0"/>
                        <a:t>Fragile</a:t>
                      </a:r>
                    </a:p>
                  </a:txBody>
                  <a:tcPr marL="96012" marR="96012" marT="48006" marB="480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500" dirty="0"/>
                        <a:t>Resilient</a:t>
                      </a:r>
                    </a:p>
                  </a:txBody>
                  <a:tcPr marL="96012" marR="96012" marT="48006" marB="4800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10000"/>
                        <a:lumOff val="90000"/>
                      </a:schemeClr>
                    </a:solidFill>
                  </a:tcPr>
                </a:tc>
                <a:extLst>
                  <a:ext uri="{0D108BD9-81ED-4DB2-BD59-A6C34878D82A}">
                    <a16:rowId xmlns:a16="http://schemas.microsoft.com/office/drawing/2014/main" val="3817516856"/>
                  </a:ext>
                </a:extLst>
              </a:tr>
              <a:tr h="1066800">
                <a:tc>
                  <a:txBody>
                    <a:bodyPr/>
                    <a:lstStyle/>
                    <a:p>
                      <a:pPr algn="ctr"/>
                      <a:endParaRPr lang="en-US" sz="2500" dirty="0"/>
                    </a:p>
                  </a:txBody>
                  <a:tcPr marL="96012" marR="96012" marT="48006" marB="48006" anchor="ctr" anchorCtr="1"/>
                </a:tc>
                <a:tc gridSpan="2">
                  <a:txBody>
                    <a:bodyPr/>
                    <a:lstStyle/>
                    <a:p>
                      <a:pPr algn="ctr"/>
                      <a:r>
                        <a:rPr lang="en-US" sz="1900" b="1" dirty="0"/>
                        <a:t>Reactive</a:t>
                      </a:r>
                      <a:r>
                        <a:rPr lang="en-US" sz="1900" b="1" baseline="0" dirty="0"/>
                        <a:t> Proficiency</a:t>
                      </a:r>
                      <a:endParaRPr lang="en-US" sz="1900" b="1" dirty="0"/>
                    </a:p>
                  </a:txBody>
                  <a:tcPr marL="96012" marR="96012" marT="48006" marB="48006">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4061581856"/>
                  </a:ext>
                </a:extLst>
              </a:tr>
            </a:tbl>
          </a:graphicData>
        </a:graphic>
      </p:graphicFrame>
      <p:sp>
        <p:nvSpPr>
          <p:cNvPr id="15" name="Rectangle 14"/>
          <p:cNvSpPr/>
          <p:nvPr/>
        </p:nvSpPr>
        <p:spPr>
          <a:xfrm>
            <a:off x="4343400" y="6122735"/>
            <a:ext cx="4800600" cy="544765"/>
          </a:xfrm>
          <a:prstGeom prst="rect">
            <a:avLst/>
          </a:prstGeom>
        </p:spPr>
        <p:txBody>
          <a:bodyPr>
            <a:spAutoFit/>
          </a:bodyPr>
          <a:lstStyle/>
          <a:p>
            <a:pPr algn="r"/>
            <a:r>
              <a:rPr lang="en-US" sz="1470" i="1" dirty="0">
                <a:latin typeface="+mn-lt"/>
              </a:rPr>
              <a:t>Fundamentals of Agile Systems Engineering – Part 1, </a:t>
            </a:r>
            <a:br>
              <a:rPr lang="en-US" sz="1470" i="1" dirty="0">
                <a:latin typeface="+mn-lt"/>
              </a:rPr>
            </a:br>
            <a:r>
              <a:rPr lang="en-US" sz="1470" i="1" dirty="0">
                <a:latin typeface="+mn-lt"/>
              </a:rPr>
              <a:t>Rick Dove and Ralph LaBarge</a:t>
            </a:r>
          </a:p>
        </p:txBody>
      </p:sp>
    </p:spTree>
    <p:extLst>
      <p:ext uri="{BB962C8B-B14F-4D97-AF65-F5344CB8AC3E}">
        <p14:creationId xmlns:p14="http://schemas.microsoft.com/office/powerpoint/2010/main" val="171261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Composable Design</a:t>
            </a:r>
          </a:p>
        </p:txBody>
      </p:sp>
      <p:sp>
        <p:nvSpPr>
          <p:cNvPr id="3" name="Slide Number Placeholder 2"/>
          <p:cNvSpPr>
            <a:spLocks noGrp="1"/>
          </p:cNvSpPr>
          <p:nvPr>
            <p:ph type="sldNum" sz="quarter" idx="4"/>
          </p:nvPr>
        </p:nvSpPr>
        <p:spPr/>
        <p:txBody>
          <a:bodyPr/>
          <a:lstStyle/>
          <a:p>
            <a:r>
              <a:rPr lang="en-US" dirty="0"/>
              <a:t> </a:t>
            </a:r>
            <a:fld id="{65EBE0C0-4BC8-4709-B96E-3DAAE8BBBF47}" type="slidenum">
              <a:rPr lang="en-US" smtClean="0"/>
              <a:pPr/>
              <a:t>15</a:t>
            </a:fld>
            <a:endParaRPr lang="en-US" dirty="0"/>
          </a:p>
        </p:txBody>
      </p:sp>
      <p:sp>
        <p:nvSpPr>
          <p:cNvPr id="4" name="Footer Placeholder 3"/>
          <p:cNvSpPr>
            <a:spLocks noGrp="1"/>
          </p:cNvSpPr>
          <p:nvPr>
            <p:ph type="ftr" sz="quarter" idx="3"/>
          </p:nvPr>
        </p:nvSpPr>
        <p:spPr/>
        <p:txBody>
          <a:bodyPr/>
          <a:lstStyle/>
          <a:p>
            <a:r>
              <a:rPr lang="en-US" dirty="0"/>
              <a:t>ASE - </a:t>
            </a:r>
          </a:p>
        </p:txBody>
      </p:sp>
      <p:pic>
        <p:nvPicPr>
          <p:cNvPr id="5" name="Picture 4"/>
          <p:cNvPicPr>
            <a:picLocks noChangeAspect="1"/>
          </p:cNvPicPr>
          <p:nvPr/>
        </p:nvPicPr>
        <p:blipFill>
          <a:blip r:embed="rId2"/>
          <a:stretch>
            <a:fillRect/>
          </a:stretch>
        </p:blipFill>
        <p:spPr>
          <a:xfrm>
            <a:off x="552548" y="1341521"/>
            <a:ext cx="8568592" cy="5036418"/>
          </a:xfrm>
          <a:prstGeom prst="rect">
            <a:avLst/>
          </a:prstGeom>
        </p:spPr>
      </p:pic>
      <p:sp>
        <p:nvSpPr>
          <p:cNvPr id="6" name="TextBox 5"/>
          <p:cNvSpPr txBox="1"/>
          <p:nvPr/>
        </p:nvSpPr>
        <p:spPr bwMode="auto">
          <a:xfrm>
            <a:off x="1224354" y="6377939"/>
            <a:ext cx="742889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spcBef>
                <a:spcPct val="50000"/>
              </a:spcBef>
            </a:pPr>
            <a:r>
              <a:rPr lang="en-US" sz="2100" i="1" dirty="0">
                <a:latin typeface="Calibri" pitchFamily="34" charset="0"/>
              </a:rPr>
              <a:t>Industry is just starting to apply these concepts to complex systems</a:t>
            </a:r>
          </a:p>
        </p:txBody>
      </p:sp>
    </p:spTree>
    <p:extLst>
      <p:ext uri="{BB962C8B-B14F-4D97-AF65-F5344CB8AC3E}">
        <p14:creationId xmlns:p14="http://schemas.microsoft.com/office/powerpoint/2010/main" val="226230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Approach Complements Agility Work</a:t>
            </a:r>
          </a:p>
        </p:txBody>
      </p:sp>
      <p:sp>
        <p:nvSpPr>
          <p:cNvPr id="8" name="Slide Number Placeholder 7"/>
          <p:cNvSpPr>
            <a:spLocks noGrp="1"/>
          </p:cNvSpPr>
          <p:nvPr>
            <p:ph type="sldNum" sz="quarter" idx="4"/>
          </p:nvPr>
        </p:nvSpPr>
        <p:spPr/>
        <p:txBody>
          <a:bodyPr/>
          <a:lstStyle/>
          <a:p>
            <a:pPr>
              <a:defRPr/>
            </a:pPr>
            <a:r>
              <a:rPr lang="en-US" dirty="0"/>
              <a:t> </a:t>
            </a:r>
            <a:fld id="{8C042677-DFBC-43A8-8F50-F699E3962FB6}" type="slidenum">
              <a:rPr lang="en-US" smtClean="0"/>
              <a:pPr>
                <a:defRPr/>
              </a:pPr>
              <a:t>16</a:t>
            </a:fld>
            <a:endParaRPr lang="en-US" dirty="0"/>
          </a:p>
        </p:txBody>
      </p:sp>
      <p:sp>
        <p:nvSpPr>
          <p:cNvPr id="7" name="Footer Placeholder 6"/>
          <p:cNvSpPr>
            <a:spLocks noGrp="1"/>
          </p:cNvSpPr>
          <p:nvPr>
            <p:ph type="ftr" sz="quarter" idx="3"/>
          </p:nvPr>
        </p:nvSpPr>
        <p:spPr/>
        <p:txBody>
          <a:bodyPr/>
          <a:lstStyle/>
          <a:p>
            <a:pPr>
              <a:defRPr/>
            </a:pPr>
            <a:r>
              <a:rPr lang="en-US" dirty="0"/>
              <a:t>ASE - </a:t>
            </a:r>
          </a:p>
        </p:txBody>
      </p:sp>
      <p:pic>
        <p:nvPicPr>
          <p:cNvPr id="5" name="Picture 4"/>
          <p:cNvPicPr>
            <a:picLocks noChangeAspect="1"/>
          </p:cNvPicPr>
          <p:nvPr/>
        </p:nvPicPr>
        <p:blipFill>
          <a:blip r:embed="rId2"/>
          <a:stretch>
            <a:fillRect/>
          </a:stretch>
        </p:blipFill>
        <p:spPr>
          <a:xfrm>
            <a:off x="480060" y="1349061"/>
            <a:ext cx="8641080" cy="5363583"/>
          </a:xfrm>
          <a:prstGeom prst="rect">
            <a:avLst/>
          </a:prstGeom>
        </p:spPr>
      </p:pic>
      <p:sp>
        <p:nvSpPr>
          <p:cNvPr id="6" name="TextBox 5"/>
          <p:cNvSpPr txBox="1"/>
          <p:nvPr/>
        </p:nvSpPr>
        <p:spPr bwMode="auto">
          <a:xfrm>
            <a:off x="8133690" y="6389479"/>
            <a:ext cx="119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spcBef>
                <a:spcPct val="50000"/>
              </a:spcBef>
            </a:pPr>
            <a:r>
              <a:rPr lang="en-US" dirty="0">
                <a:solidFill>
                  <a:schemeClr val="tx1"/>
                </a:solidFill>
                <a:latin typeface="Calibri" pitchFamily="34" charset="0"/>
              </a:rPr>
              <a:t>Ref: Vitech</a:t>
            </a:r>
          </a:p>
        </p:txBody>
      </p:sp>
    </p:spTree>
    <p:extLst>
      <p:ext uri="{BB962C8B-B14F-4D97-AF65-F5344CB8AC3E}">
        <p14:creationId xmlns:p14="http://schemas.microsoft.com/office/powerpoint/2010/main" val="118366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DevOps Establish A Continuous Pipeline of Delivery </a:t>
            </a:r>
          </a:p>
        </p:txBody>
      </p:sp>
      <p:sp>
        <p:nvSpPr>
          <p:cNvPr id="7" name="Slide Number Placeholder 6"/>
          <p:cNvSpPr>
            <a:spLocks noGrp="1"/>
          </p:cNvSpPr>
          <p:nvPr>
            <p:ph type="sldNum" sz="quarter" idx="4"/>
          </p:nvPr>
        </p:nvSpPr>
        <p:spPr/>
        <p:txBody>
          <a:bodyPr/>
          <a:lstStyle>
            <a:defPPr>
              <a:defRPr lang="en-US"/>
            </a:defPPr>
            <a:lvl1pPr marL="0" algn="l" defTabSz="914400" rtl="0" eaLnBrk="0" fontAlgn="base" latinLnBrk="0" hangingPunct="0">
              <a:spcBef>
                <a:spcPct val="0"/>
              </a:spcBef>
              <a:spcAft>
                <a:spcPct val="0"/>
              </a:spcAft>
              <a:defRPr kumimoji="1" sz="1100" b="0" i="0" kern="1200">
                <a:solidFill>
                  <a:schemeClr val="tx2"/>
                </a:solidFill>
                <a:latin typeface="Calibri" panose="020F0502020204030204" pitchFamily="34" charset="0"/>
                <a:ea typeface="ＭＳ Ｐゴシック" pitchFamily="34" charset="-128"/>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D47EB255-EFE2-4067-BC05-176EFF0C6201}" type="slidenum">
              <a:rPr lang="en-US" smtClean="0"/>
              <a:pPr/>
              <a:t>17</a:t>
            </a:fld>
            <a:endParaRPr lang="en-US" dirty="0"/>
          </a:p>
        </p:txBody>
      </p:sp>
      <p:sp>
        <p:nvSpPr>
          <p:cNvPr id="6" name="Footer Placeholder 5"/>
          <p:cNvSpPr>
            <a:spLocks noGrp="1"/>
          </p:cNvSpPr>
          <p:nvPr>
            <p:ph type="ftr" sz="quarter" idx="3"/>
          </p:nvPr>
        </p:nvSpPr>
        <p:spPr/>
        <p:txBody>
          <a:bodyPr/>
          <a:lstStyle>
            <a:defPPr>
              <a:defRPr lang="en-US"/>
            </a:defPPr>
            <a:lvl1pPr marL="0" algn="r" defTabSz="914400" rtl="0" eaLnBrk="0" fontAlgn="base" latinLnBrk="0" hangingPunct="0">
              <a:spcBef>
                <a:spcPct val="0"/>
              </a:spcBef>
              <a:spcAft>
                <a:spcPct val="0"/>
              </a:spcAft>
              <a:defRPr sz="1100" b="0" i="0" kern="1200">
                <a:solidFill>
                  <a:schemeClr val="tx1"/>
                </a:solidFill>
                <a:latin typeface="Calibri" panose="020F0502020204030204" pitchFamily="34" charset="0"/>
                <a:ea typeface="ＭＳ Ｐゴシック" pitchFamily="34" charset="-128"/>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ASE - </a:t>
            </a:r>
          </a:p>
        </p:txBody>
      </p:sp>
      <p:pic>
        <p:nvPicPr>
          <p:cNvPr id="5" name="Picture 4"/>
          <p:cNvPicPr>
            <a:picLocks noChangeAspect="1"/>
          </p:cNvPicPr>
          <p:nvPr/>
        </p:nvPicPr>
        <p:blipFill rotWithShape="1">
          <a:blip r:embed="rId2"/>
          <a:srcRect l="4310" r="5769"/>
          <a:stretch/>
        </p:blipFill>
        <p:spPr>
          <a:xfrm>
            <a:off x="350044" y="1257300"/>
            <a:ext cx="9041130" cy="5335667"/>
          </a:xfrm>
          <a:prstGeom prst="rect">
            <a:avLst/>
          </a:prstGeom>
        </p:spPr>
      </p:pic>
    </p:spTree>
    <p:extLst>
      <p:ext uri="{BB962C8B-B14F-4D97-AF65-F5344CB8AC3E}">
        <p14:creationId xmlns:p14="http://schemas.microsoft.com/office/powerpoint/2010/main" val="80528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8567-5F31-33C7-F665-A4C75D6A7577}"/>
              </a:ext>
            </a:extLst>
          </p:cNvPr>
          <p:cNvSpPr>
            <a:spLocks noGrp="1"/>
          </p:cNvSpPr>
          <p:nvPr>
            <p:ph type="title"/>
          </p:nvPr>
        </p:nvSpPr>
        <p:spPr/>
        <p:txBody>
          <a:bodyPr/>
          <a:lstStyle/>
          <a:p>
            <a:r>
              <a:rPr lang="en-US" dirty="0"/>
              <a:t>Lean Thinking</a:t>
            </a:r>
          </a:p>
        </p:txBody>
      </p:sp>
      <p:sp>
        <p:nvSpPr>
          <p:cNvPr id="3" name="Slide Number Placeholder 2">
            <a:extLst>
              <a:ext uri="{FF2B5EF4-FFF2-40B4-BE49-F238E27FC236}">
                <a16:creationId xmlns:a16="http://schemas.microsoft.com/office/drawing/2014/main" id="{A76BBA50-A8F9-0695-25A6-E97CF8E4CEC4}"/>
              </a:ext>
            </a:extLst>
          </p:cNvPr>
          <p:cNvSpPr>
            <a:spLocks noGrp="1"/>
          </p:cNvSpPr>
          <p:nvPr>
            <p:ph type="sldNum" sz="quarter" idx="4"/>
          </p:nvPr>
        </p:nvSpPr>
        <p:spPr/>
        <p:txBody>
          <a:bodyPr/>
          <a:lstStyle/>
          <a:p>
            <a:fld id="{128BDABE-9A80-4A93-8F32-7BEE168B241C}" type="slidenum">
              <a:rPr lang="en-US" smtClean="0"/>
              <a:pPr/>
              <a:t>18</a:t>
            </a:fld>
            <a:endParaRPr lang="en-US" dirty="0"/>
          </a:p>
        </p:txBody>
      </p:sp>
      <p:sp>
        <p:nvSpPr>
          <p:cNvPr id="4" name="Footer Placeholder 3">
            <a:extLst>
              <a:ext uri="{FF2B5EF4-FFF2-40B4-BE49-F238E27FC236}">
                <a16:creationId xmlns:a16="http://schemas.microsoft.com/office/drawing/2014/main" id="{5AA03554-8EAC-59F8-2425-F5E00CC34934}"/>
              </a:ext>
            </a:extLst>
          </p:cNvPr>
          <p:cNvSpPr>
            <a:spLocks noGrp="1"/>
          </p:cNvSpPr>
          <p:nvPr>
            <p:ph type="ftr" sz="quarter" idx="3"/>
          </p:nvPr>
        </p:nvSpPr>
        <p:spPr/>
        <p:txBody>
          <a:bodyPr/>
          <a:lstStyle/>
          <a:p>
            <a:r>
              <a:rPr lang="en-US" dirty="0"/>
              <a:t>ASE - </a:t>
            </a:r>
          </a:p>
        </p:txBody>
      </p:sp>
      <p:pic>
        <p:nvPicPr>
          <p:cNvPr id="5" name="Picture 4">
            <a:extLst>
              <a:ext uri="{FF2B5EF4-FFF2-40B4-BE49-F238E27FC236}">
                <a16:creationId xmlns:a16="http://schemas.microsoft.com/office/drawing/2014/main" id="{D9E5867D-5C90-231C-187A-CA4C8F748FA9}"/>
              </a:ext>
            </a:extLst>
          </p:cNvPr>
          <p:cNvPicPr>
            <a:picLocks noChangeAspect="1"/>
          </p:cNvPicPr>
          <p:nvPr/>
        </p:nvPicPr>
        <p:blipFill rotWithShape="1">
          <a:blip r:embed="rId2"/>
          <a:srcRect l="4160" t="5781" r="1986" b="7800"/>
          <a:stretch/>
        </p:blipFill>
        <p:spPr>
          <a:xfrm>
            <a:off x="471811" y="1219199"/>
            <a:ext cx="8692534" cy="4916129"/>
          </a:xfrm>
          <a:prstGeom prst="rect">
            <a:avLst/>
          </a:prstGeom>
        </p:spPr>
      </p:pic>
    </p:spTree>
    <p:extLst>
      <p:ext uri="{BB962C8B-B14F-4D97-AF65-F5344CB8AC3E}">
        <p14:creationId xmlns:p14="http://schemas.microsoft.com/office/powerpoint/2010/main" val="29068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EA0C5-8568-415D-B771-30E423EE6AB2}"/>
              </a:ext>
            </a:extLst>
          </p:cNvPr>
          <p:cNvSpPr>
            <a:spLocks noGrp="1"/>
          </p:cNvSpPr>
          <p:nvPr>
            <p:ph type="title"/>
          </p:nvPr>
        </p:nvSpPr>
        <p:spPr/>
        <p:txBody>
          <a:bodyPr/>
          <a:lstStyle/>
          <a:p>
            <a:r>
              <a:rPr lang="en-US" dirty="0">
                <a:latin typeface="+mj-lt"/>
              </a:rPr>
              <a:t>Artificial Intelligence Enables Continuous Learning </a:t>
            </a:r>
          </a:p>
        </p:txBody>
      </p:sp>
      <p:pic>
        <p:nvPicPr>
          <p:cNvPr id="2" name="Picture 2" descr="Get acquainted with the features of AI | Learn artificial intelligence,  Computer programming, Artificial intelligence">
            <a:extLst>
              <a:ext uri="{FF2B5EF4-FFF2-40B4-BE49-F238E27FC236}">
                <a16:creationId xmlns:a16="http://schemas.microsoft.com/office/drawing/2014/main" id="{12C45253-5FD6-C652-E7F3-E60A58DCA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1" y="1122633"/>
            <a:ext cx="8966840" cy="459755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93534D5-CD70-762A-730B-E44731B1B1C0}"/>
              </a:ext>
            </a:extLst>
          </p:cNvPr>
          <p:cNvSpPr>
            <a:spLocks noGrp="1"/>
          </p:cNvSpPr>
          <p:nvPr>
            <p:ph type="ftr" sz="quarter" idx="3"/>
          </p:nvPr>
        </p:nvSpPr>
        <p:spPr/>
        <p:txBody>
          <a:bodyPr/>
          <a:lstStyle/>
          <a:p>
            <a:r>
              <a:rPr lang="en-US" dirty="0"/>
              <a:t>ASE - </a:t>
            </a:r>
          </a:p>
        </p:txBody>
      </p:sp>
      <p:sp>
        <p:nvSpPr>
          <p:cNvPr id="7" name="Slide Number Placeholder 6">
            <a:extLst>
              <a:ext uri="{FF2B5EF4-FFF2-40B4-BE49-F238E27FC236}">
                <a16:creationId xmlns:a16="http://schemas.microsoft.com/office/drawing/2014/main" id="{5B00C18D-F272-ECCD-B808-A4E7CD241754}"/>
              </a:ext>
            </a:extLst>
          </p:cNvPr>
          <p:cNvSpPr>
            <a:spLocks noGrp="1"/>
          </p:cNvSpPr>
          <p:nvPr>
            <p:ph type="sldNum" sz="quarter" idx="4"/>
          </p:nvPr>
        </p:nvSpPr>
        <p:spPr/>
        <p:txBody>
          <a:bodyPr/>
          <a:lstStyle/>
          <a:p>
            <a:fld id="{128BDABE-9A80-4A93-8F32-7BEE168B241C}" type="slidenum">
              <a:rPr lang="en-US" smtClean="0"/>
              <a:pPr/>
              <a:t>19</a:t>
            </a:fld>
            <a:endParaRPr lang="en-US" dirty="0"/>
          </a:p>
        </p:txBody>
      </p:sp>
    </p:spTree>
    <p:extLst>
      <p:ext uri="{BB962C8B-B14F-4D97-AF65-F5344CB8AC3E}">
        <p14:creationId xmlns:p14="http://schemas.microsoft.com/office/powerpoint/2010/main" val="20783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5B0D-7AFF-00C3-8D36-2B6A7295F220}"/>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9D1AC36-0C06-6F1D-3217-36A8E47E4632}"/>
              </a:ext>
            </a:extLst>
          </p:cNvPr>
          <p:cNvSpPr>
            <a:spLocks noGrp="1"/>
          </p:cNvSpPr>
          <p:nvPr>
            <p:ph idx="1"/>
          </p:nvPr>
        </p:nvSpPr>
        <p:spPr/>
        <p:txBody>
          <a:bodyPr/>
          <a:lstStyle/>
          <a:p>
            <a:r>
              <a:rPr lang="en-US" dirty="0"/>
              <a:t>Agility Background </a:t>
            </a:r>
          </a:p>
          <a:p>
            <a:r>
              <a:rPr lang="en-US" dirty="0"/>
              <a:t>Agile Systems Engineering</a:t>
            </a:r>
          </a:p>
          <a:p>
            <a:r>
              <a:rPr lang="en-US" dirty="0"/>
              <a:t>Agile Systems Engineering Techniques</a:t>
            </a:r>
          </a:p>
          <a:p>
            <a:r>
              <a:rPr lang="en-US" dirty="0"/>
              <a:t>Agile Systems Engineering Frameworks</a:t>
            </a:r>
          </a:p>
          <a:p>
            <a:r>
              <a:rPr lang="en-US" dirty="0"/>
              <a:t>Agile SE Case Study</a:t>
            </a:r>
          </a:p>
          <a:p>
            <a:r>
              <a:rPr lang="en-US" dirty="0"/>
              <a:t>Summary/Questions</a:t>
            </a:r>
          </a:p>
        </p:txBody>
      </p:sp>
      <p:sp>
        <p:nvSpPr>
          <p:cNvPr id="3" name="Slide Number Placeholder 2">
            <a:extLst>
              <a:ext uri="{FF2B5EF4-FFF2-40B4-BE49-F238E27FC236}">
                <a16:creationId xmlns:a16="http://schemas.microsoft.com/office/drawing/2014/main" id="{3560BBE5-035F-92C1-5B51-B7352CB8B379}"/>
              </a:ext>
            </a:extLst>
          </p:cNvPr>
          <p:cNvSpPr>
            <a:spLocks noGrp="1"/>
          </p:cNvSpPr>
          <p:nvPr>
            <p:ph type="sldNum" sz="quarter" idx="4"/>
          </p:nvPr>
        </p:nvSpPr>
        <p:spPr/>
        <p:txBody>
          <a:bodyPr/>
          <a:lstStyle/>
          <a:p>
            <a:fld id="{128BDABE-9A80-4A93-8F32-7BEE168B241C}" type="slidenum">
              <a:rPr lang="en-US" smtClean="0"/>
              <a:pPr/>
              <a:t>2</a:t>
            </a:fld>
            <a:endParaRPr lang="en-US" dirty="0"/>
          </a:p>
        </p:txBody>
      </p:sp>
      <p:sp>
        <p:nvSpPr>
          <p:cNvPr id="4" name="Footer Placeholder 3">
            <a:extLst>
              <a:ext uri="{FF2B5EF4-FFF2-40B4-BE49-F238E27FC236}">
                <a16:creationId xmlns:a16="http://schemas.microsoft.com/office/drawing/2014/main" id="{C4C1D034-B781-7937-54BC-DA2701FFCF5E}"/>
              </a:ext>
            </a:extLst>
          </p:cNvPr>
          <p:cNvSpPr>
            <a:spLocks noGrp="1"/>
          </p:cNvSpPr>
          <p:nvPr>
            <p:ph type="ftr" sz="quarter" idx="3"/>
          </p:nvPr>
        </p:nvSpPr>
        <p:spPr/>
        <p:txBody>
          <a:bodyPr/>
          <a:lstStyle/>
          <a:p>
            <a:r>
              <a:rPr lang="en-US" dirty="0"/>
              <a:t>ASE - </a:t>
            </a:r>
          </a:p>
        </p:txBody>
      </p:sp>
      <p:sp>
        <p:nvSpPr>
          <p:cNvPr id="5" name="Content Placeholder 2">
            <a:extLst>
              <a:ext uri="{FF2B5EF4-FFF2-40B4-BE49-F238E27FC236}">
                <a16:creationId xmlns:a16="http://schemas.microsoft.com/office/drawing/2014/main" id="{D16B357C-81A5-7D22-D785-BB7FC7EB0479}"/>
              </a:ext>
            </a:extLst>
          </p:cNvPr>
          <p:cNvSpPr txBox="1">
            <a:spLocks/>
          </p:cNvSpPr>
          <p:nvPr/>
        </p:nvSpPr>
        <p:spPr bwMode="auto">
          <a:xfrm>
            <a:off x="480060" y="1817914"/>
            <a:ext cx="8641080" cy="431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lvl1pPr marL="0" indent="0" algn="ctr" rtl="0" eaLnBrk="1" fontAlgn="base" hangingPunct="1">
              <a:lnSpc>
                <a:spcPct val="90000"/>
              </a:lnSpc>
              <a:spcBef>
                <a:spcPts val="1050"/>
              </a:spcBef>
              <a:spcAft>
                <a:spcPts val="0"/>
              </a:spcAft>
              <a:buClr>
                <a:schemeClr val="accent2"/>
              </a:buClr>
              <a:buFont typeface="Wingdings" pitchFamily="2" charset="2"/>
              <a:buNone/>
              <a:defRPr sz="2800">
                <a:solidFill>
                  <a:schemeClr val="tx2"/>
                </a:solidFill>
                <a:latin typeface="Calibri" pitchFamily="34" charset="0"/>
                <a:ea typeface="+mn-ea"/>
                <a:cs typeface="+mn-cs"/>
              </a:defRPr>
            </a:lvl1pPr>
            <a:lvl2pPr marL="605076" indent="-250031" algn="l" rtl="0" eaLnBrk="1" fontAlgn="base" hangingPunct="1">
              <a:lnSpc>
                <a:spcPct val="90000"/>
              </a:lnSpc>
              <a:spcBef>
                <a:spcPts val="630"/>
              </a:spcBef>
              <a:spcAft>
                <a:spcPts val="0"/>
              </a:spcAft>
              <a:buClr>
                <a:schemeClr val="accent2"/>
              </a:buClr>
              <a:buFont typeface="Arial" pitchFamily="34" charset="0"/>
              <a:buChar char="•"/>
              <a:defRPr sz="2100">
                <a:solidFill>
                  <a:schemeClr val="tx2"/>
                </a:solidFill>
                <a:latin typeface="Calibri" pitchFamily="34" charset="0"/>
              </a:defRPr>
            </a:lvl2pPr>
            <a:lvl3pPr marL="963454" indent="-240030" algn="l" rtl="0" eaLnBrk="1" fontAlgn="base" hangingPunct="1">
              <a:lnSpc>
                <a:spcPct val="90000"/>
              </a:lnSpc>
              <a:spcBef>
                <a:spcPts val="315"/>
              </a:spcBef>
              <a:spcAft>
                <a:spcPts val="0"/>
              </a:spcAft>
              <a:buClr>
                <a:schemeClr val="accent2"/>
              </a:buClr>
              <a:buFont typeface="Calibri" pitchFamily="34" charset="0"/>
              <a:buChar char="–"/>
              <a:defRPr sz="1890">
                <a:solidFill>
                  <a:schemeClr val="tx2"/>
                </a:solidFill>
                <a:latin typeface="Calibri" pitchFamily="34" charset="0"/>
              </a:defRPr>
            </a:lvl3pPr>
            <a:lvl4pPr marL="1680210" indent="-240030" algn="l" rtl="0" eaLnBrk="1" fontAlgn="base" hangingPunct="1">
              <a:spcBef>
                <a:spcPct val="20000"/>
              </a:spcBef>
              <a:spcAft>
                <a:spcPct val="0"/>
              </a:spcAft>
              <a:defRPr sz="2100">
                <a:solidFill>
                  <a:schemeClr val="tx1"/>
                </a:solidFill>
                <a:latin typeface="Times New Roman" charset="0"/>
              </a:defRPr>
            </a:lvl4pPr>
            <a:lvl5pPr marL="2160270" indent="-240030" algn="l" rtl="0" eaLnBrk="1" fontAlgn="base" hangingPunct="1">
              <a:spcBef>
                <a:spcPct val="20000"/>
              </a:spcBef>
              <a:spcAft>
                <a:spcPct val="0"/>
              </a:spcAft>
              <a:defRPr sz="2100">
                <a:solidFill>
                  <a:schemeClr val="tx1"/>
                </a:solidFill>
                <a:latin typeface="Times New Roman" charset="0"/>
              </a:defRPr>
            </a:lvl5pPr>
            <a:lvl6pPr marL="2640330" indent="-240030" algn="l" rtl="0" eaLnBrk="1" fontAlgn="base" hangingPunct="1">
              <a:spcBef>
                <a:spcPct val="20000"/>
              </a:spcBef>
              <a:spcAft>
                <a:spcPct val="0"/>
              </a:spcAft>
              <a:defRPr sz="2100">
                <a:solidFill>
                  <a:schemeClr val="tx1"/>
                </a:solidFill>
                <a:latin typeface="Times New Roman" charset="0"/>
              </a:defRPr>
            </a:lvl6pPr>
            <a:lvl7pPr marL="3120390" indent="-240030" algn="l" rtl="0" eaLnBrk="1" fontAlgn="base" hangingPunct="1">
              <a:spcBef>
                <a:spcPct val="20000"/>
              </a:spcBef>
              <a:spcAft>
                <a:spcPct val="0"/>
              </a:spcAft>
              <a:defRPr sz="2100">
                <a:solidFill>
                  <a:schemeClr val="tx1"/>
                </a:solidFill>
                <a:latin typeface="Times New Roman" charset="0"/>
              </a:defRPr>
            </a:lvl7pPr>
            <a:lvl8pPr marL="3600450" indent="-240030" algn="l" rtl="0" eaLnBrk="1" fontAlgn="base" hangingPunct="1">
              <a:spcBef>
                <a:spcPct val="20000"/>
              </a:spcBef>
              <a:spcAft>
                <a:spcPct val="0"/>
              </a:spcAft>
              <a:defRPr sz="2100">
                <a:solidFill>
                  <a:schemeClr val="tx1"/>
                </a:solidFill>
                <a:latin typeface="Times New Roman" charset="0"/>
              </a:defRPr>
            </a:lvl8pPr>
            <a:lvl9pPr marL="4080510" indent="-240030" algn="l" rtl="0" eaLnBrk="1" fontAlgn="base" hangingPunct="1">
              <a:spcBef>
                <a:spcPct val="20000"/>
              </a:spcBef>
              <a:spcAft>
                <a:spcPct val="0"/>
              </a:spcAft>
              <a:defRPr sz="2100">
                <a:solidFill>
                  <a:schemeClr val="tx1"/>
                </a:solidFill>
                <a:latin typeface="Times New Roman" charset="0"/>
              </a:defRPr>
            </a:lvl9pPr>
          </a:lstStyle>
          <a:p>
            <a:pPr marL="457200" indent="-457200" algn="l">
              <a:buFont typeface="Arial" panose="020B0604020202020204" pitchFamily="34" charset="0"/>
              <a:buChar char="•"/>
            </a:pPr>
            <a:endParaRPr lang="en-US" kern="0" dirty="0"/>
          </a:p>
        </p:txBody>
      </p:sp>
    </p:spTree>
    <p:extLst>
      <p:ext uri="{BB962C8B-B14F-4D97-AF65-F5344CB8AC3E}">
        <p14:creationId xmlns:p14="http://schemas.microsoft.com/office/powerpoint/2010/main" val="7838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Untertitel 2"/>
          <p:cNvSpPr txBox="1">
            <a:spLocks/>
          </p:cNvSpPr>
          <p:nvPr/>
        </p:nvSpPr>
        <p:spPr bwMode="auto">
          <a:xfrm>
            <a:off x="5550694" y="3975974"/>
            <a:ext cx="4050506" cy="1650206"/>
          </a:xfrm>
          <a:prstGeom prst="rect">
            <a:avLst/>
          </a:prstGeom>
          <a:noFill/>
          <a:ln w="9525">
            <a:noFill/>
            <a:miter lim="800000"/>
            <a:headEnd/>
            <a:tailEnd/>
          </a:ln>
        </p:spPr>
        <p:txBody>
          <a:bodyPr/>
          <a:lstStyle/>
          <a:p>
            <a:pPr marL="360045" indent="-360045" eaLnBrk="0" hangingPunct="0">
              <a:buFont typeface="Arial" pitchFamily="34" charset="0"/>
              <a:buChar char="•"/>
            </a:pPr>
            <a:endParaRPr lang="de-DE" sz="1470" dirty="0">
              <a:solidFill>
                <a:srgbClr val="000000"/>
              </a:solidFill>
              <a:cs typeface="Calibri" panose="020F0502020204030204" pitchFamily="34" charset="0"/>
            </a:endParaRPr>
          </a:p>
        </p:txBody>
      </p:sp>
      <p:pic>
        <p:nvPicPr>
          <p:cNvPr id="29" name="Picture 12"/>
          <p:cNvPicPr>
            <a:picLocks noChangeAspect="1" noChangeArrowheads="1"/>
          </p:cNvPicPr>
          <p:nvPr/>
        </p:nvPicPr>
        <p:blipFill>
          <a:blip r:embed="rId2" cstate="print"/>
          <a:srcRect l="33232" t="25098" r="7268" b="16525"/>
          <a:stretch>
            <a:fillRect/>
          </a:stretch>
        </p:blipFill>
        <p:spPr bwMode="auto">
          <a:xfrm>
            <a:off x="1225987" y="1078984"/>
            <a:ext cx="7789307" cy="5567363"/>
          </a:xfrm>
          <a:prstGeom prst="rect">
            <a:avLst/>
          </a:prstGeom>
          <a:noFill/>
          <a:ln w="28575" algn="ctr">
            <a:noFill/>
            <a:miter lim="800000"/>
            <a:headEnd/>
            <a:tailEnd/>
          </a:ln>
        </p:spPr>
      </p:pic>
      <p:pic>
        <p:nvPicPr>
          <p:cNvPr id="30" name="Picture 4" descr="http://www.atlassian.com/images/icons/32/web.gif">
            <a:hlinkClick r:id="rId3"/>
          </p:cNvPr>
          <p:cNvPicPr>
            <a:picLocks noChangeAspect="1" noChangeArrowheads="1"/>
          </p:cNvPicPr>
          <p:nvPr/>
        </p:nvPicPr>
        <p:blipFill>
          <a:blip r:embed="rId4" cstate="print"/>
          <a:srcRect/>
          <a:stretch>
            <a:fillRect/>
          </a:stretch>
        </p:blipFill>
        <p:spPr bwMode="auto">
          <a:xfrm>
            <a:off x="2935367" y="3292555"/>
            <a:ext cx="320040" cy="320040"/>
          </a:xfrm>
          <a:prstGeom prst="rect">
            <a:avLst/>
          </a:prstGeom>
          <a:noFill/>
          <a:effectLst>
            <a:outerShdw blurRad="50800" dist="38100" dir="2700000" algn="tl" rotWithShape="0">
              <a:prstClr val="black">
                <a:alpha val="40000"/>
              </a:prstClr>
            </a:outerShdw>
          </a:effectLst>
        </p:spPr>
      </p:pic>
      <p:sp>
        <p:nvSpPr>
          <p:cNvPr id="31" name="Textfeld 12"/>
          <p:cNvSpPr txBox="1">
            <a:spLocks noChangeArrowheads="1"/>
          </p:cNvSpPr>
          <p:nvPr/>
        </p:nvSpPr>
        <p:spPr bwMode="auto">
          <a:xfrm>
            <a:off x="2325291" y="3592592"/>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a:solidFill>
                  <a:sysClr val="windowText" lastClr="000000"/>
                </a:solidFill>
              </a:rPr>
              <a:t>Work Space</a:t>
            </a:r>
          </a:p>
        </p:txBody>
      </p:sp>
      <p:pic>
        <p:nvPicPr>
          <p:cNvPr id="32" name="Picture 6" descr="http://www.atlassian.com/images/icons/32/list_pages.gif">
            <a:hlinkClick r:id="rId5"/>
          </p:cNvPr>
          <p:cNvPicPr>
            <a:picLocks noChangeAspect="1" noChangeArrowheads="1"/>
          </p:cNvPicPr>
          <p:nvPr/>
        </p:nvPicPr>
        <p:blipFill>
          <a:blip r:embed="rId6" cstate="print"/>
          <a:srcRect/>
          <a:stretch>
            <a:fillRect/>
          </a:stretch>
        </p:blipFill>
        <p:spPr bwMode="auto">
          <a:xfrm>
            <a:off x="4605576" y="2549129"/>
            <a:ext cx="320040" cy="320040"/>
          </a:xfrm>
          <a:prstGeom prst="rect">
            <a:avLst/>
          </a:prstGeom>
          <a:noFill/>
          <a:effectLst>
            <a:outerShdw blurRad="50800" dist="38100" dir="2700000" algn="tl" rotWithShape="0">
              <a:prstClr val="black">
                <a:alpha val="40000"/>
              </a:prstClr>
            </a:outerShdw>
          </a:effectLst>
        </p:spPr>
      </p:pic>
      <p:sp>
        <p:nvSpPr>
          <p:cNvPr id="33" name="Textfeld 14"/>
          <p:cNvSpPr txBox="1">
            <a:spLocks noChangeArrowheads="1"/>
          </p:cNvSpPr>
          <p:nvPr/>
        </p:nvSpPr>
        <p:spPr bwMode="auto">
          <a:xfrm>
            <a:off x="4370547" y="2849166"/>
            <a:ext cx="750094"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a:solidFill>
                  <a:sysClr val="windowText" lastClr="000000"/>
                </a:solidFill>
              </a:rPr>
              <a:t>Wiki</a:t>
            </a:r>
          </a:p>
        </p:txBody>
      </p:sp>
      <p:pic>
        <p:nvPicPr>
          <p:cNvPr id="34" name="Picture 8" descr="http://www.atlassian.com/images/icons/32/list_blogentries.gif">
            <a:hlinkClick r:id="rId7"/>
          </p:cNvPr>
          <p:cNvPicPr>
            <a:picLocks noChangeAspect="1" noChangeArrowheads="1"/>
          </p:cNvPicPr>
          <p:nvPr/>
        </p:nvPicPr>
        <p:blipFill>
          <a:blip r:embed="rId8" cstate="print"/>
          <a:srcRect/>
          <a:stretch>
            <a:fillRect/>
          </a:stretch>
        </p:blipFill>
        <p:spPr bwMode="auto">
          <a:xfrm>
            <a:off x="3677126" y="2752487"/>
            <a:ext cx="320040" cy="320040"/>
          </a:xfrm>
          <a:prstGeom prst="rect">
            <a:avLst/>
          </a:prstGeom>
          <a:noFill/>
          <a:effectLst>
            <a:outerShdw blurRad="50800" dist="38100" dir="2700000" algn="tl" rotWithShape="0">
              <a:prstClr val="black">
                <a:alpha val="40000"/>
              </a:prstClr>
            </a:outerShdw>
          </a:effectLst>
        </p:spPr>
      </p:pic>
      <p:sp>
        <p:nvSpPr>
          <p:cNvPr id="35" name="Textfeld 16"/>
          <p:cNvSpPr txBox="1">
            <a:spLocks noChangeArrowheads="1"/>
          </p:cNvSpPr>
          <p:nvPr/>
        </p:nvSpPr>
        <p:spPr bwMode="auto">
          <a:xfrm>
            <a:off x="3387090" y="3052525"/>
            <a:ext cx="900113"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a:solidFill>
                  <a:sysClr val="windowText" lastClr="000000"/>
                </a:solidFill>
              </a:rPr>
              <a:t>Blogs</a:t>
            </a:r>
          </a:p>
        </p:txBody>
      </p:sp>
      <p:pic>
        <p:nvPicPr>
          <p:cNvPr id="36" name="Picture 10" descr="http://www.atlassian.com/images/icons/32/discuss.gif">
            <a:hlinkClick r:id="rId9"/>
          </p:cNvPr>
          <p:cNvPicPr>
            <a:picLocks noChangeAspect="1" noChangeArrowheads="1"/>
          </p:cNvPicPr>
          <p:nvPr/>
        </p:nvPicPr>
        <p:blipFill>
          <a:blip r:embed="rId10" cstate="print"/>
          <a:srcRect/>
          <a:stretch>
            <a:fillRect/>
          </a:stretch>
        </p:blipFill>
        <p:spPr bwMode="auto">
          <a:xfrm>
            <a:off x="3423761" y="3955971"/>
            <a:ext cx="320040" cy="320040"/>
          </a:xfrm>
          <a:prstGeom prst="rect">
            <a:avLst/>
          </a:prstGeom>
          <a:noFill/>
          <a:effectLst>
            <a:outerShdw blurRad="50800" dist="38100" dir="2700000" algn="tl" rotWithShape="0">
              <a:prstClr val="black">
                <a:alpha val="40000"/>
              </a:prstClr>
            </a:outerShdw>
          </a:effectLst>
        </p:spPr>
      </p:pic>
      <p:sp>
        <p:nvSpPr>
          <p:cNvPr id="37" name="Textfeld 18"/>
          <p:cNvSpPr txBox="1">
            <a:spLocks noChangeArrowheads="1"/>
          </p:cNvSpPr>
          <p:nvPr/>
        </p:nvSpPr>
        <p:spPr bwMode="auto">
          <a:xfrm>
            <a:off x="2798683" y="4256009"/>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err="1">
                <a:solidFill>
                  <a:sysClr val="windowText" lastClr="000000"/>
                </a:solidFill>
              </a:rPr>
              <a:t>Discussion</a:t>
            </a:r>
            <a:endParaRPr lang="de-DE" sz="1155" kern="0" dirty="0">
              <a:solidFill>
                <a:sysClr val="windowText" lastClr="000000"/>
              </a:solidFill>
            </a:endParaRPr>
          </a:p>
        </p:txBody>
      </p:sp>
      <p:pic>
        <p:nvPicPr>
          <p:cNvPr id="38" name="Picture 12" descr="http://www.atlassian.com/images/icons/32/search.gif">
            <a:hlinkClick r:id="rId11"/>
          </p:cNvPr>
          <p:cNvPicPr>
            <a:picLocks noChangeAspect="1" noChangeArrowheads="1"/>
          </p:cNvPicPr>
          <p:nvPr/>
        </p:nvPicPr>
        <p:blipFill>
          <a:blip r:embed="rId12" cstate="print"/>
          <a:srcRect/>
          <a:stretch>
            <a:fillRect/>
          </a:stretch>
        </p:blipFill>
        <p:spPr bwMode="auto">
          <a:xfrm>
            <a:off x="4462225" y="4127659"/>
            <a:ext cx="320040" cy="320040"/>
          </a:xfrm>
          <a:prstGeom prst="rect">
            <a:avLst/>
          </a:prstGeom>
          <a:noFill/>
          <a:effectLst>
            <a:outerShdw blurRad="50800" dist="38100" dir="2700000" algn="tl" rotWithShape="0">
              <a:prstClr val="black">
                <a:alpha val="40000"/>
              </a:prstClr>
            </a:outerShdw>
          </a:effectLst>
        </p:spPr>
      </p:pic>
      <p:sp>
        <p:nvSpPr>
          <p:cNvPr id="39" name="Textfeld 20"/>
          <p:cNvSpPr txBox="1">
            <a:spLocks noChangeArrowheads="1"/>
          </p:cNvSpPr>
          <p:nvPr/>
        </p:nvSpPr>
        <p:spPr bwMode="auto">
          <a:xfrm>
            <a:off x="3872151" y="4427696"/>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a:solidFill>
                  <a:sysClr val="windowText" lastClr="000000"/>
                </a:solidFill>
              </a:rPr>
              <a:t>Search</a:t>
            </a:r>
          </a:p>
        </p:txBody>
      </p:sp>
      <p:pic>
        <p:nvPicPr>
          <p:cNvPr id="40" name="Picture 14" descr="http://www.atlassian.com/images/icons/32/lock.gif">
            <a:hlinkClick r:id="rId13"/>
          </p:cNvPr>
          <p:cNvPicPr>
            <a:picLocks noChangeAspect="1" noChangeArrowheads="1"/>
          </p:cNvPicPr>
          <p:nvPr/>
        </p:nvPicPr>
        <p:blipFill>
          <a:blip r:embed="rId14" cstate="print"/>
          <a:srcRect/>
          <a:stretch>
            <a:fillRect/>
          </a:stretch>
        </p:blipFill>
        <p:spPr bwMode="auto">
          <a:xfrm>
            <a:off x="5444014" y="4077653"/>
            <a:ext cx="320040" cy="320040"/>
          </a:xfrm>
          <a:prstGeom prst="rect">
            <a:avLst/>
          </a:prstGeom>
          <a:noFill/>
          <a:effectLst>
            <a:outerShdw blurRad="50800" dist="38100" dir="2700000" algn="tl" rotWithShape="0">
              <a:prstClr val="black">
                <a:alpha val="40000"/>
              </a:prstClr>
            </a:outerShdw>
          </a:effectLst>
        </p:spPr>
      </p:pic>
      <p:sp>
        <p:nvSpPr>
          <p:cNvPr id="41" name="Textfeld 22"/>
          <p:cNvSpPr txBox="1">
            <a:spLocks noChangeArrowheads="1"/>
          </p:cNvSpPr>
          <p:nvPr/>
        </p:nvSpPr>
        <p:spPr bwMode="auto">
          <a:xfrm>
            <a:off x="4848940" y="4377690"/>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err="1">
                <a:solidFill>
                  <a:sysClr val="windowText" lastClr="000000"/>
                </a:solidFill>
              </a:rPr>
              <a:t>Roles</a:t>
            </a:r>
            <a:r>
              <a:rPr lang="de-DE" sz="1155" kern="0" dirty="0">
                <a:solidFill>
                  <a:sysClr val="windowText" lastClr="000000"/>
                </a:solidFill>
              </a:rPr>
              <a:t> and </a:t>
            </a:r>
            <a:r>
              <a:rPr lang="de-DE" sz="1155" kern="0" dirty="0" err="1">
                <a:solidFill>
                  <a:sysClr val="windowText" lastClr="000000"/>
                </a:solidFill>
              </a:rPr>
              <a:t>Rights</a:t>
            </a:r>
            <a:endParaRPr lang="de-DE" sz="1155" kern="0" dirty="0">
              <a:solidFill>
                <a:sysClr val="windowText" lastClr="000000"/>
              </a:solidFill>
            </a:endParaRPr>
          </a:p>
        </p:txBody>
      </p:sp>
      <p:pic>
        <p:nvPicPr>
          <p:cNvPr id="42" name="Picture 16" descr="http://www.atlassian.com/images/icons/32/apps.gif">
            <a:hlinkClick r:id="rId15"/>
          </p:cNvPr>
          <p:cNvPicPr>
            <a:picLocks noChangeAspect="1" noChangeArrowheads="1"/>
          </p:cNvPicPr>
          <p:nvPr/>
        </p:nvPicPr>
        <p:blipFill>
          <a:blip r:embed="rId16" cstate="print"/>
          <a:srcRect/>
          <a:stretch>
            <a:fillRect/>
          </a:stretch>
        </p:blipFill>
        <p:spPr bwMode="auto">
          <a:xfrm>
            <a:off x="6237446" y="2965847"/>
            <a:ext cx="320040" cy="320040"/>
          </a:xfrm>
          <a:prstGeom prst="rect">
            <a:avLst/>
          </a:prstGeom>
          <a:noFill/>
          <a:effectLst>
            <a:outerShdw blurRad="50800" dist="38100" dir="2700000" algn="tl" rotWithShape="0">
              <a:prstClr val="black">
                <a:alpha val="40000"/>
              </a:prstClr>
            </a:outerShdw>
          </a:effectLst>
        </p:spPr>
      </p:pic>
      <p:sp>
        <p:nvSpPr>
          <p:cNvPr id="43" name="Textfeld 24"/>
          <p:cNvSpPr txBox="1">
            <a:spLocks noChangeArrowheads="1"/>
          </p:cNvSpPr>
          <p:nvPr/>
        </p:nvSpPr>
        <p:spPr bwMode="auto">
          <a:xfrm>
            <a:off x="5642372" y="3265885"/>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err="1">
                <a:solidFill>
                  <a:sysClr val="windowText" lastClr="000000"/>
                </a:solidFill>
              </a:rPr>
              <a:t>Extensibility</a:t>
            </a:r>
            <a:endParaRPr lang="de-DE" sz="1155" kern="0" dirty="0">
              <a:solidFill>
                <a:sysClr val="windowText" lastClr="000000"/>
              </a:solidFill>
            </a:endParaRPr>
          </a:p>
        </p:txBody>
      </p:sp>
      <p:pic>
        <p:nvPicPr>
          <p:cNvPr id="44" name="Picture 20" descr="http://www.atlassian.com/images/icons/yellow/office.gif">
            <a:hlinkClick r:id="rId17"/>
          </p:cNvPr>
          <p:cNvPicPr>
            <a:picLocks noChangeAspect="1" noChangeArrowheads="1"/>
          </p:cNvPicPr>
          <p:nvPr/>
        </p:nvPicPr>
        <p:blipFill>
          <a:blip r:embed="rId18" cstate="print"/>
          <a:srcRect/>
          <a:stretch>
            <a:fillRect/>
          </a:stretch>
        </p:blipFill>
        <p:spPr bwMode="auto">
          <a:xfrm>
            <a:off x="6427470" y="3690937"/>
            <a:ext cx="300038" cy="300038"/>
          </a:xfrm>
          <a:prstGeom prst="rect">
            <a:avLst/>
          </a:prstGeom>
          <a:noFill/>
          <a:effectLst>
            <a:outerShdw blurRad="50800" dist="38100" dir="2700000" algn="tl" rotWithShape="0">
              <a:prstClr val="black">
                <a:alpha val="40000"/>
              </a:prstClr>
            </a:outerShdw>
          </a:effectLst>
        </p:spPr>
      </p:pic>
      <p:sp>
        <p:nvSpPr>
          <p:cNvPr id="45" name="Textfeld 26"/>
          <p:cNvSpPr txBox="1">
            <a:spLocks noChangeArrowheads="1"/>
          </p:cNvSpPr>
          <p:nvPr/>
        </p:nvSpPr>
        <p:spPr bwMode="auto">
          <a:xfrm>
            <a:off x="5847397" y="3990975"/>
            <a:ext cx="1500188" cy="447815"/>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a:solidFill>
                  <a:sysClr val="windowText" lastClr="000000"/>
                </a:solidFill>
              </a:rPr>
              <a:t>Office </a:t>
            </a:r>
          </a:p>
          <a:p>
            <a:pPr algn="ctr" defTabSz="960120" fontAlgn="auto">
              <a:spcBef>
                <a:spcPts val="0"/>
              </a:spcBef>
              <a:spcAft>
                <a:spcPts val="0"/>
              </a:spcAft>
              <a:defRPr/>
            </a:pPr>
            <a:r>
              <a:rPr lang="de-DE" sz="1155" kern="0" dirty="0">
                <a:solidFill>
                  <a:sysClr val="windowText" lastClr="000000"/>
                </a:solidFill>
              </a:rPr>
              <a:t>Integration</a:t>
            </a:r>
          </a:p>
        </p:txBody>
      </p:sp>
      <p:sp>
        <p:nvSpPr>
          <p:cNvPr id="46" name="Textfeld 27"/>
          <p:cNvSpPr txBox="1">
            <a:spLocks noChangeArrowheads="1"/>
          </p:cNvSpPr>
          <p:nvPr/>
        </p:nvSpPr>
        <p:spPr bwMode="auto">
          <a:xfrm>
            <a:off x="4875610" y="2902506"/>
            <a:ext cx="1500188" cy="270074"/>
          </a:xfrm>
          <a:prstGeom prst="rect">
            <a:avLst/>
          </a:prstGeom>
          <a:noFill/>
          <a:ln w="9525">
            <a:noFill/>
            <a:miter lim="800000"/>
            <a:headEnd/>
            <a:tailEnd/>
          </a:ln>
        </p:spPr>
        <p:txBody>
          <a:bodyPr>
            <a:spAutoFit/>
          </a:bodyPr>
          <a:lstStyle/>
          <a:p>
            <a:pPr algn="ctr" defTabSz="960120" fontAlgn="auto">
              <a:spcBef>
                <a:spcPts val="0"/>
              </a:spcBef>
              <a:spcAft>
                <a:spcPts val="0"/>
              </a:spcAft>
              <a:defRPr/>
            </a:pPr>
            <a:r>
              <a:rPr lang="de-DE" sz="1155" kern="0" dirty="0">
                <a:solidFill>
                  <a:sysClr val="windowText" lastClr="000000"/>
                </a:solidFill>
              </a:rPr>
              <a:t>Rating</a:t>
            </a:r>
          </a:p>
        </p:txBody>
      </p:sp>
      <p:pic>
        <p:nvPicPr>
          <p:cNvPr id="47" name="Picture 2" descr="http://www.atlassian.com/images/icons/32/favs.gif">
            <a:hlinkClick r:id="rId19"/>
          </p:cNvPr>
          <p:cNvPicPr>
            <a:picLocks noChangeAspect="1" noChangeArrowheads="1"/>
          </p:cNvPicPr>
          <p:nvPr/>
        </p:nvPicPr>
        <p:blipFill>
          <a:blip r:embed="rId20" cstate="print"/>
          <a:srcRect/>
          <a:stretch>
            <a:fillRect/>
          </a:stretch>
        </p:blipFill>
        <p:spPr bwMode="auto">
          <a:xfrm>
            <a:off x="5475685" y="2602469"/>
            <a:ext cx="320040" cy="320040"/>
          </a:xfrm>
          <a:prstGeom prst="rect">
            <a:avLst/>
          </a:prstGeom>
          <a:noFill/>
          <a:ln w="9525">
            <a:noFill/>
            <a:miter lim="800000"/>
            <a:headEnd/>
            <a:tailEnd/>
          </a:ln>
        </p:spPr>
      </p:pic>
      <p:pic>
        <p:nvPicPr>
          <p:cNvPr id="2050" name="Picture 2"/>
          <p:cNvPicPr>
            <a:picLocks noChangeAspect="1" noChangeArrowheads="1"/>
          </p:cNvPicPr>
          <p:nvPr/>
        </p:nvPicPr>
        <p:blipFill>
          <a:blip r:embed="rId21" cstate="print"/>
          <a:srcRect/>
          <a:stretch>
            <a:fillRect/>
          </a:stretch>
        </p:blipFill>
        <p:spPr bwMode="auto">
          <a:xfrm>
            <a:off x="6445708" y="6037100"/>
            <a:ext cx="2698292" cy="60037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Knowledge Management with Atlassian Confluence</a:t>
            </a:r>
          </a:p>
        </p:txBody>
      </p:sp>
      <p:sp>
        <p:nvSpPr>
          <p:cNvPr id="6" name="Slide Number Placeholder 5"/>
          <p:cNvSpPr>
            <a:spLocks noGrp="1"/>
          </p:cNvSpPr>
          <p:nvPr>
            <p:ph type="sldNum" sz="quarter" idx="4"/>
          </p:nvPr>
        </p:nvSpPr>
        <p:spPr bwMode="auto">
          <a:prstGeom prst="rect">
            <a:avLst/>
          </a:prstGeom>
          <a:noFill/>
          <a:ln w="9525">
            <a:noFill/>
            <a:miter lim="800000"/>
          </a:ln>
        </p:spPr>
        <p:txBody>
          <a:bodyPr vert="horz" wrap="square" lIns="91440" tIns="45720" rIns="91440" bIns="45720" numCol="1" anchor="ctr" anchorCtr="0" compatLnSpc="1">
            <a:prstTxWarp prst="textNoShape">
              <a:avLst/>
            </a:prstTxWarp>
          </a:bodyPr>
          <a:lstStyle>
            <a:defPPr>
              <a:defRPr lang="en-US"/>
            </a:defPPr>
            <a:lvl1pPr marL="0" algn="l" defTabSz="914400" rtl="0" eaLnBrk="0" fontAlgn="base" latinLnBrk="0" hangingPunct="0">
              <a:spcBef>
                <a:spcPct val="0"/>
              </a:spcBef>
              <a:spcAft>
                <a:spcPct val="0"/>
              </a:spcAft>
              <a:defRPr kumimoji="1" sz="1100" b="0" i="0" kern="1200">
                <a:solidFill>
                  <a:schemeClr val="tx2"/>
                </a:solidFill>
                <a:latin typeface="Calibri" panose="020F0502020204030204" pitchFamily="34" charset="0"/>
                <a:ea typeface="ＭＳ Ｐゴシック" pitchFamily="34" charset="-128"/>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 </a:t>
            </a:r>
            <a:fld id="{D47EB255-EFE2-4067-BC05-176EFF0C6201}" type="slidenum">
              <a:rPr lang="en-US" smtClean="0"/>
              <a:pPr>
                <a:defRPr/>
              </a:pPr>
              <a:t>20</a:t>
            </a:fld>
            <a:endParaRPr lang="en-US" dirty="0"/>
          </a:p>
        </p:txBody>
      </p:sp>
      <p:sp>
        <p:nvSpPr>
          <p:cNvPr id="5" name="Footer Placeholder 4"/>
          <p:cNvSpPr>
            <a:spLocks noGrp="1"/>
          </p:cNvSpPr>
          <p:nvPr>
            <p:ph type="ftr" sz="quarter" idx="3"/>
          </p:nvPr>
        </p:nvSpPr>
        <p:spPr>
          <a:prstGeom prst="rect">
            <a:avLst/>
          </a:prstGeom>
        </p:spPr>
        <p:txBody>
          <a:bodyPr vert="horz" lIns="91440" tIns="45720" rIns="91440" bIns="45720" rtlCol="0" anchor="ctr" anchorCtr="0"/>
          <a:lstStyle>
            <a:defPPr>
              <a:defRPr lang="en-US"/>
            </a:defPPr>
            <a:lvl1pPr marL="0" algn="r" defTabSz="914400" rtl="0" eaLnBrk="0" fontAlgn="base" latinLnBrk="0" hangingPunct="0">
              <a:spcBef>
                <a:spcPct val="0"/>
              </a:spcBef>
              <a:spcAft>
                <a:spcPct val="0"/>
              </a:spcAft>
              <a:defRPr sz="1100" b="0" i="0" kern="1200">
                <a:solidFill>
                  <a:schemeClr val="tx1"/>
                </a:solidFill>
                <a:latin typeface="Calibri" panose="020F0502020204030204" pitchFamily="34" charset="0"/>
                <a:ea typeface="ＭＳ Ｐゴシック" pitchFamily="34" charset="-128"/>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ASE  </a:t>
            </a:r>
          </a:p>
        </p:txBody>
      </p:sp>
    </p:spTree>
    <p:extLst>
      <p:ext uri="{BB962C8B-B14F-4D97-AF65-F5344CB8AC3E}">
        <p14:creationId xmlns:p14="http://schemas.microsoft.com/office/powerpoint/2010/main" val="31585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1E98-F61F-E717-E449-8BA1FC152512}"/>
              </a:ext>
            </a:extLst>
          </p:cNvPr>
          <p:cNvSpPr>
            <a:spLocks noGrp="1"/>
          </p:cNvSpPr>
          <p:nvPr>
            <p:ph type="ctrTitle"/>
          </p:nvPr>
        </p:nvSpPr>
        <p:spPr/>
        <p:txBody>
          <a:bodyPr/>
          <a:lstStyle/>
          <a:p>
            <a:r>
              <a:rPr lang="en-US" dirty="0"/>
              <a:t>Agile Systems Engineering Development  Frameworks</a:t>
            </a:r>
          </a:p>
        </p:txBody>
      </p:sp>
      <p:sp>
        <p:nvSpPr>
          <p:cNvPr id="3" name="Subtitle 2">
            <a:extLst>
              <a:ext uri="{FF2B5EF4-FFF2-40B4-BE49-F238E27FC236}">
                <a16:creationId xmlns:a16="http://schemas.microsoft.com/office/drawing/2014/main" id="{A49E4823-A28F-7D7D-37D9-2AF9DDFE959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914D65BD-55C1-D74D-63B0-B4B48722FBA5}"/>
              </a:ext>
            </a:extLst>
          </p:cNvPr>
          <p:cNvSpPr>
            <a:spLocks noGrp="1"/>
          </p:cNvSpPr>
          <p:nvPr>
            <p:ph type="sldNum" sz="quarter" idx="4"/>
          </p:nvPr>
        </p:nvSpPr>
        <p:spPr/>
        <p:txBody>
          <a:bodyPr/>
          <a:lstStyle/>
          <a:p>
            <a:fld id="{128BDABE-9A80-4A93-8F32-7BEE168B241C}" type="slidenum">
              <a:rPr lang="en-US" smtClean="0"/>
              <a:pPr/>
              <a:t>21</a:t>
            </a:fld>
            <a:endParaRPr lang="en-US" dirty="0"/>
          </a:p>
        </p:txBody>
      </p:sp>
      <p:sp>
        <p:nvSpPr>
          <p:cNvPr id="5" name="Footer Placeholder 4">
            <a:extLst>
              <a:ext uri="{FF2B5EF4-FFF2-40B4-BE49-F238E27FC236}">
                <a16:creationId xmlns:a16="http://schemas.microsoft.com/office/drawing/2014/main" id="{4E21E181-7BCF-523E-0675-53EE5416C837}"/>
              </a:ext>
            </a:extLst>
          </p:cNvPr>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323504260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Approaches Plotted by Depth and Breadth</a:t>
            </a:r>
          </a:p>
        </p:txBody>
      </p:sp>
      <p:sp>
        <p:nvSpPr>
          <p:cNvPr id="3" name="Slide Number Placeholder 2"/>
          <p:cNvSpPr>
            <a:spLocks noGrp="1"/>
          </p:cNvSpPr>
          <p:nvPr>
            <p:ph type="sldNum" sz="quarter" idx="4"/>
          </p:nvPr>
        </p:nvSpPr>
        <p:spPr/>
        <p:txBody>
          <a:bodyPr/>
          <a:lstStyle/>
          <a:p>
            <a:r>
              <a:rPr lang="en-US" dirty="0"/>
              <a:t> </a:t>
            </a:r>
            <a:fld id="{D47EB255-EFE2-4067-BC05-176EFF0C6201}" type="slidenum">
              <a:rPr lang="en-US" smtClean="0"/>
              <a:pPr/>
              <a:t>22</a:t>
            </a:fld>
            <a:endParaRPr lang="en-US" dirty="0"/>
          </a:p>
        </p:txBody>
      </p:sp>
      <p:sp>
        <p:nvSpPr>
          <p:cNvPr id="4" name="Footer Placeholder 3"/>
          <p:cNvSpPr>
            <a:spLocks noGrp="1"/>
          </p:cNvSpPr>
          <p:nvPr>
            <p:ph type="ftr" sz="quarter" idx="3"/>
          </p:nvPr>
        </p:nvSpPr>
        <p:spPr/>
        <p:txBody>
          <a:bodyPr/>
          <a:lstStyle/>
          <a:p>
            <a:r>
              <a:rPr lang="en-US" dirty="0"/>
              <a:t>ASE - </a:t>
            </a:r>
          </a:p>
        </p:txBody>
      </p:sp>
      <p:pic>
        <p:nvPicPr>
          <p:cNvPr id="5" name="Picture 4"/>
          <p:cNvPicPr>
            <a:picLocks noChangeAspect="1"/>
          </p:cNvPicPr>
          <p:nvPr/>
        </p:nvPicPr>
        <p:blipFill>
          <a:blip r:embed="rId2"/>
          <a:stretch>
            <a:fillRect/>
          </a:stretch>
        </p:blipFill>
        <p:spPr>
          <a:xfrm>
            <a:off x="858531" y="1552337"/>
            <a:ext cx="7787467" cy="5065634"/>
          </a:xfrm>
          <a:prstGeom prst="rect">
            <a:avLst/>
          </a:prstGeom>
        </p:spPr>
      </p:pic>
      <p:cxnSp>
        <p:nvCxnSpPr>
          <p:cNvPr id="8" name="Straight Connector 7"/>
          <p:cNvCxnSpPr/>
          <p:nvPr/>
        </p:nvCxnSpPr>
        <p:spPr bwMode="auto">
          <a:xfrm flipV="1">
            <a:off x="8645997" y="3273552"/>
            <a:ext cx="0" cy="1760220"/>
          </a:xfrm>
          <a:prstGeom prst="line">
            <a:avLst/>
          </a:prstGeom>
          <a:solidFill>
            <a:schemeClr val="accent1"/>
          </a:solidFill>
          <a:ln w="28575"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98487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CDBC-72C2-4020-3276-704B7EDD3FE5}"/>
              </a:ext>
            </a:extLst>
          </p:cNvPr>
          <p:cNvSpPr>
            <a:spLocks noGrp="1"/>
          </p:cNvSpPr>
          <p:nvPr>
            <p:ph type="title"/>
          </p:nvPr>
        </p:nvSpPr>
        <p:spPr/>
        <p:txBody>
          <a:bodyPr/>
          <a:lstStyle/>
          <a:p>
            <a:r>
              <a:rPr lang="en-US" dirty="0"/>
              <a:t>The Agile Scrum Framework at a Glance</a:t>
            </a:r>
          </a:p>
        </p:txBody>
      </p:sp>
      <p:sp>
        <p:nvSpPr>
          <p:cNvPr id="3" name="Slide Number Placeholder 2">
            <a:extLst>
              <a:ext uri="{FF2B5EF4-FFF2-40B4-BE49-F238E27FC236}">
                <a16:creationId xmlns:a16="http://schemas.microsoft.com/office/drawing/2014/main" id="{11A52034-2445-D975-D37A-40B78F73EE46}"/>
              </a:ext>
            </a:extLst>
          </p:cNvPr>
          <p:cNvSpPr>
            <a:spLocks noGrp="1"/>
          </p:cNvSpPr>
          <p:nvPr>
            <p:ph type="sldNum" sz="quarter" idx="4"/>
          </p:nvPr>
        </p:nvSpPr>
        <p:spPr/>
        <p:txBody>
          <a:bodyPr/>
          <a:lstStyle/>
          <a:p>
            <a:fld id="{128BDABE-9A80-4A93-8F32-7BEE168B241C}" type="slidenum">
              <a:rPr lang="en-US" smtClean="0"/>
              <a:pPr/>
              <a:t>23</a:t>
            </a:fld>
            <a:endParaRPr lang="en-US" dirty="0"/>
          </a:p>
        </p:txBody>
      </p:sp>
      <p:sp>
        <p:nvSpPr>
          <p:cNvPr id="4" name="Footer Placeholder 3">
            <a:extLst>
              <a:ext uri="{FF2B5EF4-FFF2-40B4-BE49-F238E27FC236}">
                <a16:creationId xmlns:a16="http://schemas.microsoft.com/office/drawing/2014/main" id="{DF07E58A-2C2C-4183-42CB-6F9428892FED}"/>
              </a:ext>
            </a:extLst>
          </p:cNvPr>
          <p:cNvSpPr>
            <a:spLocks noGrp="1"/>
          </p:cNvSpPr>
          <p:nvPr>
            <p:ph type="ftr" sz="quarter" idx="3"/>
          </p:nvPr>
        </p:nvSpPr>
        <p:spPr/>
        <p:txBody>
          <a:bodyPr/>
          <a:lstStyle/>
          <a:p>
            <a:r>
              <a:rPr lang="en-US" dirty="0"/>
              <a:t>ASE - </a:t>
            </a:r>
          </a:p>
        </p:txBody>
      </p:sp>
      <p:pic>
        <p:nvPicPr>
          <p:cNvPr id="5" name="Picture 2" descr="See the source image">
            <a:extLst>
              <a:ext uri="{FF2B5EF4-FFF2-40B4-BE49-F238E27FC236}">
                <a16:creationId xmlns:a16="http://schemas.microsoft.com/office/drawing/2014/main" id="{D23AA117-2F96-319C-A79C-598236AEAF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81" y="1219200"/>
            <a:ext cx="9070258" cy="5276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64FB5BD-7190-B03A-6C8F-4A1D4B4B2F72}"/>
              </a:ext>
            </a:extLst>
          </p:cNvPr>
          <p:cNvSpPr/>
          <p:nvPr/>
        </p:nvSpPr>
        <p:spPr bwMode="auto">
          <a:xfrm>
            <a:off x="132735" y="1219200"/>
            <a:ext cx="4619529" cy="508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7657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765750" y="3520713"/>
            <a:ext cx="4642778" cy="3058434"/>
          </a:xfrm>
          <a:prstGeom prst="rect">
            <a:avLst/>
          </a:prstGeom>
        </p:spPr>
      </p:pic>
      <p:sp>
        <p:nvSpPr>
          <p:cNvPr id="4" name="object 4"/>
          <p:cNvSpPr txBox="1">
            <a:spLocks noGrp="1"/>
          </p:cNvSpPr>
          <p:nvPr>
            <p:ph type="title"/>
          </p:nvPr>
        </p:nvSpPr>
        <p:spPr/>
        <p:txBody>
          <a:bodyPr/>
          <a:lstStyle/>
          <a:p>
            <a:r>
              <a:rPr lang="en-US" dirty="0"/>
              <a:t>Incremental Commitment Spiral Model</a:t>
            </a:r>
          </a:p>
        </p:txBody>
      </p:sp>
      <p:sp>
        <p:nvSpPr>
          <p:cNvPr id="5" name="object 5"/>
          <p:cNvSpPr txBox="1"/>
          <p:nvPr/>
        </p:nvSpPr>
        <p:spPr>
          <a:xfrm>
            <a:off x="4881962" y="6652615"/>
            <a:ext cx="4262037" cy="252096"/>
          </a:xfrm>
          <a:prstGeom prst="rect">
            <a:avLst/>
          </a:prstGeom>
        </p:spPr>
        <p:txBody>
          <a:bodyPr vert="horz" wrap="square" lIns="0" tIns="9501" rIns="0" bIns="0" rtlCol="0">
            <a:spAutoFit/>
          </a:bodyPr>
          <a:lstStyle/>
          <a:p>
            <a:pPr marL="10001" marR="4001">
              <a:spcBef>
                <a:spcPts val="75"/>
              </a:spcBef>
            </a:pPr>
            <a:r>
              <a:rPr sz="788" spc="-43" dirty="0">
                <a:latin typeface="Calibri" panose="020F0502020204030204" pitchFamily="34" charset="0"/>
                <a:cs typeface="Calibri" panose="020F0502020204030204" pitchFamily="34" charset="0"/>
                <a:hlinkClick r:id="rId4"/>
              </a:rPr>
              <a:t>‘</a:t>
            </a:r>
            <a:r>
              <a:rPr sz="788" u="sng" spc="-43" dirty="0">
                <a:solidFill>
                  <a:srgbClr val="0562C1"/>
                </a:solidFill>
                <a:uFill>
                  <a:solidFill>
                    <a:srgbClr val="0562C1"/>
                  </a:solidFill>
                </a:uFill>
                <a:latin typeface="Calibri" panose="020F0502020204030204" pitchFamily="34" charset="0"/>
                <a:cs typeface="Calibri" panose="020F0502020204030204" pitchFamily="34" charset="0"/>
                <a:hlinkClick r:id="rId4"/>
              </a:rPr>
              <a:t>Using</a:t>
            </a:r>
            <a:r>
              <a:rPr sz="788" u="sng" spc="-28"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16" dirty="0">
                <a:solidFill>
                  <a:srgbClr val="0562C1"/>
                </a:solidFill>
                <a:uFill>
                  <a:solidFill>
                    <a:srgbClr val="0562C1"/>
                  </a:solidFill>
                </a:uFill>
                <a:latin typeface="Calibri" panose="020F0502020204030204" pitchFamily="34" charset="0"/>
                <a:cs typeface="Calibri" panose="020F0502020204030204" pitchFamily="34" charset="0"/>
                <a:hlinkClick r:id="rId4"/>
              </a:rPr>
              <a:t>the</a:t>
            </a:r>
            <a:r>
              <a:rPr sz="788" u="sng" spc="-24"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4"/>
              </a:rPr>
              <a:t>Incremental</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28" dirty="0">
                <a:solidFill>
                  <a:srgbClr val="0562C1"/>
                </a:solidFill>
                <a:uFill>
                  <a:solidFill>
                    <a:srgbClr val="0562C1"/>
                  </a:solidFill>
                </a:uFill>
                <a:latin typeface="Calibri" panose="020F0502020204030204" pitchFamily="34" charset="0"/>
                <a:cs typeface="Calibri" panose="020F0502020204030204" pitchFamily="34" charset="0"/>
                <a:hlinkClick r:id="rId4"/>
              </a:rPr>
              <a:t>Commitment</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20" dirty="0">
                <a:solidFill>
                  <a:srgbClr val="0562C1"/>
                </a:solidFill>
                <a:uFill>
                  <a:solidFill>
                    <a:srgbClr val="0562C1"/>
                  </a:solidFill>
                </a:uFill>
                <a:latin typeface="Calibri" panose="020F0502020204030204" pitchFamily="34" charset="0"/>
                <a:cs typeface="Calibri" panose="020F0502020204030204" pitchFamily="34" charset="0"/>
                <a:hlinkClick r:id="rId4"/>
              </a:rPr>
              <a:t>Model </a:t>
            </a:r>
            <a:r>
              <a:rPr sz="788" u="sng" dirty="0">
                <a:solidFill>
                  <a:srgbClr val="0562C1"/>
                </a:solidFill>
                <a:uFill>
                  <a:solidFill>
                    <a:srgbClr val="0562C1"/>
                  </a:solidFill>
                </a:uFill>
                <a:latin typeface="Calibri" panose="020F0502020204030204" pitchFamily="34" charset="0"/>
                <a:cs typeface="Calibri" panose="020F0502020204030204" pitchFamily="34" charset="0"/>
                <a:hlinkClick r:id="rId4"/>
              </a:rPr>
              <a:t>to</a:t>
            </a:r>
            <a:r>
              <a:rPr sz="788" u="sng" spc="-28"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24" dirty="0">
                <a:solidFill>
                  <a:srgbClr val="0562C1"/>
                </a:solidFill>
                <a:uFill>
                  <a:solidFill>
                    <a:srgbClr val="0562C1"/>
                  </a:solidFill>
                </a:uFill>
                <a:latin typeface="Calibri" panose="020F0502020204030204" pitchFamily="34" charset="0"/>
                <a:cs typeface="Calibri" panose="020F0502020204030204" pitchFamily="34" charset="0"/>
                <a:hlinkClick r:id="rId4"/>
              </a:rPr>
              <a:t>Integrate</a:t>
            </a:r>
            <a:r>
              <a:rPr sz="788" u="sng"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43" dirty="0">
                <a:solidFill>
                  <a:srgbClr val="0562C1"/>
                </a:solidFill>
                <a:uFill>
                  <a:solidFill>
                    <a:srgbClr val="0562C1"/>
                  </a:solidFill>
                </a:uFill>
                <a:latin typeface="Calibri" panose="020F0502020204030204" pitchFamily="34" charset="0"/>
                <a:cs typeface="Calibri" panose="020F0502020204030204" pitchFamily="34" charset="0"/>
                <a:hlinkClick r:id="rId4"/>
              </a:rPr>
              <a:t>System</a:t>
            </a:r>
            <a:r>
              <a:rPr sz="788" spc="-43" dirty="0">
                <a:solidFill>
                  <a:srgbClr val="0562C1"/>
                </a:solidFill>
                <a:latin typeface="Calibri" panose="020F0502020204030204" pitchFamily="34" charset="0"/>
                <a:cs typeface="Calibri" panose="020F0502020204030204" pitchFamily="34" charset="0"/>
                <a:hlinkClick r:id="rId4"/>
              </a:rPr>
              <a:t> </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4"/>
              </a:rPr>
              <a:t>Acquisition,</a:t>
            </a:r>
            <a:r>
              <a:rPr sz="788" u="sng" spc="-24"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67" dirty="0">
                <a:solidFill>
                  <a:srgbClr val="0562C1"/>
                </a:solidFill>
                <a:uFill>
                  <a:solidFill>
                    <a:srgbClr val="0562C1"/>
                  </a:solidFill>
                </a:uFill>
                <a:latin typeface="Calibri" panose="020F0502020204030204" pitchFamily="34" charset="0"/>
                <a:cs typeface="Calibri" panose="020F0502020204030204" pitchFamily="34" charset="0"/>
                <a:hlinkClick r:id="rId4"/>
              </a:rPr>
              <a:t>Systems</a:t>
            </a:r>
            <a:r>
              <a:rPr sz="788" u="sng" spc="-4"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43" dirty="0">
                <a:solidFill>
                  <a:srgbClr val="0562C1"/>
                </a:solidFill>
                <a:uFill>
                  <a:solidFill>
                    <a:srgbClr val="0562C1"/>
                  </a:solidFill>
                </a:uFill>
                <a:latin typeface="Calibri" panose="020F0502020204030204" pitchFamily="34" charset="0"/>
                <a:cs typeface="Calibri" panose="020F0502020204030204" pitchFamily="34" charset="0"/>
                <a:hlinkClick r:id="rId4"/>
              </a:rPr>
              <a:t>Engineering,</a:t>
            </a:r>
            <a:r>
              <a:rPr sz="788" u="sng"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43" dirty="0">
                <a:solidFill>
                  <a:srgbClr val="0562C1"/>
                </a:solidFill>
                <a:uFill>
                  <a:solidFill>
                    <a:srgbClr val="0562C1"/>
                  </a:solidFill>
                </a:uFill>
                <a:latin typeface="Calibri" panose="020F0502020204030204" pitchFamily="34" charset="0"/>
                <a:cs typeface="Calibri" panose="020F0502020204030204" pitchFamily="34" charset="0"/>
                <a:hlinkClick r:id="rId4"/>
              </a:rPr>
              <a:t>and</a:t>
            </a:r>
            <a:r>
              <a:rPr sz="788" u="sng" spc="-20" dirty="0">
                <a:solidFill>
                  <a:srgbClr val="0562C1"/>
                </a:solidFill>
                <a:uFill>
                  <a:solidFill>
                    <a:srgbClr val="0562C1"/>
                  </a:solidFill>
                </a:uFill>
                <a:latin typeface="Calibri" panose="020F0502020204030204" pitchFamily="34" charset="0"/>
                <a:cs typeface="Calibri" panose="020F0502020204030204" pitchFamily="34" charset="0"/>
                <a:hlinkClick r:id="rId4"/>
              </a:rPr>
              <a:t> </a:t>
            </a:r>
            <a:r>
              <a:rPr sz="788" u="sng" spc="-35" dirty="0">
                <a:solidFill>
                  <a:srgbClr val="0562C1"/>
                </a:solidFill>
                <a:uFill>
                  <a:solidFill>
                    <a:srgbClr val="0562C1"/>
                  </a:solidFill>
                </a:uFill>
                <a:latin typeface="Calibri" panose="020F0502020204030204" pitchFamily="34" charset="0"/>
                <a:cs typeface="Calibri" panose="020F0502020204030204" pitchFamily="34" charset="0"/>
                <a:hlinkClick r:id="rId4"/>
              </a:rPr>
              <a:t>Software</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4"/>
              </a:rPr>
              <a:t> Engineering</a:t>
            </a:r>
            <a:r>
              <a:rPr sz="788" spc="-8" dirty="0">
                <a:latin typeface="Calibri" panose="020F0502020204030204" pitchFamily="34" charset="0"/>
                <a:cs typeface="Calibri" panose="020F0502020204030204" pitchFamily="34" charset="0"/>
                <a:hlinkClick r:id="rId4"/>
              </a:rPr>
              <a:t>,’</a:t>
            </a:r>
            <a:r>
              <a:rPr sz="788" spc="-8" dirty="0">
                <a:latin typeface="Calibri" panose="020F0502020204030204" pitchFamily="34" charset="0"/>
                <a:cs typeface="Calibri" panose="020F0502020204030204" pitchFamily="34" charset="0"/>
              </a:rPr>
              <a:t> </a:t>
            </a:r>
            <a:r>
              <a:rPr sz="788" spc="-39" dirty="0">
                <a:latin typeface="Calibri" panose="020F0502020204030204" pitchFamily="34" charset="0"/>
                <a:cs typeface="Calibri" panose="020F0502020204030204" pitchFamily="34" charset="0"/>
              </a:rPr>
              <a:t>Barry</a:t>
            </a:r>
            <a:r>
              <a:rPr sz="788" spc="-20" dirty="0">
                <a:latin typeface="Calibri" panose="020F0502020204030204" pitchFamily="34" charset="0"/>
                <a:cs typeface="Calibri" panose="020F0502020204030204" pitchFamily="34" charset="0"/>
              </a:rPr>
              <a:t> </a:t>
            </a:r>
            <a:r>
              <a:rPr sz="788" spc="-47" dirty="0">
                <a:latin typeface="Calibri" panose="020F0502020204030204" pitchFamily="34" charset="0"/>
                <a:cs typeface="Calibri" panose="020F0502020204030204" pitchFamily="34" charset="0"/>
              </a:rPr>
              <a:t>Boehm,</a:t>
            </a:r>
            <a:r>
              <a:rPr sz="788" spc="-12" dirty="0">
                <a:latin typeface="Calibri" panose="020F0502020204030204" pitchFamily="34" charset="0"/>
                <a:cs typeface="Calibri" panose="020F0502020204030204" pitchFamily="34" charset="0"/>
              </a:rPr>
              <a:t> </a:t>
            </a:r>
            <a:r>
              <a:rPr sz="788" spc="-95" dirty="0">
                <a:latin typeface="Calibri" panose="020F0502020204030204" pitchFamily="34" charset="0"/>
                <a:cs typeface="Calibri" panose="020F0502020204030204" pitchFamily="34" charset="0"/>
              </a:rPr>
              <a:t>Jo</a:t>
            </a:r>
            <a:r>
              <a:rPr sz="788" spc="-16" dirty="0">
                <a:latin typeface="Calibri" panose="020F0502020204030204" pitchFamily="34" charset="0"/>
                <a:cs typeface="Calibri" panose="020F0502020204030204" pitchFamily="34" charset="0"/>
              </a:rPr>
              <a:t> </a:t>
            </a:r>
            <a:r>
              <a:rPr sz="788" spc="-47" dirty="0">
                <a:latin typeface="Calibri" panose="020F0502020204030204" pitchFamily="34" charset="0"/>
                <a:cs typeface="Calibri" panose="020F0502020204030204" pitchFamily="34" charset="0"/>
              </a:rPr>
              <a:t>Ann</a:t>
            </a:r>
            <a:r>
              <a:rPr sz="788" spc="-32" dirty="0">
                <a:latin typeface="Calibri" panose="020F0502020204030204" pitchFamily="34" charset="0"/>
                <a:cs typeface="Calibri" panose="020F0502020204030204" pitchFamily="34" charset="0"/>
              </a:rPr>
              <a:t> </a:t>
            </a:r>
            <a:r>
              <a:rPr sz="788" spc="-59" dirty="0">
                <a:latin typeface="Calibri" panose="020F0502020204030204" pitchFamily="34" charset="0"/>
                <a:cs typeface="Calibri" panose="020F0502020204030204" pitchFamily="34" charset="0"/>
              </a:rPr>
              <a:t>Lane,</a:t>
            </a:r>
            <a:r>
              <a:rPr sz="788" spc="-16" dirty="0">
                <a:latin typeface="Calibri" panose="020F0502020204030204" pitchFamily="34" charset="0"/>
                <a:cs typeface="Calibri" panose="020F0502020204030204" pitchFamily="34" charset="0"/>
              </a:rPr>
              <a:t> </a:t>
            </a:r>
            <a:r>
              <a:rPr sz="788" spc="-67" dirty="0">
                <a:latin typeface="Calibri" panose="020F0502020204030204" pitchFamily="34" charset="0"/>
                <a:cs typeface="Calibri" panose="020F0502020204030204" pitchFamily="34" charset="0"/>
              </a:rPr>
              <a:t>CrossTalk,</a:t>
            </a:r>
            <a:r>
              <a:rPr sz="788" spc="-24" dirty="0">
                <a:latin typeface="Calibri" panose="020F0502020204030204" pitchFamily="34" charset="0"/>
                <a:cs typeface="Calibri" panose="020F0502020204030204" pitchFamily="34" charset="0"/>
              </a:rPr>
              <a:t> </a:t>
            </a:r>
            <a:r>
              <a:rPr sz="788" spc="-32" dirty="0">
                <a:latin typeface="Calibri" panose="020F0502020204030204" pitchFamily="34" charset="0"/>
                <a:cs typeface="Calibri" panose="020F0502020204030204" pitchFamily="34" charset="0"/>
              </a:rPr>
              <a:t>October</a:t>
            </a:r>
            <a:r>
              <a:rPr sz="788" spc="-16" dirty="0">
                <a:latin typeface="Calibri" panose="020F0502020204030204" pitchFamily="34" charset="0"/>
                <a:cs typeface="Calibri" panose="020F0502020204030204" pitchFamily="34" charset="0"/>
              </a:rPr>
              <a:t> </a:t>
            </a:r>
            <a:r>
              <a:rPr sz="788" spc="-8" dirty="0">
                <a:latin typeface="Calibri" panose="020F0502020204030204" pitchFamily="34" charset="0"/>
                <a:cs typeface="Calibri" panose="020F0502020204030204" pitchFamily="34" charset="0"/>
              </a:rPr>
              <a:t>2007.</a:t>
            </a:r>
            <a:endParaRPr sz="788" dirty="0">
              <a:latin typeface="Calibri" panose="020F0502020204030204" pitchFamily="34" charset="0"/>
              <a:cs typeface="Calibri" panose="020F0502020204030204" pitchFamily="34" charset="0"/>
            </a:endParaRPr>
          </a:p>
        </p:txBody>
      </p:sp>
      <p:sp>
        <p:nvSpPr>
          <p:cNvPr id="6" name="object 6"/>
          <p:cNvSpPr txBox="1"/>
          <p:nvPr/>
        </p:nvSpPr>
        <p:spPr>
          <a:xfrm>
            <a:off x="576362" y="4252160"/>
            <a:ext cx="4140017" cy="252096"/>
          </a:xfrm>
          <a:prstGeom prst="rect">
            <a:avLst/>
          </a:prstGeom>
        </p:spPr>
        <p:txBody>
          <a:bodyPr vert="horz" wrap="square" lIns="0" tIns="9501" rIns="0" bIns="0" rtlCol="0">
            <a:spAutoFit/>
          </a:bodyPr>
          <a:lstStyle/>
          <a:p>
            <a:pPr marL="10001" marR="4001" indent="-500">
              <a:spcBef>
                <a:spcPts val="75"/>
              </a:spcBef>
            </a:pPr>
            <a:r>
              <a:rPr sz="788" spc="-32" dirty="0">
                <a:latin typeface="Calibri" panose="020F0502020204030204" pitchFamily="34" charset="0"/>
                <a:cs typeface="Calibri" panose="020F0502020204030204" pitchFamily="34" charset="0"/>
              </a:rPr>
              <a:t>‘</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5"/>
              </a:rPr>
              <a:t>An</a:t>
            </a:r>
            <a:r>
              <a:rPr sz="788" u="sng" spc="-28" dirty="0">
                <a:solidFill>
                  <a:srgbClr val="0562C1"/>
                </a:solidFill>
                <a:uFill>
                  <a:solidFill>
                    <a:srgbClr val="0562C1"/>
                  </a:solidFill>
                </a:uFill>
                <a:latin typeface="Calibri" panose="020F0502020204030204" pitchFamily="34" charset="0"/>
                <a:cs typeface="Calibri" panose="020F0502020204030204" pitchFamily="34" charset="0"/>
                <a:hlinkClick r:id="rId5"/>
              </a:rPr>
              <a:t> implementer's</a:t>
            </a:r>
            <a:r>
              <a:rPr sz="788" u="sng" spc="20"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5"/>
              </a:rPr>
              <a:t>view</a:t>
            </a:r>
            <a:r>
              <a:rPr sz="788" u="sng" spc="-12"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5"/>
              </a:rPr>
              <a:t>of</a:t>
            </a:r>
            <a:r>
              <a:rPr sz="788" u="sng" spc="-35"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5"/>
              </a:rPr>
              <a:t>the</a:t>
            </a:r>
            <a:r>
              <a:rPr sz="788" u="sng" spc="-12"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28" dirty="0">
                <a:solidFill>
                  <a:srgbClr val="0562C1"/>
                </a:solidFill>
                <a:uFill>
                  <a:solidFill>
                    <a:srgbClr val="0562C1"/>
                  </a:solidFill>
                </a:uFill>
                <a:latin typeface="Calibri" panose="020F0502020204030204" pitchFamily="34" charset="0"/>
                <a:cs typeface="Calibri" panose="020F0502020204030204" pitchFamily="34" charset="0"/>
                <a:hlinkClick r:id="rId5"/>
              </a:rPr>
              <a:t>evolutionary</a:t>
            </a:r>
            <a:r>
              <a:rPr sz="788" u="sng" spc="-35"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55" dirty="0">
                <a:solidFill>
                  <a:srgbClr val="0562C1"/>
                </a:solidFill>
                <a:uFill>
                  <a:solidFill>
                    <a:srgbClr val="0562C1"/>
                  </a:solidFill>
                </a:uFill>
                <a:latin typeface="Calibri" panose="020F0502020204030204" pitchFamily="34" charset="0"/>
                <a:cs typeface="Calibri" panose="020F0502020204030204" pitchFamily="34" charset="0"/>
                <a:hlinkClick r:id="rId5"/>
              </a:rPr>
              <a:t>systems</a:t>
            </a:r>
            <a:r>
              <a:rPr sz="788" u="sng"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35" dirty="0">
                <a:solidFill>
                  <a:srgbClr val="0562C1"/>
                </a:solidFill>
                <a:uFill>
                  <a:solidFill>
                    <a:srgbClr val="0562C1"/>
                  </a:solidFill>
                </a:uFill>
                <a:latin typeface="Calibri" panose="020F0502020204030204" pitchFamily="34" charset="0"/>
                <a:cs typeface="Calibri" panose="020F0502020204030204" pitchFamily="34" charset="0"/>
                <a:hlinkClick r:id="rId5"/>
              </a:rPr>
              <a:t>engineering</a:t>
            </a:r>
            <a:r>
              <a:rPr sz="788" u="sng" dirty="0">
                <a:solidFill>
                  <a:srgbClr val="0562C1"/>
                </a:solidFill>
                <a:uFill>
                  <a:solidFill>
                    <a:srgbClr val="0562C1"/>
                  </a:solidFill>
                </a:uFill>
                <a:latin typeface="Calibri" panose="020F0502020204030204" pitchFamily="34" charset="0"/>
                <a:cs typeface="Calibri" panose="020F0502020204030204" pitchFamily="34" charset="0"/>
                <a:hlinkClick r:id="rId5"/>
              </a:rPr>
              <a:t> for</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35" dirty="0">
                <a:solidFill>
                  <a:srgbClr val="0562C1"/>
                </a:solidFill>
                <a:uFill>
                  <a:solidFill>
                    <a:srgbClr val="0562C1"/>
                  </a:solidFill>
                </a:uFill>
                <a:latin typeface="Calibri" panose="020F0502020204030204" pitchFamily="34" charset="0"/>
                <a:cs typeface="Calibri" panose="020F0502020204030204" pitchFamily="34" charset="0"/>
                <a:hlinkClick r:id="rId5"/>
              </a:rPr>
              <a:t>autonomous</a:t>
            </a:r>
            <a:r>
              <a:rPr sz="788" u="sng" spc="-32"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39" dirty="0">
                <a:solidFill>
                  <a:srgbClr val="0562C1"/>
                </a:solidFill>
                <a:uFill>
                  <a:solidFill>
                    <a:srgbClr val="0562C1"/>
                  </a:solidFill>
                </a:uFill>
                <a:latin typeface="Calibri" panose="020F0502020204030204" pitchFamily="34" charset="0"/>
                <a:cs typeface="Calibri" panose="020F0502020204030204" pitchFamily="34" charset="0"/>
                <a:hlinkClick r:id="rId5"/>
              </a:rPr>
              <a:t>unmanned</a:t>
            </a:r>
            <a:r>
              <a:rPr sz="788" u="sng" spc="-12" dirty="0">
                <a:solidFill>
                  <a:srgbClr val="0562C1"/>
                </a:solidFill>
                <a:uFill>
                  <a:solidFill>
                    <a:srgbClr val="0562C1"/>
                  </a:solidFill>
                </a:uFill>
                <a:latin typeface="Calibri" panose="020F0502020204030204" pitchFamily="34" charset="0"/>
                <a:cs typeface="Calibri" panose="020F0502020204030204" pitchFamily="34" charset="0"/>
                <a:hlinkClick r:id="rId5"/>
              </a:rPr>
              <a:t> </a:t>
            </a:r>
            <a:r>
              <a:rPr sz="788" u="sng" spc="-8" dirty="0">
                <a:solidFill>
                  <a:srgbClr val="0562C1"/>
                </a:solidFill>
                <a:uFill>
                  <a:solidFill>
                    <a:srgbClr val="0562C1"/>
                  </a:solidFill>
                </a:uFill>
                <a:latin typeface="Calibri" panose="020F0502020204030204" pitchFamily="34" charset="0"/>
                <a:cs typeface="Calibri" panose="020F0502020204030204" pitchFamily="34" charset="0"/>
                <a:hlinkClick r:id="rId5"/>
              </a:rPr>
              <a:t>systems</a:t>
            </a:r>
            <a:r>
              <a:rPr sz="788" spc="-8" dirty="0">
                <a:latin typeface="Calibri" panose="020F0502020204030204" pitchFamily="34" charset="0"/>
                <a:cs typeface="Calibri" panose="020F0502020204030204" pitchFamily="34" charset="0"/>
              </a:rPr>
              <a:t>’ </a:t>
            </a:r>
            <a:r>
              <a:rPr sz="788" spc="-59" dirty="0">
                <a:latin typeface="Calibri" panose="020F0502020204030204" pitchFamily="34" charset="0"/>
                <a:cs typeface="Calibri" panose="020F0502020204030204" pitchFamily="34" charset="0"/>
              </a:rPr>
              <a:t>Chris</a:t>
            </a:r>
            <a:r>
              <a:rPr sz="788" spc="-20" dirty="0">
                <a:latin typeface="Calibri" panose="020F0502020204030204" pitchFamily="34" charset="0"/>
                <a:cs typeface="Calibri" panose="020F0502020204030204" pitchFamily="34" charset="0"/>
              </a:rPr>
              <a:t> </a:t>
            </a:r>
            <a:r>
              <a:rPr sz="788" spc="-51" dirty="0">
                <a:latin typeface="Calibri" panose="020F0502020204030204" pitchFamily="34" charset="0"/>
                <a:cs typeface="Calibri" panose="020F0502020204030204" pitchFamily="34" charset="0"/>
              </a:rPr>
              <a:t>Scrapper,</a:t>
            </a:r>
            <a:r>
              <a:rPr sz="788" dirty="0">
                <a:latin typeface="Calibri" panose="020F0502020204030204" pitchFamily="34" charset="0"/>
                <a:cs typeface="Calibri" panose="020F0502020204030204" pitchFamily="34" charset="0"/>
              </a:rPr>
              <a:t> </a:t>
            </a:r>
            <a:r>
              <a:rPr sz="788" spc="-75" dirty="0">
                <a:latin typeface="Calibri" panose="020F0502020204030204" pitchFamily="34" charset="0"/>
                <a:cs typeface="Calibri" panose="020F0502020204030204" pitchFamily="34" charset="0"/>
              </a:rPr>
              <a:t>Ryan</a:t>
            </a:r>
            <a:r>
              <a:rPr sz="788" spc="-28" dirty="0">
                <a:latin typeface="Calibri" panose="020F0502020204030204" pitchFamily="34" charset="0"/>
                <a:cs typeface="Calibri" panose="020F0502020204030204" pitchFamily="34" charset="0"/>
              </a:rPr>
              <a:t> </a:t>
            </a:r>
            <a:r>
              <a:rPr sz="788" spc="-35" dirty="0">
                <a:latin typeface="Calibri" panose="020F0502020204030204" pitchFamily="34" charset="0"/>
                <a:cs typeface="Calibri" panose="020F0502020204030204" pitchFamily="34" charset="0"/>
              </a:rPr>
              <a:t>Halterman,</a:t>
            </a:r>
            <a:r>
              <a:rPr sz="788" spc="-12" dirty="0">
                <a:latin typeface="Calibri" panose="020F0502020204030204" pitchFamily="34" charset="0"/>
                <a:cs typeface="Calibri" panose="020F0502020204030204" pitchFamily="34" charset="0"/>
              </a:rPr>
              <a:t> </a:t>
            </a:r>
            <a:r>
              <a:rPr sz="788" spc="-35" dirty="0">
                <a:latin typeface="Calibri" panose="020F0502020204030204" pitchFamily="34" charset="0"/>
                <a:cs typeface="Calibri" panose="020F0502020204030204" pitchFamily="34" charset="0"/>
              </a:rPr>
              <a:t>Judith</a:t>
            </a:r>
            <a:r>
              <a:rPr sz="788" spc="-8" dirty="0">
                <a:latin typeface="Calibri" panose="020F0502020204030204" pitchFamily="34" charset="0"/>
                <a:cs typeface="Calibri" panose="020F0502020204030204" pitchFamily="34" charset="0"/>
              </a:rPr>
              <a:t> </a:t>
            </a:r>
            <a:r>
              <a:rPr sz="788" spc="-51" dirty="0">
                <a:latin typeface="Calibri" panose="020F0502020204030204" pitchFamily="34" charset="0"/>
                <a:cs typeface="Calibri" panose="020F0502020204030204" pitchFamily="34" charset="0"/>
              </a:rPr>
              <a:t>Dahmann.</a:t>
            </a:r>
            <a:r>
              <a:rPr sz="788" spc="-24" dirty="0">
                <a:latin typeface="Calibri" panose="020F0502020204030204" pitchFamily="34" charset="0"/>
                <a:cs typeface="Calibri" panose="020F0502020204030204" pitchFamily="34" charset="0"/>
              </a:rPr>
              <a:t> </a:t>
            </a:r>
            <a:r>
              <a:rPr sz="788" spc="-118" dirty="0">
                <a:latin typeface="Calibri" panose="020F0502020204030204" pitchFamily="34" charset="0"/>
                <a:cs typeface="Calibri" panose="020F0502020204030204" pitchFamily="34" charset="0"/>
              </a:rPr>
              <a:t>IEEE</a:t>
            </a:r>
            <a:r>
              <a:rPr sz="788" spc="-20" dirty="0">
                <a:latin typeface="Calibri" panose="020F0502020204030204" pitchFamily="34" charset="0"/>
                <a:cs typeface="Calibri" panose="020F0502020204030204" pitchFamily="34" charset="0"/>
              </a:rPr>
              <a:t> </a:t>
            </a:r>
            <a:r>
              <a:rPr sz="788" spc="-67" dirty="0">
                <a:latin typeface="Calibri" panose="020F0502020204030204" pitchFamily="34" charset="0"/>
                <a:cs typeface="Calibri" panose="020F0502020204030204" pitchFamily="34" charset="0"/>
              </a:rPr>
              <a:t>Systems</a:t>
            </a:r>
            <a:r>
              <a:rPr sz="788" spc="-8" dirty="0">
                <a:latin typeface="Calibri" panose="020F0502020204030204" pitchFamily="34" charset="0"/>
                <a:cs typeface="Calibri" panose="020F0502020204030204" pitchFamily="34" charset="0"/>
              </a:rPr>
              <a:t> </a:t>
            </a:r>
            <a:r>
              <a:rPr sz="788" spc="-43" dirty="0">
                <a:latin typeface="Calibri" panose="020F0502020204030204" pitchFamily="34" charset="0"/>
                <a:cs typeface="Calibri" panose="020F0502020204030204" pitchFamily="34" charset="0"/>
              </a:rPr>
              <a:t>Conference,</a:t>
            </a:r>
            <a:r>
              <a:rPr sz="788" spc="24" dirty="0">
                <a:latin typeface="Calibri" panose="020F0502020204030204" pitchFamily="34" charset="0"/>
                <a:cs typeface="Calibri" panose="020F0502020204030204" pitchFamily="34" charset="0"/>
              </a:rPr>
              <a:t> </a:t>
            </a:r>
            <a:r>
              <a:rPr sz="788" spc="-16" dirty="0">
                <a:latin typeface="Calibri" panose="020F0502020204030204" pitchFamily="34" charset="0"/>
                <a:cs typeface="Calibri" panose="020F0502020204030204" pitchFamily="34" charset="0"/>
              </a:rPr>
              <a:t>2016</a:t>
            </a:r>
            <a:endParaRPr sz="788" dirty="0">
              <a:latin typeface="Calibri" panose="020F0502020204030204" pitchFamily="34" charset="0"/>
              <a:cs typeface="Calibri" panose="020F0502020204030204" pitchFamily="34" charset="0"/>
            </a:endParaRPr>
          </a:p>
        </p:txBody>
      </p:sp>
      <p:pic>
        <p:nvPicPr>
          <p:cNvPr id="7" name="object 7"/>
          <p:cNvPicPr/>
          <p:nvPr/>
        </p:nvPicPr>
        <p:blipFill>
          <a:blip r:embed="rId6" cstate="print"/>
          <a:stretch>
            <a:fillRect/>
          </a:stretch>
        </p:blipFill>
        <p:spPr>
          <a:xfrm>
            <a:off x="471811" y="1372354"/>
            <a:ext cx="4663755" cy="2816188"/>
          </a:xfrm>
          <a:prstGeom prst="rect">
            <a:avLst/>
          </a:prstGeom>
        </p:spPr>
      </p:pic>
      <p:sp>
        <p:nvSpPr>
          <p:cNvPr id="10" name="Footer Placeholder 9">
            <a:extLst>
              <a:ext uri="{FF2B5EF4-FFF2-40B4-BE49-F238E27FC236}">
                <a16:creationId xmlns:a16="http://schemas.microsoft.com/office/drawing/2014/main" id="{C6564293-2705-37B6-D1C1-1BA178DCA60E}"/>
              </a:ext>
            </a:extLst>
          </p:cNvPr>
          <p:cNvSpPr>
            <a:spLocks noGrp="1"/>
          </p:cNvSpPr>
          <p:nvPr>
            <p:ph type="ftr" sz="quarter" idx="3"/>
          </p:nvPr>
        </p:nvSpPr>
        <p:spPr/>
        <p:txBody>
          <a:bodyPr/>
          <a:lstStyle/>
          <a:p>
            <a:r>
              <a:rPr lang="en-US" dirty="0"/>
              <a:t>ASE - </a:t>
            </a:r>
          </a:p>
        </p:txBody>
      </p:sp>
      <p:sp>
        <p:nvSpPr>
          <p:cNvPr id="11" name="Slide Number Placeholder 10">
            <a:extLst>
              <a:ext uri="{FF2B5EF4-FFF2-40B4-BE49-F238E27FC236}">
                <a16:creationId xmlns:a16="http://schemas.microsoft.com/office/drawing/2014/main" id="{A22E4F2F-CC05-E2EE-91A9-DCDA63F450A0}"/>
              </a:ext>
            </a:extLst>
          </p:cNvPr>
          <p:cNvSpPr>
            <a:spLocks noGrp="1"/>
          </p:cNvSpPr>
          <p:nvPr>
            <p:ph type="sldNum" sz="quarter" idx="4"/>
          </p:nvPr>
        </p:nvSpPr>
        <p:spPr/>
        <p:txBody>
          <a:bodyPr/>
          <a:lstStyle/>
          <a:p>
            <a:fld id="{128BDABE-9A80-4A93-8F32-7BEE168B241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01E8-08B5-264E-A7A9-37C0F8DE1974}"/>
              </a:ext>
            </a:extLst>
          </p:cNvPr>
          <p:cNvSpPr>
            <a:spLocks noGrp="1"/>
          </p:cNvSpPr>
          <p:nvPr>
            <p:ph type="title"/>
          </p:nvPr>
        </p:nvSpPr>
        <p:spPr/>
        <p:txBody>
          <a:bodyPr/>
          <a:lstStyle/>
          <a:p>
            <a:r>
              <a:rPr lang="en-US" dirty="0"/>
              <a:t>Feature-Based Product Line Architectures</a:t>
            </a:r>
          </a:p>
        </p:txBody>
      </p:sp>
      <p:sp>
        <p:nvSpPr>
          <p:cNvPr id="3" name="Slide Number Placeholder 2">
            <a:extLst>
              <a:ext uri="{FF2B5EF4-FFF2-40B4-BE49-F238E27FC236}">
                <a16:creationId xmlns:a16="http://schemas.microsoft.com/office/drawing/2014/main" id="{071A56DD-4D54-F275-0596-6FCD57103808}"/>
              </a:ext>
            </a:extLst>
          </p:cNvPr>
          <p:cNvSpPr>
            <a:spLocks noGrp="1"/>
          </p:cNvSpPr>
          <p:nvPr>
            <p:ph type="sldNum" sz="quarter" idx="4"/>
          </p:nvPr>
        </p:nvSpPr>
        <p:spPr/>
        <p:txBody>
          <a:bodyPr/>
          <a:lstStyle/>
          <a:p>
            <a:fld id="{128BDABE-9A80-4A93-8F32-7BEE168B241C}" type="slidenum">
              <a:rPr lang="en-US" smtClean="0"/>
              <a:pPr/>
              <a:t>25</a:t>
            </a:fld>
            <a:endParaRPr lang="en-US" dirty="0"/>
          </a:p>
        </p:txBody>
      </p:sp>
      <p:sp>
        <p:nvSpPr>
          <p:cNvPr id="4" name="Footer Placeholder 3">
            <a:extLst>
              <a:ext uri="{FF2B5EF4-FFF2-40B4-BE49-F238E27FC236}">
                <a16:creationId xmlns:a16="http://schemas.microsoft.com/office/drawing/2014/main" id="{AF0C907A-300F-CD44-BDF3-B7BE3A120AC4}"/>
              </a:ext>
            </a:extLst>
          </p:cNvPr>
          <p:cNvSpPr>
            <a:spLocks noGrp="1"/>
          </p:cNvSpPr>
          <p:nvPr>
            <p:ph type="ftr" sz="quarter" idx="3"/>
          </p:nvPr>
        </p:nvSpPr>
        <p:spPr/>
        <p:txBody>
          <a:bodyPr/>
          <a:lstStyle/>
          <a:p>
            <a:r>
              <a:rPr lang="en-US" dirty="0"/>
              <a:t>ASE - </a:t>
            </a:r>
          </a:p>
        </p:txBody>
      </p:sp>
      <p:pic>
        <p:nvPicPr>
          <p:cNvPr id="5" name="object 4">
            <a:extLst>
              <a:ext uri="{FF2B5EF4-FFF2-40B4-BE49-F238E27FC236}">
                <a16:creationId xmlns:a16="http://schemas.microsoft.com/office/drawing/2014/main" id="{337F4E43-8B78-471D-77FA-0D2F7FE1AB92}"/>
              </a:ext>
            </a:extLst>
          </p:cNvPr>
          <p:cNvPicPr/>
          <p:nvPr/>
        </p:nvPicPr>
        <p:blipFill>
          <a:blip r:embed="rId2" cstate="print"/>
          <a:stretch>
            <a:fillRect/>
          </a:stretch>
        </p:blipFill>
        <p:spPr>
          <a:xfrm>
            <a:off x="457199" y="1780944"/>
            <a:ext cx="4560715" cy="3646462"/>
          </a:xfrm>
          <a:prstGeom prst="rect">
            <a:avLst/>
          </a:prstGeom>
        </p:spPr>
      </p:pic>
      <p:sp>
        <p:nvSpPr>
          <p:cNvPr id="6" name="object 5">
            <a:extLst>
              <a:ext uri="{FF2B5EF4-FFF2-40B4-BE49-F238E27FC236}">
                <a16:creationId xmlns:a16="http://schemas.microsoft.com/office/drawing/2014/main" id="{4BFC762B-34F3-3C49-283A-F4BDBF421F9C}"/>
              </a:ext>
            </a:extLst>
          </p:cNvPr>
          <p:cNvSpPr txBox="1"/>
          <p:nvPr/>
        </p:nvSpPr>
        <p:spPr>
          <a:xfrm>
            <a:off x="561240" y="5607782"/>
            <a:ext cx="3996012" cy="300948"/>
          </a:xfrm>
          <a:prstGeom prst="rect">
            <a:avLst/>
          </a:prstGeom>
        </p:spPr>
        <p:txBody>
          <a:bodyPr vert="horz" wrap="square" lIns="0" tIns="10001" rIns="0" bIns="0" rtlCol="0">
            <a:spAutoFit/>
          </a:bodyPr>
          <a:lstStyle/>
          <a:p>
            <a:pPr marL="10001">
              <a:spcBef>
                <a:spcPts val="917"/>
              </a:spcBef>
            </a:pPr>
            <a:r>
              <a:rPr sz="945" u="sng" spc="-55" dirty="0">
                <a:solidFill>
                  <a:srgbClr val="0562C1"/>
                </a:solidFill>
                <a:uFill>
                  <a:solidFill>
                    <a:srgbClr val="0562C1"/>
                  </a:solidFill>
                </a:uFill>
                <a:latin typeface="Calibri" panose="020F0502020204030204" pitchFamily="34" charset="0"/>
                <a:cs typeface="Calibri" panose="020F0502020204030204" pitchFamily="34" charset="0"/>
                <a:hlinkClick r:id="rId3"/>
              </a:rPr>
              <a:t>Fundamentals</a:t>
            </a:r>
            <a:r>
              <a:rPr sz="945" u="sng" spc="-43"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dirty="0">
                <a:solidFill>
                  <a:srgbClr val="0562C1"/>
                </a:solidFill>
                <a:uFill>
                  <a:solidFill>
                    <a:srgbClr val="0562C1"/>
                  </a:solidFill>
                </a:uFill>
                <a:latin typeface="Calibri" panose="020F0502020204030204" pitchFamily="34" charset="0"/>
                <a:cs typeface="Calibri" panose="020F0502020204030204" pitchFamily="34" charset="0"/>
                <a:hlinkClick r:id="rId3"/>
              </a:rPr>
              <a:t>of</a:t>
            </a:r>
            <a:r>
              <a:rPr sz="945" u="sng" spc="-24"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47" dirty="0">
                <a:solidFill>
                  <a:srgbClr val="0562C1"/>
                </a:solidFill>
                <a:uFill>
                  <a:solidFill>
                    <a:srgbClr val="0562C1"/>
                  </a:solidFill>
                </a:uFill>
                <a:latin typeface="Calibri" panose="020F0502020204030204" pitchFamily="34" charset="0"/>
                <a:cs typeface="Calibri" panose="020F0502020204030204" pitchFamily="34" charset="0"/>
                <a:hlinkClick r:id="rId3"/>
              </a:rPr>
              <a:t>Agile</a:t>
            </a:r>
            <a:r>
              <a:rPr sz="945" u="sng" spc="-20"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83" dirty="0">
                <a:solidFill>
                  <a:srgbClr val="0562C1"/>
                </a:solidFill>
                <a:uFill>
                  <a:solidFill>
                    <a:srgbClr val="0562C1"/>
                  </a:solidFill>
                </a:uFill>
                <a:latin typeface="Calibri" panose="020F0502020204030204" pitchFamily="34" charset="0"/>
                <a:cs typeface="Calibri" panose="020F0502020204030204" pitchFamily="34" charset="0"/>
                <a:hlinkClick r:id="rId3"/>
              </a:rPr>
              <a:t>Systems</a:t>
            </a:r>
            <a:r>
              <a:rPr sz="945" u="sng" spc="-20"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55" dirty="0">
                <a:solidFill>
                  <a:srgbClr val="0562C1"/>
                </a:solidFill>
                <a:uFill>
                  <a:solidFill>
                    <a:srgbClr val="0562C1"/>
                  </a:solidFill>
                </a:uFill>
                <a:latin typeface="Calibri" panose="020F0502020204030204" pitchFamily="34" charset="0"/>
                <a:cs typeface="Calibri" panose="020F0502020204030204" pitchFamily="34" charset="0"/>
                <a:hlinkClick r:id="rId3"/>
              </a:rPr>
              <a:t>Engineering</a:t>
            </a:r>
            <a:r>
              <a:rPr sz="945" u="sng" spc="-51"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63" dirty="0">
                <a:solidFill>
                  <a:srgbClr val="0562C1"/>
                </a:solidFill>
                <a:uFill>
                  <a:solidFill>
                    <a:srgbClr val="0562C1"/>
                  </a:solidFill>
                </a:uFill>
                <a:latin typeface="Calibri" panose="020F0502020204030204" pitchFamily="34" charset="0"/>
                <a:cs typeface="Calibri" panose="020F0502020204030204" pitchFamily="34" charset="0"/>
                <a:hlinkClick r:id="rId3"/>
              </a:rPr>
              <a:t>–</a:t>
            </a:r>
            <a:r>
              <a:rPr sz="945" u="sng" spc="-20"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47" dirty="0">
                <a:solidFill>
                  <a:srgbClr val="0562C1"/>
                </a:solidFill>
                <a:uFill>
                  <a:solidFill>
                    <a:srgbClr val="0562C1"/>
                  </a:solidFill>
                </a:uFill>
                <a:latin typeface="Calibri" panose="020F0502020204030204" pitchFamily="34" charset="0"/>
                <a:cs typeface="Calibri" panose="020F0502020204030204" pitchFamily="34" charset="0"/>
                <a:hlinkClick r:id="rId3"/>
              </a:rPr>
              <a:t>Part</a:t>
            </a:r>
            <a:r>
              <a:rPr sz="945" u="sng" spc="-35" dirty="0">
                <a:solidFill>
                  <a:srgbClr val="0562C1"/>
                </a:solidFill>
                <a:uFill>
                  <a:solidFill>
                    <a:srgbClr val="0562C1"/>
                  </a:solidFill>
                </a:uFill>
                <a:latin typeface="Calibri" panose="020F0502020204030204" pitchFamily="34" charset="0"/>
                <a:cs typeface="Calibri" panose="020F0502020204030204" pitchFamily="34" charset="0"/>
                <a:hlinkClick r:id="rId3"/>
              </a:rPr>
              <a:t> </a:t>
            </a:r>
            <a:r>
              <a:rPr sz="945" u="sng" spc="-43" dirty="0">
                <a:solidFill>
                  <a:srgbClr val="0562C1"/>
                </a:solidFill>
                <a:uFill>
                  <a:solidFill>
                    <a:srgbClr val="0562C1"/>
                  </a:solidFill>
                </a:uFill>
                <a:latin typeface="Calibri" panose="020F0502020204030204" pitchFamily="34" charset="0"/>
                <a:cs typeface="Calibri" panose="020F0502020204030204" pitchFamily="34" charset="0"/>
                <a:hlinkClick r:id="rId3"/>
              </a:rPr>
              <a:t>1</a:t>
            </a:r>
            <a:r>
              <a:rPr sz="945" spc="-43" dirty="0">
                <a:latin typeface="Calibri" panose="020F0502020204030204" pitchFamily="34" charset="0"/>
                <a:cs typeface="Calibri" panose="020F0502020204030204" pitchFamily="34" charset="0"/>
              </a:rPr>
              <a:t>.</a:t>
            </a:r>
            <a:r>
              <a:rPr sz="945" spc="-24" dirty="0">
                <a:latin typeface="Calibri" panose="020F0502020204030204" pitchFamily="34" charset="0"/>
                <a:cs typeface="Calibri" panose="020F0502020204030204" pitchFamily="34" charset="0"/>
              </a:rPr>
              <a:t> </a:t>
            </a:r>
            <a:r>
              <a:rPr sz="945" spc="-79" dirty="0">
                <a:latin typeface="Calibri" panose="020F0502020204030204" pitchFamily="34" charset="0"/>
                <a:cs typeface="Calibri" panose="020F0502020204030204" pitchFamily="34" charset="0"/>
              </a:rPr>
              <a:t>Rick</a:t>
            </a:r>
            <a:r>
              <a:rPr sz="945" spc="-4" dirty="0">
                <a:latin typeface="Calibri" panose="020F0502020204030204" pitchFamily="34" charset="0"/>
                <a:cs typeface="Calibri" panose="020F0502020204030204" pitchFamily="34" charset="0"/>
              </a:rPr>
              <a:t> </a:t>
            </a:r>
            <a:r>
              <a:rPr sz="945" spc="-59" dirty="0">
                <a:latin typeface="Calibri" panose="020F0502020204030204" pitchFamily="34" charset="0"/>
                <a:cs typeface="Calibri" panose="020F0502020204030204" pitchFamily="34" charset="0"/>
              </a:rPr>
              <a:t>Dove,</a:t>
            </a:r>
            <a:r>
              <a:rPr sz="945" spc="-28" dirty="0">
                <a:latin typeface="Calibri" panose="020F0502020204030204" pitchFamily="34" charset="0"/>
                <a:cs typeface="Calibri" panose="020F0502020204030204" pitchFamily="34" charset="0"/>
              </a:rPr>
              <a:t> </a:t>
            </a:r>
            <a:r>
              <a:rPr sz="945" spc="-67" dirty="0">
                <a:latin typeface="Calibri" panose="020F0502020204030204" pitchFamily="34" charset="0"/>
                <a:cs typeface="Calibri" panose="020F0502020204030204" pitchFamily="34" charset="0"/>
              </a:rPr>
              <a:t>Ralph</a:t>
            </a:r>
            <a:r>
              <a:rPr sz="945" spc="-35" dirty="0">
                <a:latin typeface="Calibri" panose="020F0502020204030204" pitchFamily="34" charset="0"/>
                <a:cs typeface="Calibri" panose="020F0502020204030204" pitchFamily="34" charset="0"/>
              </a:rPr>
              <a:t> </a:t>
            </a:r>
            <a:r>
              <a:rPr sz="945" spc="-79" dirty="0">
                <a:latin typeface="Calibri" panose="020F0502020204030204" pitchFamily="34" charset="0"/>
                <a:cs typeface="Calibri" panose="020F0502020204030204" pitchFamily="34" charset="0"/>
              </a:rPr>
              <a:t>LaBarge.</a:t>
            </a:r>
            <a:r>
              <a:rPr sz="945" spc="-35" dirty="0">
                <a:latin typeface="Calibri" panose="020F0502020204030204" pitchFamily="34" charset="0"/>
                <a:cs typeface="Calibri" panose="020F0502020204030204" pitchFamily="34" charset="0"/>
              </a:rPr>
              <a:t> </a:t>
            </a:r>
            <a:r>
              <a:rPr sz="945" spc="-118" dirty="0">
                <a:latin typeface="Calibri" panose="020F0502020204030204" pitchFamily="34" charset="0"/>
                <a:cs typeface="Calibri" panose="020F0502020204030204" pitchFamily="34" charset="0"/>
              </a:rPr>
              <a:t>INCOSE,</a:t>
            </a:r>
            <a:r>
              <a:rPr sz="945" spc="-20" dirty="0">
                <a:latin typeface="Calibri" panose="020F0502020204030204" pitchFamily="34" charset="0"/>
                <a:cs typeface="Calibri" panose="020F0502020204030204" pitchFamily="34" charset="0"/>
              </a:rPr>
              <a:t> </a:t>
            </a:r>
            <a:r>
              <a:rPr sz="945" spc="-75" dirty="0">
                <a:latin typeface="Calibri" panose="020F0502020204030204" pitchFamily="34" charset="0"/>
                <a:cs typeface="Calibri" panose="020F0502020204030204" pitchFamily="34" charset="0"/>
              </a:rPr>
              <a:t>IS14,</a:t>
            </a:r>
            <a:r>
              <a:rPr sz="945" spc="-16" dirty="0">
                <a:latin typeface="Calibri" panose="020F0502020204030204" pitchFamily="34" charset="0"/>
                <a:cs typeface="Calibri" panose="020F0502020204030204" pitchFamily="34" charset="0"/>
              </a:rPr>
              <a:t> </a:t>
            </a:r>
            <a:r>
              <a:rPr sz="945" spc="-8" dirty="0">
                <a:latin typeface="Calibri" panose="020F0502020204030204" pitchFamily="34" charset="0"/>
                <a:cs typeface="Calibri" panose="020F0502020204030204" pitchFamily="34" charset="0"/>
              </a:rPr>
              <a:t>2014.</a:t>
            </a:r>
            <a:endParaRPr sz="945" dirty="0">
              <a:latin typeface="Calibri" panose="020F0502020204030204" pitchFamily="34" charset="0"/>
              <a:cs typeface="Calibri" panose="020F0502020204030204" pitchFamily="34" charset="0"/>
            </a:endParaRPr>
          </a:p>
        </p:txBody>
      </p:sp>
      <p:pic>
        <p:nvPicPr>
          <p:cNvPr id="7" name="object 6">
            <a:extLst>
              <a:ext uri="{FF2B5EF4-FFF2-40B4-BE49-F238E27FC236}">
                <a16:creationId xmlns:a16="http://schemas.microsoft.com/office/drawing/2014/main" id="{F02797F6-D15A-B38C-0C3A-5B06727B59F7}"/>
              </a:ext>
            </a:extLst>
          </p:cNvPr>
          <p:cNvPicPr/>
          <p:nvPr/>
        </p:nvPicPr>
        <p:blipFill>
          <a:blip r:embed="rId4" cstate="print"/>
          <a:stretch>
            <a:fillRect/>
          </a:stretch>
        </p:blipFill>
        <p:spPr>
          <a:xfrm>
            <a:off x="5100054" y="1797569"/>
            <a:ext cx="4043946" cy="3629837"/>
          </a:xfrm>
          <a:prstGeom prst="rect">
            <a:avLst/>
          </a:prstGeom>
        </p:spPr>
      </p:pic>
      <p:sp>
        <p:nvSpPr>
          <p:cNvPr id="8" name="object 7">
            <a:extLst>
              <a:ext uri="{FF2B5EF4-FFF2-40B4-BE49-F238E27FC236}">
                <a16:creationId xmlns:a16="http://schemas.microsoft.com/office/drawing/2014/main" id="{EEEF6004-7D80-9E99-8924-375073A67588}"/>
              </a:ext>
            </a:extLst>
          </p:cNvPr>
          <p:cNvSpPr txBox="1"/>
          <p:nvPr/>
        </p:nvSpPr>
        <p:spPr>
          <a:xfrm>
            <a:off x="5392344" y="5507735"/>
            <a:ext cx="3046880" cy="289302"/>
          </a:xfrm>
          <a:prstGeom prst="rect">
            <a:avLst/>
          </a:prstGeom>
        </p:spPr>
        <p:txBody>
          <a:bodyPr vert="horz" wrap="square" lIns="0" tIns="32504" rIns="0" bIns="0" rtlCol="0">
            <a:spAutoFit/>
          </a:bodyPr>
          <a:lstStyle/>
          <a:p>
            <a:pPr marL="10001" marR="4001">
              <a:lnSpc>
                <a:spcPts val="961"/>
              </a:lnSpc>
              <a:spcBef>
                <a:spcPts val="256"/>
              </a:spcBef>
            </a:pPr>
            <a:r>
              <a:rPr sz="945" spc="-43" dirty="0">
                <a:latin typeface="Calibri" panose="020F0502020204030204" pitchFamily="34" charset="0"/>
                <a:cs typeface="Calibri" panose="020F0502020204030204" pitchFamily="34" charset="0"/>
              </a:rPr>
              <a:t>Product</a:t>
            </a:r>
            <a:r>
              <a:rPr sz="945" spc="-35" dirty="0">
                <a:latin typeface="Calibri" panose="020F0502020204030204" pitchFamily="34" charset="0"/>
                <a:cs typeface="Calibri" panose="020F0502020204030204" pitchFamily="34" charset="0"/>
              </a:rPr>
              <a:t> </a:t>
            </a:r>
            <a:r>
              <a:rPr sz="945" spc="-59" dirty="0">
                <a:latin typeface="Calibri" panose="020F0502020204030204" pitchFamily="34" charset="0"/>
                <a:cs typeface="Calibri" panose="020F0502020204030204" pitchFamily="34" charset="0"/>
              </a:rPr>
              <a:t>Line</a:t>
            </a:r>
            <a:r>
              <a:rPr sz="945" spc="-24" dirty="0">
                <a:latin typeface="Calibri" panose="020F0502020204030204" pitchFamily="34" charset="0"/>
                <a:cs typeface="Calibri" panose="020F0502020204030204" pitchFamily="34" charset="0"/>
              </a:rPr>
              <a:t> </a:t>
            </a:r>
            <a:r>
              <a:rPr sz="945" spc="-55" dirty="0">
                <a:latin typeface="Calibri" panose="020F0502020204030204" pitchFamily="34" charset="0"/>
                <a:cs typeface="Calibri" panose="020F0502020204030204" pitchFamily="34" charset="0"/>
              </a:rPr>
              <a:t>Engineering</a:t>
            </a:r>
            <a:r>
              <a:rPr sz="945" spc="-43" dirty="0">
                <a:latin typeface="Calibri" panose="020F0502020204030204" pitchFamily="34" charset="0"/>
                <a:cs typeface="Calibri" panose="020F0502020204030204" pitchFamily="34" charset="0"/>
              </a:rPr>
              <a:t> </a:t>
            </a:r>
            <a:r>
              <a:rPr sz="945" spc="-87" dirty="0">
                <a:latin typeface="Calibri" panose="020F0502020204030204" pitchFamily="34" charset="0"/>
                <a:cs typeface="Calibri" panose="020F0502020204030204" pitchFamily="34" charset="0"/>
              </a:rPr>
              <a:t>Comes</a:t>
            </a:r>
            <a:r>
              <a:rPr sz="945" spc="-8" dirty="0">
                <a:latin typeface="Calibri" panose="020F0502020204030204" pitchFamily="34" charset="0"/>
                <a:cs typeface="Calibri" panose="020F0502020204030204" pitchFamily="34" charset="0"/>
              </a:rPr>
              <a:t> </a:t>
            </a:r>
            <a:r>
              <a:rPr sz="945" dirty="0">
                <a:latin typeface="Calibri" panose="020F0502020204030204" pitchFamily="34" charset="0"/>
                <a:cs typeface="Calibri" panose="020F0502020204030204" pitchFamily="34" charset="0"/>
              </a:rPr>
              <a:t>to</a:t>
            </a:r>
            <a:r>
              <a:rPr sz="945" spc="-20" dirty="0">
                <a:latin typeface="Calibri" panose="020F0502020204030204" pitchFamily="34" charset="0"/>
                <a:cs typeface="Calibri" panose="020F0502020204030204" pitchFamily="34" charset="0"/>
              </a:rPr>
              <a:t> </a:t>
            </a:r>
            <a:r>
              <a:rPr sz="945" spc="-16" dirty="0">
                <a:latin typeface="Calibri" panose="020F0502020204030204" pitchFamily="34" charset="0"/>
                <a:cs typeface="Calibri" panose="020F0502020204030204" pitchFamily="34" charset="0"/>
              </a:rPr>
              <a:t>the</a:t>
            </a:r>
            <a:r>
              <a:rPr sz="945" spc="-35" dirty="0">
                <a:latin typeface="Calibri" panose="020F0502020204030204" pitchFamily="34" charset="0"/>
                <a:cs typeface="Calibri" panose="020F0502020204030204" pitchFamily="34" charset="0"/>
              </a:rPr>
              <a:t> </a:t>
            </a:r>
            <a:r>
              <a:rPr sz="945" spc="-28" dirty="0">
                <a:latin typeface="Calibri" panose="020F0502020204030204" pitchFamily="34" charset="0"/>
                <a:cs typeface="Calibri" panose="020F0502020204030204" pitchFamily="34" charset="0"/>
              </a:rPr>
              <a:t>Industrial</a:t>
            </a:r>
            <a:r>
              <a:rPr sz="945" spc="-43" dirty="0">
                <a:latin typeface="Calibri" panose="020F0502020204030204" pitchFamily="34" charset="0"/>
                <a:cs typeface="Calibri" panose="020F0502020204030204" pitchFamily="34" charset="0"/>
              </a:rPr>
              <a:t> </a:t>
            </a:r>
            <a:r>
              <a:rPr sz="945" spc="-20" dirty="0">
                <a:latin typeface="Calibri" panose="020F0502020204030204" pitchFamily="34" charset="0"/>
                <a:cs typeface="Calibri" panose="020F0502020204030204" pitchFamily="34" charset="0"/>
              </a:rPr>
              <a:t>Mainstream. </a:t>
            </a:r>
            <a:r>
              <a:rPr sz="945" spc="-67" dirty="0">
                <a:latin typeface="Calibri" panose="020F0502020204030204" pitchFamily="34" charset="0"/>
                <a:cs typeface="Calibri" panose="020F0502020204030204" pitchFamily="34" charset="0"/>
              </a:rPr>
              <a:t>Paul</a:t>
            </a:r>
            <a:r>
              <a:rPr sz="945" spc="-32" dirty="0">
                <a:latin typeface="Calibri" panose="020F0502020204030204" pitchFamily="34" charset="0"/>
                <a:cs typeface="Calibri" panose="020F0502020204030204" pitchFamily="34" charset="0"/>
              </a:rPr>
              <a:t> </a:t>
            </a:r>
            <a:r>
              <a:rPr sz="945" spc="-114" dirty="0">
                <a:latin typeface="Calibri" panose="020F0502020204030204" pitchFamily="34" charset="0"/>
                <a:cs typeface="Calibri" panose="020F0502020204030204" pitchFamily="34" charset="0"/>
              </a:rPr>
              <a:t>C.</a:t>
            </a:r>
            <a:r>
              <a:rPr sz="945" spc="-20" dirty="0">
                <a:latin typeface="Calibri" panose="020F0502020204030204" pitchFamily="34" charset="0"/>
                <a:cs typeface="Calibri" panose="020F0502020204030204" pitchFamily="34" charset="0"/>
              </a:rPr>
              <a:t> </a:t>
            </a:r>
            <a:r>
              <a:rPr sz="945" spc="-55" dirty="0">
                <a:latin typeface="Calibri" panose="020F0502020204030204" pitchFamily="34" charset="0"/>
                <a:cs typeface="Calibri" panose="020F0502020204030204" pitchFamily="34" charset="0"/>
              </a:rPr>
              <a:t>Clements.</a:t>
            </a:r>
            <a:r>
              <a:rPr sz="945" spc="-35" dirty="0">
                <a:latin typeface="Calibri" panose="020F0502020204030204" pitchFamily="34" charset="0"/>
                <a:cs typeface="Calibri" panose="020F0502020204030204" pitchFamily="34" charset="0"/>
              </a:rPr>
              <a:t> </a:t>
            </a:r>
            <a:r>
              <a:rPr sz="945" spc="-118" dirty="0">
                <a:latin typeface="Calibri" panose="020F0502020204030204" pitchFamily="34" charset="0"/>
                <a:cs typeface="Calibri" panose="020F0502020204030204" pitchFamily="34" charset="0"/>
              </a:rPr>
              <a:t>INCOSE,</a:t>
            </a:r>
            <a:r>
              <a:rPr sz="945" spc="-16" dirty="0">
                <a:latin typeface="Calibri" panose="020F0502020204030204" pitchFamily="34" charset="0"/>
                <a:cs typeface="Calibri" panose="020F0502020204030204" pitchFamily="34" charset="0"/>
              </a:rPr>
              <a:t> </a:t>
            </a:r>
            <a:r>
              <a:rPr sz="945" spc="-106" dirty="0">
                <a:latin typeface="Calibri" panose="020F0502020204030204" pitchFamily="34" charset="0"/>
                <a:cs typeface="Calibri" panose="020F0502020204030204" pitchFamily="34" charset="0"/>
              </a:rPr>
              <a:t>INSIGHT,</a:t>
            </a:r>
            <a:r>
              <a:rPr sz="945" spc="-20" dirty="0">
                <a:latin typeface="Calibri" panose="020F0502020204030204" pitchFamily="34" charset="0"/>
                <a:cs typeface="Calibri" panose="020F0502020204030204" pitchFamily="34" charset="0"/>
              </a:rPr>
              <a:t> </a:t>
            </a:r>
            <a:r>
              <a:rPr sz="945" spc="-55" dirty="0">
                <a:latin typeface="Calibri" panose="020F0502020204030204" pitchFamily="34" charset="0"/>
                <a:cs typeface="Calibri" panose="020F0502020204030204" pitchFamily="34" charset="0"/>
              </a:rPr>
              <a:t>August</a:t>
            </a:r>
            <a:r>
              <a:rPr sz="945" spc="-39" dirty="0">
                <a:latin typeface="Calibri" panose="020F0502020204030204" pitchFamily="34" charset="0"/>
                <a:cs typeface="Calibri" panose="020F0502020204030204" pitchFamily="34" charset="0"/>
              </a:rPr>
              <a:t> </a:t>
            </a:r>
            <a:r>
              <a:rPr sz="945" spc="-63" dirty="0">
                <a:latin typeface="Calibri" panose="020F0502020204030204" pitchFamily="34" charset="0"/>
                <a:cs typeface="Calibri" panose="020F0502020204030204" pitchFamily="34" charset="0"/>
              </a:rPr>
              <a:t>2O19,</a:t>
            </a:r>
            <a:r>
              <a:rPr sz="945" spc="-4" dirty="0">
                <a:latin typeface="Calibri" panose="020F0502020204030204" pitchFamily="34" charset="0"/>
                <a:cs typeface="Calibri" panose="020F0502020204030204" pitchFamily="34" charset="0"/>
              </a:rPr>
              <a:t> </a:t>
            </a:r>
            <a:r>
              <a:rPr sz="945" spc="-16" dirty="0">
                <a:latin typeface="Calibri" panose="020F0502020204030204" pitchFamily="34" charset="0"/>
                <a:cs typeface="Calibri" panose="020F0502020204030204" pitchFamily="34" charset="0"/>
              </a:rPr>
              <a:t>22:2</a:t>
            </a:r>
            <a:endParaRPr sz="945" dirty="0">
              <a:latin typeface="Calibri" panose="020F0502020204030204" pitchFamily="34" charset="0"/>
              <a:cs typeface="Calibri" panose="020F0502020204030204" pitchFamily="34" charset="0"/>
            </a:endParaRPr>
          </a:p>
        </p:txBody>
      </p:sp>
      <p:sp>
        <p:nvSpPr>
          <p:cNvPr id="9" name="object 8">
            <a:extLst>
              <a:ext uri="{FF2B5EF4-FFF2-40B4-BE49-F238E27FC236}">
                <a16:creationId xmlns:a16="http://schemas.microsoft.com/office/drawing/2014/main" id="{39BC51BD-793B-27FF-1C9E-A184072FA7DD}"/>
              </a:ext>
            </a:extLst>
          </p:cNvPr>
          <p:cNvSpPr txBox="1"/>
          <p:nvPr/>
        </p:nvSpPr>
        <p:spPr>
          <a:xfrm>
            <a:off x="7396098" y="4749145"/>
            <a:ext cx="1541693" cy="228300"/>
          </a:xfrm>
          <a:prstGeom prst="rect">
            <a:avLst/>
          </a:prstGeom>
        </p:spPr>
        <p:txBody>
          <a:bodyPr vert="horz" wrap="square" lIns="0" tIns="10001" rIns="0" bIns="0" rtlCol="0">
            <a:spAutoFit/>
          </a:bodyPr>
          <a:lstStyle/>
          <a:p>
            <a:pPr marL="10001">
              <a:spcBef>
                <a:spcPts val="79"/>
              </a:spcBef>
            </a:pPr>
            <a:r>
              <a:rPr sz="1418" spc="-228" dirty="0">
                <a:latin typeface="Calibri" panose="020F0502020204030204" pitchFamily="34" charset="0"/>
                <a:cs typeface="Calibri" panose="020F0502020204030204" pitchFamily="34" charset="0"/>
              </a:rPr>
              <a:t>PLE</a:t>
            </a:r>
            <a:r>
              <a:rPr sz="1418" spc="-63" dirty="0">
                <a:latin typeface="Calibri" panose="020F0502020204030204" pitchFamily="34" charset="0"/>
                <a:cs typeface="Calibri" panose="020F0502020204030204" pitchFamily="34" charset="0"/>
              </a:rPr>
              <a:t> </a:t>
            </a:r>
            <a:r>
              <a:rPr sz="1418" spc="-95" dirty="0">
                <a:latin typeface="Calibri" panose="020F0502020204030204" pitchFamily="34" charset="0"/>
                <a:cs typeface="Calibri" panose="020F0502020204030204" pitchFamily="34" charset="0"/>
              </a:rPr>
              <a:t>seen</a:t>
            </a:r>
            <a:r>
              <a:rPr sz="1418" spc="-63" dirty="0">
                <a:latin typeface="Calibri" panose="020F0502020204030204" pitchFamily="34" charset="0"/>
                <a:cs typeface="Calibri" panose="020F0502020204030204" pitchFamily="34" charset="0"/>
              </a:rPr>
              <a:t> </a:t>
            </a:r>
            <a:r>
              <a:rPr sz="1418" spc="-142" dirty="0">
                <a:latin typeface="Calibri" panose="020F0502020204030204" pitchFamily="34" charset="0"/>
                <a:cs typeface="Calibri" panose="020F0502020204030204" pitchFamily="34" charset="0"/>
              </a:rPr>
              <a:t>as</a:t>
            </a:r>
            <a:r>
              <a:rPr sz="1418" spc="-71" dirty="0">
                <a:latin typeface="Calibri" panose="020F0502020204030204" pitchFamily="34" charset="0"/>
                <a:cs typeface="Calibri" panose="020F0502020204030204" pitchFamily="34" charset="0"/>
              </a:rPr>
              <a:t> </a:t>
            </a:r>
            <a:r>
              <a:rPr sz="1418" spc="-118" dirty="0">
                <a:latin typeface="Calibri" panose="020F0502020204030204" pitchFamily="34" charset="0"/>
                <a:cs typeface="Calibri" panose="020F0502020204030204" pitchFamily="34" charset="0"/>
              </a:rPr>
              <a:t>a</a:t>
            </a:r>
            <a:r>
              <a:rPr sz="1418" spc="-59" dirty="0">
                <a:latin typeface="Calibri" panose="020F0502020204030204" pitchFamily="34" charset="0"/>
                <a:cs typeface="Calibri" panose="020F0502020204030204" pitchFamily="34" charset="0"/>
              </a:rPr>
              <a:t> </a:t>
            </a:r>
            <a:r>
              <a:rPr sz="1418" spc="-24" dirty="0">
                <a:latin typeface="Calibri" panose="020F0502020204030204" pitchFamily="34" charset="0"/>
                <a:cs typeface="Calibri" panose="020F0502020204030204" pitchFamily="34" charset="0"/>
              </a:rPr>
              <a:t>factory</a:t>
            </a:r>
            <a:endParaRPr sz="1418"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55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pPr algn="l" defTabSz="960120" fontAlgn="base">
              <a:lnSpc>
                <a:spcPct val="90000"/>
              </a:lnSpc>
              <a:spcBef>
                <a:spcPct val="0"/>
              </a:spcBef>
              <a:spcAft>
                <a:spcPct val="0"/>
              </a:spcAft>
              <a:defRPr kumimoji="0" sz="2800" b="0" i="0" u="none" strike="noStrike" kern="1200" cap="none" spc="0" normalizeH="0" baseline="0" noProof="0">
                <a:ln w="9525" cap="flat" cmpd="sng" algn="ctr">
                  <a:noFill/>
                  <a:prstDash val="solid"/>
                  <a:round/>
                  <a:headEnd type="none" w="med" len="med"/>
                  <a:tailEnd type="none" w="med" len="med"/>
                </a:ln>
                <a:solidFill>
                  <a:srgbClr val="003B4C"/>
                </a:solidFill>
                <a:uLnTx/>
                <a:uFillTx/>
                <a:latin typeface="Calibri" panose="020F0502020204030204" pitchFamily="34" charset="0"/>
                <a:ea typeface="+mj-ea"/>
                <a:cs typeface="+mj-cs"/>
                <a:sym typeface="Wingdings" charset="2"/>
              </a:defRPr>
            </a:pPr>
            <a:r>
              <a:rPr lang="en-US" sz="2800" kern="1200" dirty="0">
                <a:ln w="9525" cap="flat" cmpd="sng" algn="ctr">
                  <a:noFill/>
                  <a:prstDash val="solid"/>
                  <a:round/>
                  <a:headEnd type="none" w="med" len="med"/>
                  <a:tailEnd type="none" w="med" len="med"/>
                </a:ln>
                <a:solidFill>
                  <a:srgbClr val="003B4C"/>
                </a:solidFill>
                <a:latin typeface="Calibri" panose="020F0502020204030204" pitchFamily="34" charset="0"/>
                <a:cs typeface="+mj-cs"/>
                <a:sym typeface="Wingdings" charset="2"/>
              </a:rPr>
              <a:t>Enterprises Level SAFe 6.0</a:t>
            </a:r>
          </a:p>
        </p:txBody>
      </p:sp>
      <p:pic>
        <p:nvPicPr>
          <p:cNvPr id="3" name="Picture 2">
            <a:extLst>
              <a:ext uri="{FF2B5EF4-FFF2-40B4-BE49-F238E27FC236}">
                <a16:creationId xmlns:a16="http://schemas.microsoft.com/office/drawing/2014/main" id="{359512F7-F783-77F5-F531-02F04DC3755E}"/>
              </a:ext>
            </a:extLst>
          </p:cNvPr>
          <p:cNvPicPr>
            <a:picLocks noChangeAspect="1"/>
          </p:cNvPicPr>
          <p:nvPr/>
        </p:nvPicPr>
        <p:blipFill>
          <a:blip r:embed="rId3"/>
          <a:stretch>
            <a:fillRect/>
          </a:stretch>
        </p:blipFill>
        <p:spPr>
          <a:xfrm>
            <a:off x="136533" y="1090472"/>
            <a:ext cx="8976358" cy="5577028"/>
          </a:xfrm>
          <a:prstGeom prst="rect">
            <a:avLst/>
          </a:prstGeom>
        </p:spPr>
      </p:pic>
      <p:sp>
        <p:nvSpPr>
          <p:cNvPr id="8" name="TextBox 7">
            <a:extLst>
              <a:ext uri="{FF2B5EF4-FFF2-40B4-BE49-F238E27FC236}">
                <a16:creationId xmlns:a16="http://schemas.microsoft.com/office/drawing/2014/main" id="{BA45A271-6585-407A-AC73-6FDDDCBB42E5}"/>
              </a:ext>
            </a:extLst>
          </p:cNvPr>
          <p:cNvSpPr txBox="1"/>
          <p:nvPr/>
        </p:nvSpPr>
        <p:spPr>
          <a:xfrm>
            <a:off x="6674973" y="6486893"/>
            <a:ext cx="2437918" cy="237757"/>
          </a:xfrm>
          <a:prstGeom prst="rect">
            <a:avLst/>
          </a:prstGeom>
          <a:noFill/>
        </p:spPr>
        <p:txBody>
          <a:bodyPr wrap="square" rtlCol="0">
            <a:spAutoFit/>
          </a:bodyPr>
          <a:lstStyle>
            <a:defPPr>
              <a:defRPr lang="en-US"/>
            </a:defPPr>
            <a:lvl1pPr marL="0" algn="l" defTabSz="914400" rtl="0" eaLnBrk="0" fontAlgn="base" hangingPunct="0">
              <a:spcBef>
                <a:spcPct val="0"/>
              </a:spcBef>
              <a:spcAft>
                <a:spcPct val="0"/>
              </a:spcAft>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1pPr>
            <a:lvl2pPr marL="457200" algn="l" defTabSz="914400" rtl="0" eaLnBrk="0" fontAlgn="base" hangingPunct="0">
              <a:spcBef>
                <a:spcPct val="0"/>
              </a:spcBef>
              <a:spcAft>
                <a:spcPct val="0"/>
              </a:spcAft>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2pPr>
            <a:lvl3pPr marL="914400" algn="l" defTabSz="914400" rtl="0" eaLnBrk="0" fontAlgn="base" hangingPunct="0">
              <a:spcBef>
                <a:spcPct val="0"/>
              </a:spcBef>
              <a:spcAft>
                <a:spcPct val="0"/>
              </a:spcAft>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3pPr>
            <a:lvl4pPr marL="1371600" algn="l" defTabSz="914400" rtl="0" eaLnBrk="0" fontAlgn="base" hangingPunct="0">
              <a:spcBef>
                <a:spcPct val="0"/>
              </a:spcBef>
              <a:spcAft>
                <a:spcPct val="0"/>
              </a:spcAft>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4pPr>
            <a:lvl5pPr marL="1828800" algn="l" defTabSz="914400" rtl="0" eaLnBrk="0" fontAlgn="base" hangingPunct="0">
              <a:spcBef>
                <a:spcPct val="0"/>
              </a:spcBef>
              <a:spcAft>
                <a:spcPct val="0"/>
              </a:spcAft>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5pPr>
            <a:lvl6pPr marL="2286000" algn="l" defTabSz="914400" rtl="0" eaLnBrk="1" latinLnBrk="0" hangingPunct="1">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6pPr>
            <a:lvl7pPr marL="2743200" algn="l" defTabSz="914400" rtl="0" eaLnBrk="1" latinLnBrk="0" hangingPunct="1">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7pPr>
            <a:lvl8pPr marL="3200400" algn="l" defTabSz="914400" rtl="0" eaLnBrk="1" latinLnBrk="0" hangingPunct="1">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8pPr>
            <a:lvl9pPr>
              <a:defRPr kumimoji="0" sz="1400" b="0" i="1" u="none" strike="noStrike" kern="1200" cap="none" spc="0" normalizeH="0" baseline="0" noProof="0">
                <a:solidFill>
                  <a:schemeClr val="hlink"/>
                </a:solidFill>
                <a:uLnTx/>
                <a:uFillTx/>
                <a:latin typeface="Arial" pitchFamily="34" charset="0"/>
                <a:ea typeface="ＭＳ Ｐゴシック" pitchFamily="34" charset="-128"/>
                <a:cs typeface="+mn-cs"/>
                <a:sym typeface="Wingdings" charset="2"/>
              </a:defRPr>
            </a:lvl9pPr>
          </a:lstStyle>
          <a:p>
            <a:pPr algn="r" fontAlgn="base">
              <a:spcBef>
                <a:spcPct val="0"/>
              </a:spcBef>
              <a:spcAft>
                <a:spcPct val="0"/>
              </a:spcAft>
              <a:buNone/>
              <a:defRPr kumimoji="0" sz="1400" b="0" i="1" normalizeH="0" noProof="0">
                <a:uLnTx/>
                <a:uFillTx/>
                <a:latin typeface="Arial" pitchFamily="34" charset="0"/>
                <a:ea typeface="ＭＳ Ｐゴシック" pitchFamily="34" charset="-128"/>
                <a:cs typeface="+mn-cs"/>
              </a:defRPr>
            </a:pPr>
            <a:r>
              <a:rPr lang="en-US" sz="945" b="1" dirty="0">
                <a:solidFill>
                  <a:schemeClr val="tx1">
                    <a:lumMod val="75000"/>
                    <a:lumOff val="25000"/>
                  </a:schemeClr>
                </a:solidFill>
                <a:latin typeface="+mn-lt"/>
                <a:ea typeface="+mn-ea"/>
              </a:rPr>
              <a:t>Leffingwell et al. © 2023 Scaled Agile, Inc.</a:t>
            </a:r>
          </a:p>
        </p:txBody>
      </p:sp>
      <p:sp>
        <p:nvSpPr>
          <p:cNvPr id="6" name="Footer Placeholder 5">
            <a:extLst>
              <a:ext uri="{FF2B5EF4-FFF2-40B4-BE49-F238E27FC236}">
                <a16:creationId xmlns:a16="http://schemas.microsoft.com/office/drawing/2014/main" id="{754DA214-B697-1577-2872-3B8EBF24D191}"/>
              </a:ext>
            </a:extLst>
          </p:cNvPr>
          <p:cNvSpPr>
            <a:spLocks noGrp="1"/>
          </p:cNvSpPr>
          <p:nvPr>
            <p:ph type="ftr" sz="quarter" idx="3"/>
          </p:nvPr>
        </p:nvSpPr>
        <p:spPr/>
        <p:txBody>
          <a:bodyPr/>
          <a:lstStyle/>
          <a:p>
            <a:r>
              <a:rPr lang="en-US" dirty="0"/>
              <a:t>ASE - </a:t>
            </a:r>
          </a:p>
        </p:txBody>
      </p:sp>
      <p:sp>
        <p:nvSpPr>
          <p:cNvPr id="7" name="Slide Number Placeholder 6">
            <a:extLst>
              <a:ext uri="{FF2B5EF4-FFF2-40B4-BE49-F238E27FC236}">
                <a16:creationId xmlns:a16="http://schemas.microsoft.com/office/drawing/2014/main" id="{16D357FA-A803-1552-4C0D-B3EA1E77D9EF}"/>
              </a:ext>
            </a:extLst>
          </p:cNvPr>
          <p:cNvSpPr>
            <a:spLocks noGrp="1"/>
          </p:cNvSpPr>
          <p:nvPr>
            <p:ph type="sldNum" sz="quarter" idx="4"/>
          </p:nvPr>
        </p:nvSpPr>
        <p:spPr/>
        <p:txBody>
          <a:bodyPr/>
          <a:lstStyle/>
          <a:p>
            <a:fld id="{128BDABE-9A80-4A93-8F32-7BEE168B241C}" type="slidenum">
              <a:rPr lang="en-US" smtClean="0"/>
              <a:pPr/>
              <a:t>26</a:t>
            </a:fld>
            <a:endParaRPr lang="en-US" dirty="0"/>
          </a:p>
        </p:txBody>
      </p:sp>
    </p:spTree>
    <p:extLst>
      <p:ext uri="{BB962C8B-B14F-4D97-AF65-F5344CB8AC3E}">
        <p14:creationId xmlns:p14="http://schemas.microsoft.com/office/powerpoint/2010/main" val="114874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EA0C5-8568-415D-B771-30E423EE6AB2}"/>
              </a:ext>
            </a:extLst>
          </p:cNvPr>
          <p:cNvSpPr>
            <a:spLocks noGrp="1"/>
          </p:cNvSpPr>
          <p:nvPr>
            <p:ph type="title"/>
          </p:nvPr>
        </p:nvSpPr>
        <p:spPr/>
        <p:txBody>
          <a:bodyPr/>
          <a:lstStyle/>
          <a:p>
            <a:pPr algn="ctr"/>
            <a:r>
              <a:rPr lang="en-US" sz="2800" dirty="0">
                <a:latin typeface="+mj-lt"/>
              </a:rPr>
              <a:t>Agile Hardware and Agile Systems Engineering Techniques</a:t>
            </a:r>
          </a:p>
        </p:txBody>
      </p:sp>
      <p:pic>
        <p:nvPicPr>
          <p:cNvPr id="5124" name="Picture 4" descr="SysML FAQ: What is MBSE?">
            <a:extLst>
              <a:ext uri="{FF2B5EF4-FFF2-40B4-BE49-F238E27FC236}">
                <a16:creationId xmlns:a16="http://schemas.microsoft.com/office/drawing/2014/main" id="{3634DD3A-77EB-4C48-91A7-E8D3DC738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017" y="4174908"/>
            <a:ext cx="3560314" cy="21305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gile in Systems Engineering: The New Dual V | Cprime">
            <a:extLst>
              <a:ext uri="{FF2B5EF4-FFF2-40B4-BE49-F238E27FC236}">
                <a16:creationId xmlns:a16="http://schemas.microsoft.com/office/drawing/2014/main" id="{A746D166-FEEA-5E45-8E62-842CFC6DF8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534" b="13304"/>
          <a:stretch/>
        </p:blipFill>
        <p:spPr bwMode="auto">
          <a:xfrm>
            <a:off x="108858" y="4053904"/>
            <a:ext cx="3343037" cy="2251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 Source | Data science">
            <a:extLst>
              <a:ext uri="{FF2B5EF4-FFF2-40B4-BE49-F238E27FC236}">
                <a16:creationId xmlns:a16="http://schemas.microsoft.com/office/drawing/2014/main" id="{D283C8BF-EED5-7440-9B48-FEBFB6F25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7685" y="3951055"/>
            <a:ext cx="2227542" cy="2251517"/>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4">
            <a:extLst>
              <a:ext uri="{FF2B5EF4-FFF2-40B4-BE49-F238E27FC236}">
                <a16:creationId xmlns:a16="http://schemas.microsoft.com/office/drawing/2014/main" id="{2576A3C3-B4BB-5E22-D4E2-A744A9C958E8}"/>
              </a:ext>
            </a:extLst>
          </p:cNvPr>
          <p:cNvPicPr/>
          <p:nvPr/>
        </p:nvPicPr>
        <p:blipFill>
          <a:blip r:embed="rId5" cstate="print"/>
          <a:stretch>
            <a:fillRect/>
          </a:stretch>
        </p:blipFill>
        <p:spPr>
          <a:xfrm>
            <a:off x="6474815" y="1219200"/>
            <a:ext cx="2712718" cy="2720339"/>
          </a:xfrm>
          <a:prstGeom prst="rect">
            <a:avLst/>
          </a:prstGeom>
        </p:spPr>
      </p:pic>
      <p:pic>
        <p:nvPicPr>
          <p:cNvPr id="5" name="image2.jpeg">
            <a:extLst>
              <a:ext uri="{FF2B5EF4-FFF2-40B4-BE49-F238E27FC236}">
                <a16:creationId xmlns:a16="http://schemas.microsoft.com/office/drawing/2014/main" id="{7489803E-D49D-A47D-794E-7436AA4B234F}"/>
              </a:ext>
            </a:extLst>
          </p:cNvPr>
          <p:cNvPicPr>
            <a:picLocks noChangeAspect="1"/>
          </p:cNvPicPr>
          <p:nvPr/>
        </p:nvPicPr>
        <p:blipFill>
          <a:blip r:embed="rId6" cstate="print"/>
          <a:stretch>
            <a:fillRect/>
          </a:stretch>
        </p:blipFill>
        <p:spPr>
          <a:xfrm rot="5400000">
            <a:off x="2037818" y="-452203"/>
            <a:ext cx="2577321" cy="5975731"/>
          </a:xfrm>
          <a:prstGeom prst="rect">
            <a:avLst/>
          </a:prstGeom>
        </p:spPr>
      </p:pic>
      <p:sp>
        <p:nvSpPr>
          <p:cNvPr id="2" name="Footer Placeholder 1">
            <a:extLst>
              <a:ext uri="{FF2B5EF4-FFF2-40B4-BE49-F238E27FC236}">
                <a16:creationId xmlns:a16="http://schemas.microsoft.com/office/drawing/2014/main" id="{6035AEBB-D553-081E-DA1A-82BF61402873}"/>
              </a:ext>
            </a:extLst>
          </p:cNvPr>
          <p:cNvSpPr>
            <a:spLocks noGrp="1"/>
          </p:cNvSpPr>
          <p:nvPr>
            <p:ph type="ftr" sz="quarter" idx="3"/>
          </p:nvPr>
        </p:nvSpPr>
        <p:spPr/>
        <p:txBody>
          <a:bodyPr/>
          <a:lstStyle/>
          <a:p>
            <a:r>
              <a:rPr lang="en-US" dirty="0"/>
              <a:t>ASE - </a:t>
            </a:r>
          </a:p>
        </p:txBody>
      </p:sp>
      <p:sp>
        <p:nvSpPr>
          <p:cNvPr id="8" name="Slide Number Placeholder 7">
            <a:extLst>
              <a:ext uri="{FF2B5EF4-FFF2-40B4-BE49-F238E27FC236}">
                <a16:creationId xmlns:a16="http://schemas.microsoft.com/office/drawing/2014/main" id="{A991FC5C-D35A-C8F8-4B3B-3637D76AE263}"/>
              </a:ext>
            </a:extLst>
          </p:cNvPr>
          <p:cNvSpPr>
            <a:spLocks noGrp="1"/>
          </p:cNvSpPr>
          <p:nvPr>
            <p:ph type="sldNum" sz="quarter" idx="4"/>
          </p:nvPr>
        </p:nvSpPr>
        <p:spPr/>
        <p:txBody>
          <a:bodyPr/>
          <a:lstStyle/>
          <a:p>
            <a:fld id="{128BDABE-9A80-4A93-8F32-7BEE168B241C}" type="slidenum">
              <a:rPr lang="en-US" smtClean="0"/>
              <a:pPr/>
              <a:t>27</a:t>
            </a:fld>
            <a:endParaRPr lang="en-US" dirty="0"/>
          </a:p>
        </p:txBody>
      </p:sp>
    </p:spTree>
    <p:extLst>
      <p:ext uri="{BB962C8B-B14F-4D97-AF65-F5344CB8AC3E}">
        <p14:creationId xmlns:p14="http://schemas.microsoft.com/office/powerpoint/2010/main" val="312389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Agile Systems Engineering Case Study</a:t>
            </a:r>
          </a:p>
        </p:txBody>
      </p:sp>
      <p:sp>
        <p:nvSpPr>
          <p:cNvPr id="11" name="Subtitle 10"/>
          <p:cNvSpPr>
            <a:spLocks noGrp="1"/>
          </p:cNvSpPr>
          <p:nvPr>
            <p:ph type="subTitle" idx="1"/>
          </p:nvPr>
        </p:nvSpPr>
        <p:spPr/>
        <p:txBody>
          <a:bodyPr/>
          <a:lstStyle/>
          <a:p>
            <a:endParaRPr lang="en-US" dirty="0"/>
          </a:p>
        </p:txBody>
      </p:sp>
      <p:sp>
        <p:nvSpPr>
          <p:cNvPr id="2" name="Footer Placeholder 1"/>
          <p:cNvSpPr>
            <a:spLocks noGrp="1"/>
          </p:cNvSpPr>
          <p:nvPr>
            <p:ph type="ftr" sz="quarter" idx="3"/>
          </p:nvPr>
        </p:nvSpPr>
        <p:spPr/>
        <p:txBody>
          <a:bodyPr/>
          <a:lstStyle/>
          <a:p>
            <a:r>
              <a:rPr lang="en-US" dirty="0"/>
              <a:t>ASE - </a:t>
            </a:r>
          </a:p>
        </p:txBody>
      </p:sp>
      <p:sp>
        <p:nvSpPr>
          <p:cNvPr id="3" name="Slide Number Placeholder 2"/>
          <p:cNvSpPr>
            <a:spLocks noGrp="1"/>
          </p:cNvSpPr>
          <p:nvPr>
            <p:ph type="sldNum" sz="quarter" idx="4"/>
          </p:nvPr>
        </p:nvSpPr>
        <p:spPr/>
        <p:txBody>
          <a:bodyPr/>
          <a:lstStyle/>
          <a:p>
            <a:pPr>
              <a:defRPr/>
            </a:pPr>
            <a:r>
              <a:rPr lang="en-US" dirty="0"/>
              <a:t> </a:t>
            </a:r>
            <a:fld id="{61C31C38-B182-4A6A-9351-78C7CF86A47A}" type="slidenum">
              <a:rPr lang="en-US" smtClean="0"/>
              <a:pPr>
                <a:defRPr/>
              </a:pPr>
              <a:t>28</a:t>
            </a:fld>
            <a:endParaRPr lang="en-US" dirty="0"/>
          </a:p>
        </p:txBody>
      </p:sp>
    </p:spTree>
    <p:extLst>
      <p:ext uri="{BB962C8B-B14F-4D97-AF65-F5344CB8AC3E}">
        <p14:creationId xmlns:p14="http://schemas.microsoft.com/office/powerpoint/2010/main" val="95688987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2556612" y="1756762"/>
            <a:ext cx="4702588" cy="4191524"/>
            <a:chOff x="3246492" y="1015238"/>
            <a:chExt cx="5971540" cy="5322570"/>
          </a:xfrm>
        </p:grpSpPr>
        <p:pic>
          <p:nvPicPr>
            <p:cNvPr id="7" name="object 7"/>
            <p:cNvPicPr/>
            <p:nvPr/>
          </p:nvPicPr>
          <p:blipFill>
            <a:blip r:embed="rId2" cstate="print"/>
            <a:stretch>
              <a:fillRect/>
            </a:stretch>
          </p:blipFill>
          <p:spPr>
            <a:xfrm>
              <a:off x="3246492" y="3462908"/>
              <a:ext cx="5971159" cy="2874390"/>
            </a:xfrm>
            <a:prstGeom prst="rect">
              <a:avLst/>
            </a:prstGeom>
          </p:spPr>
        </p:pic>
        <p:pic>
          <p:nvPicPr>
            <p:cNvPr id="8" name="object 8"/>
            <p:cNvPicPr/>
            <p:nvPr/>
          </p:nvPicPr>
          <p:blipFill>
            <a:blip r:embed="rId3" cstate="print"/>
            <a:stretch>
              <a:fillRect/>
            </a:stretch>
          </p:blipFill>
          <p:spPr>
            <a:xfrm>
              <a:off x="3609848" y="3117850"/>
              <a:ext cx="657225" cy="600075"/>
            </a:xfrm>
            <a:prstGeom prst="rect">
              <a:avLst/>
            </a:prstGeom>
          </p:spPr>
        </p:pic>
        <p:pic>
          <p:nvPicPr>
            <p:cNvPr id="9" name="object 9"/>
            <p:cNvPicPr/>
            <p:nvPr/>
          </p:nvPicPr>
          <p:blipFill>
            <a:blip r:embed="rId4" cstate="print"/>
            <a:stretch>
              <a:fillRect/>
            </a:stretch>
          </p:blipFill>
          <p:spPr>
            <a:xfrm>
              <a:off x="4218051" y="1470660"/>
              <a:ext cx="609600" cy="590550"/>
            </a:xfrm>
            <a:prstGeom prst="rect">
              <a:avLst/>
            </a:prstGeom>
          </p:spPr>
        </p:pic>
        <p:pic>
          <p:nvPicPr>
            <p:cNvPr id="10" name="object 10"/>
            <p:cNvPicPr/>
            <p:nvPr/>
          </p:nvPicPr>
          <p:blipFill>
            <a:blip r:embed="rId3" cstate="print"/>
            <a:stretch>
              <a:fillRect/>
            </a:stretch>
          </p:blipFill>
          <p:spPr>
            <a:xfrm>
              <a:off x="3701669" y="1897126"/>
              <a:ext cx="657225" cy="600075"/>
            </a:xfrm>
            <a:prstGeom prst="rect">
              <a:avLst/>
            </a:prstGeom>
          </p:spPr>
        </p:pic>
        <p:pic>
          <p:nvPicPr>
            <p:cNvPr id="11" name="object 11"/>
            <p:cNvPicPr/>
            <p:nvPr/>
          </p:nvPicPr>
          <p:blipFill>
            <a:blip r:embed="rId4" cstate="print"/>
            <a:stretch>
              <a:fillRect/>
            </a:stretch>
          </p:blipFill>
          <p:spPr>
            <a:xfrm>
              <a:off x="3488055" y="2506726"/>
              <a:ext cx="609600" cy="590550"/>
            </a:xfrm>
            <a:prstGeom prst="rect">
              <a:avLst/>
            </a:prstGeom>
          </p:spPr>
        </p:pic>
        <p:pic>
          <p:nvPicPr>
            <p:cNvPr id="12" name="object 12"/>
            <p:cNvPicPr/>
            <p:nvPr/>
          </p:nvPicPr>
          <p:blipFill>
            <a:blip r:embed="rId5" cstate="print"/>
            <a:stretch>
              <a:fillRect/>
            </a:stretch>
          </p:blipFill>
          <p:spPr>
            <a:xfrm>
              <a:off x="7652766" y="1465326"/>
              <a:ext cx="609600" cy="590550"/>
            </a:xfrm>
            <a:prstGeom prst="rect">
              <a:avLst/>
            </a:prstGeom>
          </p:spPr>
        </p:pic>
        <p:pic>
          <p:nvPicPr>
            <p:cNvPr id="13" name="object 13"/>
            <p:cNvPicPr/>
            <p:nvPr/>
          </p:nvPicPr>
          <p:blipFill>
            <a:blip r:embed="rId6" cstate="print"/>
            <a:stretch>
              <a:fillRect/>
            </a:stretch>
          </p:blipFill>
          <p:spPr>
            <a:xfrm>
              <a:off x="8121650" y="1891665"/>
              <a:ext cx="657225" cy="600075"/>
            </a:xfrm>
            <a:prstGeom prst="rect">
              <a:avLst/>
            </a:prstGeom>
          </p:spPr>
        </p:pic>
        <p:pic>
          <p:nvPicPr>
            <p:cNvPr id="14" name="object 14"/>
            <p:cNvPicPr/>
            <p:nvPr/>
          </p:nvPicPr>
          <p:blipFill>
            <a:blip r:embed="rId5" cstate="print"/>
            <a:stretch>
              <a:fillRect/>
            </a:stretch>
          </p:blipFill>
          <p:spPr>
            <a:xfrm>
              <a:off x="6995541" y="1193038"/>
              <a:ext cx="609600" cy="590550"/>
            </a:xfrm>
            <a:prstGeom prst="rect">
              <a:avLst/>
            </a:prstGeom>
          </p:spPr>
        </p:pic>
        <p:pic>
          <p:nvPicPr>
            <p:cNvPr id="15" name="object 15"/>
            <p:cNvPicPr/>
            <p:nvPr/>
          </p:nvPicPr>
          <p:blipFill>
            <a:blip r:embed="rId5" cstate="print"/>
            <a:stretch>
              <a:fillRect/>
            </a:stretch>
          </p:blipFill>
          <p:spPr>
            <a:xfrm>
              <a:off x="6297930" y="1015238"/>
              <a:ext cx="609600" cy="590550"/>
            </a:xfrm>
            <a:prstGeom prst="rect">
              <a:avLst/>
            </a:prstGeom>
          </p:spPr>
        </p:pic>
        <p:pic>
          <p:nvPicPr>
            <p:cNvPr id="16" name="object 16"/>
            <p:cNvPicPr/>
            <p:nvPr/>
          </p:nvPicPr>
          <p:blipFill>
            <a:blip r:embed="rId6" cstate="print"/>
            <a:stretch>
              <a:fillRect/>
            </a:stretch>
          </p:blipFill>
          <p:spPr>
            <a:xfrm>
              <a:off x="8213344" y="3112516"/>
              <a:ext cx="657225" cy="600074"/>
            </a:xfrm>
            <a:prstGeom prst="rect">
              <a:avLst/>
            </a:prstGeom>
          </p:spPr>
        </p:pic>
        <p:pic>
          <p:nvPicPr>
            <p:cNvPr id="17" name="object 17"/>
            <p:cNvPicPr/>
            <p:nvPr/>
          </p:nvPicPr>
          <p:blipFill>
            <a:blip r:embed="rId5" cstate="print"/>
            <a:stretch>
              <a:fillRect/>
            </a:stretch>
          </p:blipFill>
          <p:spPr>
            <a:xfrm>
              <a:off x="8382762" y="2501265"/>
              <a:ext cx="609600" cy="590550"/>
            </a:xfrm>
            <a:prstGeom prst="rect">
              <a:avLst/>
            </a:prstGeom>
          </p:spPr>
        </p:pic>
        <p:sp>
          <p:nvSpPr>
            <p:cNvPr id="18" name="object 18"/>
            <p:cNvSpPr/>
            <p:nvPr/>
          </p:nvSpPr>
          <p:spPr>
            <a:xfrm>
              <a:off x="5503926" y="3459733"/>
              <a:ext cx="1196340" cy="253365"/>
            </a:xfrm>
            <a:custGeom>
              <a:avLst/>
              <a:gdLst/>
              <a:ahLst/>
              <a:cxnLst/>
              <a:rect l="l" t="t" r="r" b="b"/>
              <a:pathLst>
                <a:path w="1196340" h="253364">
                  <a:moveTo>
                    <a:pt x="598170" y="0"/>
                  </a:moveTo>
                  <a:lnTo>
                    <a:pt x="523143" y="985"/>
                  </a:lnTo>
                  <a:lnTo>
                    <a:pt x="450895" y="3863"/>
                  </a:lnTo>
                  <a:lnTo>
                    <a:pt x="381988" y="8515"/>
                  </a:lnTo>
                  <a:lnTo>
                    <a:pt x="316981" y="14822"/>
                  </a:lnTo>
                  <a:lnTo>
                    <a:pt x="256437" y="22665"/>
                  </a:lnTo>
                  <a:lnTo>
                    <a:pt x="200914" y="31927"/>
                  </a:lnTo>
                  <a:lnTo>
                    <a:pt x="150975" y="42487"/>
                  </a:lnTo>
                  <a:lnTo>
                    <a:pt x="107181" y="54228"/>
                  </a:lnTo>
                  <a:lnTo>
                    <a:pt x="70091" y="67031"/>
                  </a:lnTo>
                  <a:lnTo>
                    <a:pt x="18270" y="95349"/>
                  </a:lnTo>
                  <a:lnTo>
                    <a:pt x="0" y="126491"/>
                  </a:lnTo>
                  <a:lnTo>
                    <a:pt x="4661" y="142329"/>
                  </a:lnTo>
                  <a:lnTo>
                    <a:pt x="40267" y="172136"/>
                  </a:lnTo>
                  <a:lnTo>
                    <a:pt x="107181" y="198658"/>
                  </a:lnTo>
                  <a:lnTo>
                    <a:pt x="150975" y="210389"/>
                  </a:lnTo>
                  <a:lnTo>
                    <a:pt x="200914" y="220942"/>
                  </a:lnTo>
                  <a:lnTo>
                    <a:pt x="256437" y="230198"/>
                  </a:lnTo>
                  <a:lnTo>
                    <a:pt x="316981" y="238038"/>
                  </a:lnTo>
                  <a:lnTo>
                    <a:pt x="381988" y="244343"/>
                  </a:lnTo>
                  <a:lnTo>
                    <a:pt x="450895" y="248993"/>
                  </a:lnTo>
                  <a:lnTo>
                    <a:pt x="523143" y="251871"/>
                  </a:lnTo>
                  <a:lnTo>
                    <a:pt x="598170" y="252856"/>
                  </a:lnTo>
                  <a:lnTo>
                    <a:pt x="673196" y="251871"/>
                  </a:lnTo>
                  <a:lnTo>
                    <a:pt x="745444" y="248993"/>
                  </a:lnTo>
                  <a:lnTo>
                    <a:pt x="814351" y="244343"/>
                  </a:lnTo>
                  <a:lnTo>
                    <a:pt x="879358" y="238038"/>
                  </a:lnTo>
                  <a:lnTo>
                    <a:pt x="939902" y="230198"/>
                  </a:lnTo>
                  <a:lnTo>
                    <a:pt x="995425" y="220942"/>
                  </a:lnTo>
                  <a:lnTo>
                    <a:pt x="1045364" y="210389"/>
                  </a:lnTo>
                  <a:lnTo>
                    <a:pt x="1089158" y="198658"/>
                  </a:lnTo>
                  <a:lnTo>
                    <a:pt x="1126248" y="185867"/>
                  </a:lnTo>
                  <a:lnTo>
                    <a:pt x="1178069" y="157584"/>
                  </a:lnTo>
                  <a:lnTo>
                    <a:pt x="1196340" y="126491"/>
                  </a:lnTo>
                  <a:lnTo>
                    <a:pt x="1191678" y="110627"/>
                  </a:lnTo>
                  <a:lnTo>
                    <a:pt x="1156072" y="80778"/>
                  </a:lnTo>
                  <a:lnTo>
                    <a:pt x="1089158" y="54228"/>
                  </a:lnTo>
                  <a:lnTo>
                    <a:pt x="1045364" y="42487"/>
                  </a:lnTo>
                  <a:lnTo>
                    <a:pt x="995425" y="31927"/>
                  </a:lnTo>
                  <a:lnTo>
                    <a:pt x="939902" y="22665"/>
                  </a:lnTo>
                  <a:lnTo>
                    <a:pt x="879358" y="14822"/>
                  </a:lnTo>
                  <a:lnTo>
                    <a:pt x="814351" y="8515"/>
                  </a:lnTo>
                  <a:lnTo>
                    <a:pt x="745444" y="3863"/>
                  </a:lnTo>
                  <a:lnTo>
                    <a:pt x="673196" y="985"/>
                  </a:lnTo>
                  <a:lnTo>
                    <a:pt x="598170" y="0"/>
                  </a:lnTo>
                  <a:close/>
                </a:path>
              </a:pathLst>
            </a:custGeom>
            <a:solidFill>
              <a:srgbClr val="BEBEBE"/>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 name="object 19"/>
            <p:cNvSpPr/>
            <p:nvPr/>
          </p:nvSpPr>
          <p:spPr>
            <a:xfrm>
              <a:off x="5503926" y="3459733"/>
              <a:ext cx="1196340" cy="253365"/>
            </a:xfrm>
            <a:custGeom>
              <a:avLst/>
              <a:gdLst/>
              <a:ahLst/>
              <a:cxnLst/>
              <a:rect l="l" t="t" r="r" b="b"/>
              <a:pathLst>
                <a:path w="1196340" h="253364">
                  <a:moveTo>
                    <a:pt x="0" y="126491"/>
                  </a:moveTo>
                  <a:lnTo>
                    <a:pt x="40267" y="80778"/>
                  </a:lnTo>
                  <a:lnTo>
                    <a:pt x="107181" y="54228"/>
                  </a:lnTo>
                  <a:lnTo>
                    <a:pt x="150975" y="42487"/>
                  </a:lnTo>
                  <a:lnTo>
                    <a:pt x="200914" y="31927"/>
                  </a:lnTo>
                  <a:lnTo>
                    <a:pt x="256437" y="22665"/>
                  </a:lnTo>
                  <a:lnTo>
                    <a:pt x="316981" y="14822"/>
                  </a:lnTo>
                  <a:lnTo>
                    <a:pt x="381988" y="8515"/>
                  </a:lnTo>
                  <a:lnTo>
                    <a:pt x="450895" y="3863"/>
                  </a:lnTo>
                  <a:lnTo>
                    <a:pt x="523143" y="985"/>
                  </a:lnTo>
                  <a:lnTo>
                    <a:pt x="598170" y="0"/>
                  </a:lnTo>
                  <a:lnTo>
                    <a:pt x="673196" y="985"/>
                  </a:lnTo>
                  <a:lnTo>
                    <a:pt x="745444" y="3863"/>
                  </a:lnTo>
                  <a:lnTo>
                    <a:pt x="814351" y="8515"/>
                  </a:lnTo>
                  <a:lnTo>
                    <a:pt x="879358" y="14822"/>
                  </a:lnTo>
                  <a:lnTo>
                    <a:pt x="939902" y="22665"/>
                  </a:lnTo>
                  <a:lnTo>
                    <a:pt x="995425" y="31927"/>
                  </a:lnTo>
                  <a:lnTo>
                    <a:pt x="1045364" y="42487"/>
                  </a:lnTo>
                  <a:lnTo>
                    <a:pt x="1089158" y="54228"/>
                  </a:lnTo>
                  <a:lnTo>
                    <a:pt x="1126248" y="67031"/>
                  </a:lnTo>
                  <a:lnTo>
                    <a:pt x="1178069" y="95349"/>
                  </a:lnTo>
                  <a:lnTo>
                    <a:pt x="1196340" y="126491"/>
                  </a:lnTo>
                  <a:lnTo>
                    <a:pt x="1191678" y="142329"/>
                  </a:lnTo>
                  <a:lnTo>
                    <a:pt x="1156072" y="172136"/>
                  </a:lnTo>
                  <a:lnTo>
                    <a:pt x="1089158" y="198658"/>
                  </a:lnTo>
                  <a:lnTo>
                    <a:pt x="1045364" y="210389"/>
                  </a:lnTo>
                  <a:lnTo>
                    <a:pt x="995425" y="220942"/>
                  </a:lnTo>
                  <a:lnTo>
                    <a:pt x="939902" y="230198"/>
                  </a:lnTo>
                  <a:lnTo>
                    <a:pt x="879358" y="238038"/>
                  </a:lnTo>
                  <a:lnTo>
                    <a:pt x="814351" y="244343"/>
                  </a:lnTo>
                  <a:lnTo>
                    <a:pt x="745444" y="248993"/>
                  </a:lnTo>
                  <a:lnTo>
                    <a:pt x="673196" y="251871"/>
                  </a:lnTo>
                  <a:lnTo>
                    <a:pt x="598170" y="252856"/>
                  </a:lnTo>
                  <a:lnTo>
                    <a:pt x="523143" y="251871"/>
                  </a:lnTo>
                  <a:lnTo>
                    <a:pt x="450895" y="248993"/>
                  </a:lnTo>
                  <a:lnTo>
                    <a:pt x="381988" y="244343"/>
                  </a:lnTo>
                  <a:lnTo>
                    <a:pt x="316981" y="238038"/>
                  </a:lnTo>
                  <a:lnTo>
                    <a:pt x="256437" y="230198"/>
                  </a:lnTo>
                  <a:lnTo>
                    <a:pt x="200914" y="220942"/>
                  </a:lnTo>
                  <a:lnTo>
                    <a:pt x="150975" y="210389"/>
                  </a:lnTo>
                  <a:lnTo>
                    <a:pt x="107181" y="198658"/>
                  </a:lnTo>
                  <a:lnTo>
                    <a:pt x="70091" y="185867"/>
                  </a:lnTo>
                  <a:lnTo>
                    <a:pt x="18270" y="157584"/>
                  </a:lnTo>
                  <a:lnTo>
                    <a:pt x="0" y="126491"/>
                  </a:lnTo>
                  <a:close/>
                </a:path>
              </a:pathLst>
            </a:custGeom>
            <a:ln w="25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0" name="object 20"/>
            <p:cNvSpPr/>
            <p:nvPr/>
          </p:nvSpPr>
          <p:spPr>
            <a:xfrm>
              <a:off x="6067933" y="2206371"/>
              <a:ext cx="2359660" cy="1353820"/>
            </a:xfrm>
            <a:custGeom>
              <a:avLst/>
              <a:gdLst/>
              <a:ahLst/>
              <a:cxnLst/>
              <a:rect l="l" t="t" r="r" b="b"/>
              <a:pathLst>
                <a:path w="2359659" h="1353820">
                  <a:moveTo>
                    <a:pt x="2359151" y="0"/>
                  </a:moveTo>
                  <a:lnTo>
                    <a:pt x="0" y="1353819"/>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21" name="object 21"/>
            <p:cNvPicPr/>
            <p:nvPr/>
          </p:nvPicPr>
          <p:blipFill>
            <a:blip r:embed="rId4" cstate="print"/>
            <a:stretch>
              <a:fillRect/>
            </a:stretch>
          </p:blipFill>
          <p:spPr>
            <a:xfrm>
              <a:off x="5572887" y="1020699"/>
              <a:ext cx="609600" cy="590550"/>
            </a:xfrm>
            <a:prstGeom prst="rect">
              <a:avLst/>
            </a:prstGeom>
          </p:spPr>
        </p:pic>
        <p:sp>
          <p:nvSpPr>
            <p:cNvPr id="22" name="object 22"/>
            <p:cNvSpPr/>
            <p:nvPr/>
          </p:nvSpPr>
          <p:spPr>
            <a:xfrm>
              <a:off x="4016756" y="1354201"/>
              <a:ext cx="4676140" cy="2205990"/>
            </a:xfrm>
            <a:custGeom>
              <a:avLst/>
              <a:gdLst/>
              <a:ahLst/>
              <a:cxnLst/>
              <a:rect l="l" t="t" r="r" b="b"/>
              <a:pathLst>
                <a:path w="4676140" h="2205990">
                  <a:moveTo>
                    <a:pt x="2576703" y="0"/>
                  </a:moveTo>
                  <a:lnTo>
                    <a:pt x="2050415" y="2205990"/>
                  </a:lnTo>
                </a:path>
                <a:path w="4676140" h="2205990">
                  <a:moveTo>
                    <a:pt x="3859149" y="436245"/>
                  </a:moveTo>
                  <a:lnTo>
                    <a:pt x="2038477" y="2191512"/>
                  </a:lnTo>
                </a:path>
                <a:path w="4676140" h="2205990">
                  <a:moveTo>
                    <a:pt x="3288284" y="182625"/>
                  </a:moveTo>
                  <a:lnTo>
                    <a:pt x="2048129" y="2205990"/>
                  </a:lnTo>
                </a:path>
                <a:path w="4676140" h="2205990">
                  <a:moveTo>
                    <a:pt x="4433443" y="2061464"/>
                  </a:moveTo>
                  <a:lnTo>
                    <a:pt x="2020570" y="2205990"/>
                  </a:lnTo>
                </a:path>
                <a:path w="4676140" h="2205990">
                  <a:moveTo>
                    <a:pt x="4675632" y="1458849"/>
                  </a:moveTo>
                  <a:lnTo>
                    <a:pt x="2033524" y="2197989"/>
                  </a:lnTo>
                </a:path>
                <a:path w="4676140" h="2205990">
                  <a:moveTo>
                    <a:pt x="0" y="852170"/>
                  </a:moveTo>
                  <a:lnTo>
                    <a:pt x="2084324" y="2202179"/>
                  </a:lnTo>
                </a:path>
                <a:path w="4676140" h="2205990">
                  <a:moveTo>
                    <a:pt x="1898015" y="0"/>
                  </a:moveTo>
                  <a:lnTo>
                    <a:pt x="2084959" y="2202179"/>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23" name="object 23"/>
            <p:cNvPicPr/>
            <p:nvPr/>
          </p:nvPicPr>
          <p:blipFill>
            <a:blip r:embed="rId4" cstate="print"/>
            <a:stretch>
              <a:fillRect/>
            </a:stretch>
          </p:blipFill>
          <p:spPr>
            <a:xfrm>
              <a:off x="4875276" y="1198372"/>
              <a:ext cx="609600" cy="590550"/>
            </a:xfrm>
            <a:prstGeom prst="rect">
              <a:avLst/>
            </a:prstGeom>
          </p:spPr>
        </p:pic>
        <p:sp>
          <p:nvSpPr>
            <p:cNvPr id="24" name="object 24"/>
            <p:cNvSpPr/>
            <p:nvPr/>
          </p:nvSpPr>
          <p:spPr>
            <a:xfrm>
              <a:off x="3877691" y="1536827"/>
              <a:ext cx="2249170" cy="2019935"/>
            </a:xfrm>
            <a:custGeom>
              <a:avLst/>
              <a:gdLst/>
              <a:ahLst/>
              <a:cxnLst/>
              <a:rect l="l" t="t" r="r" b="b"/>
              <a:pathLst>
                <a:path w="2249170" h="2019935">
                  <a:moveTo>
                    <a:pt x="631317" y="253619"/>
                  </a:moveTo>
                  <a:lnTo>
                    <a:pt x="2233803" y="2005076"/>
                  </a:lnTo>
                </a:path>
                <a:path w="2249170" h="2019935">
                  <a:moveTo>
                    <a:pt x="1281176" y="0"/>
                  </a:moveTo>
                  <a:lnTo>
                    <a:pt x="2225929" y="2019553"/>
                  </a:lnTo>
                </a:path>
                <a:path w="2249170" h="2019935">
                  <a:moveTo>
                    <a:pt x="245745" y="1875027"/>
                  </a:moveTo>
                  <a:lnTo>
                    <a:pt x="2248789" y="2019553"/>
                  </a:lnTo>
                </a:path>
                <a:path w="2249170" h="2019935">
                  <a:moveTo>
                    <a:pt x="0" y="1276223"/>
                  </a:moveTo>
                  <a:lnTo>
                    <a:pt x="2237994" y="2011552"/>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25" name="object 25"/>
          <p:cNvSpPr txBox="1"/>
          <p:nvPr/>
        </p:nvSpPr>
        <p:spPr>
          <a:xfrm>
            <a:off x="3823078" y="4311281"/>
            <a:ext cx="1964746"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b="1" kern="0" dirty="0">
                <a:solidFill>
                  <a:sysClr val="windowText" lastClr="000000"/>
                </a:solidFill>
                <a:latin typeface="Calibri" panose="020F0502020204030204" pitchFamily="34" charset="0"/>
                <a:cs typeface="Calibri" panose="020F0502020204030204" pitchFamily="34" charset="0"/>
              </a:rPr>
              <a:t>22</a:t>
            </a:r>
            <a:r>
              <a:rPr sz="945" b="1" kern="0" spc="-39" dirty="0">
                <a:solidFill>
                  <a:sysClr val="windowText" lastClr="000000"/>
                </a:solidFill>
                <a:latin typeface="Calibri" panose="020F0502020204030204" pitchFamily="34" charset="0"/>
                <a:cs typeface="Calibri" panose="020F0502020204030204" pitchFamily="34" charset="0"/>
              </a:rPr>
              <a:t> </a:t>
            </a:r>
            <a:r>
              <a:rPr sz="945" b="1" kern="0" dirty="0">
                <a:solidFill>
                  <a:sysClr val="windowText" lastClr="000000"/>
                </a:solidFill>
                <a:latin typeface="Calibri" panose="020F0502020204030204" pitchFamily="34" charset="0"/>
                <a:cs typeface="Calibri" panose="020F0502020204030204" pitchFamily="34" charset="0"/>
              </a:rPr>
              <a:t>independent</a:t>
            </a:r>
            <a:r>
              <a:rPr sz="945" b="1" kern="0" spc="-35" dirty="0">
                <a:solidFill>
                  <a:sysClr val="windowText" lastClr="000000"/>
                </a:solidFill>
                <a:latin typeface="Calibri" panose="020F0502020204030204" pitchFamily="34" charset="0"/>
                <a:cs typeface="Calibri" panose="020F0502020204030204" pitchFamily="34" charset="0"/>
              </a:rPr>
              <a:t> </a:t>
            </a:r>
            <a:r>
              <a:rPr sz="945" b="1" kern="0" dirty="0">
                <a:solidFill>
                  <a:sysClr val="windowText" lastClr="000000"/>
                </a:solidFill>
                <a:latin typeface="Calibri" panose="020F0502020204030204" pitchFamily="34" charset="0"/>
                <a:cs typeface="Calibri" panose="020F0502020204030204" pitchFamily="34" charset="0"/>
              </a:rPr>
              <a:t>database</a:t>
            </a:r>
            <a:r>
              <a:rPr sz="945" b="1" kern="0" spc="-43" dirty="0">
                <a:solidFill>
                  <a:sysClr val="windowText" lastClr="000000"/>
                </a:solidFill>
                <a:latin typeface="Calibri" panose="020F0502020204030204" pitchFamily="34" charset="0"/>
                <a:cs typeface="Calibri" panose="020F0502020204030204" pitchFamily="34" charset="0"/>
              </a:rPr>
              <a:t> </a:t>
            </a:r>
            <a:r>
              <a:rPr sz="945" b="1" kern="0" spc="-8" dirty="0">
                <a:solidFill>
                  <a:sysClr val="windowText" lastClr="000000"/>
                </a:solidFill>
                <a:latin typeface="Calibri" panose="020F0502020204030204" pitchFamily="34" charset="0"/>
                <a:cs typeface="Calibri" panose="020F0502020204030204" pitchFamily="34" charset="0"/>
              </a:rPr>
              <a:t>systems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26" name="object 26"/>
          <p:cNvSpPr/>
          <p:nvPr/>
        </p:nvSpPr>
        <p:spPr>
          <a:xfrm>
            <a:off x="4014402" y="2640063"/>
            <a:ext cx="1624702" cy="145518"/>
          </a:xfrm>
          <a:custGeom>
            <a:avLst/>
            <a:gdLst/>
            <a:ahLst/>
            <a:cxnLst/>
            <a:rect l="l" t="t" r="r" b="b"/>
            <a:pathLst>
              <a:path w="2063115" h="184785">
                <a:moveTo>
                  <a:pt x="2063114" y="0"/>
                </a:moveTo>
                <a:lnTo>
                  <a:pt x="0" y="0"/>
                </a:lnTo>
                <a:lnTo>
                  <a:pt x="0" y="184670"/>
                </a:lnTo>
                <a:lnTo>
                  <a:pt x="2063114" y="184670"/>
                </a:lnTo>
                <a:lnTo>
                  <a:pt x="2063114" y="0"/>
                </a:lnTo>
                <a:close/>
              </a:path>
            </a:pathLst>
          </a:custGeom>
          <a:solidFill>
            <a:srgbClr val="FFFFFF"/>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7" name="object 27"/>
          <p:cNvSpPr txBox="1"/>
          <p:nvPr/>
        </p:nvSpPr>
        <p:spPr>
          <a:xfrm>
            <a:off x="4005001" y="2626971"/>
            <a:ext cx="1627203"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b="1" kern="0" dirty="0">
                <a:solidFill>
                  <a:sysClr val="windowText" lastClr="000000"/>
                </a:solidFill>
                <a:latin typeface="Calibri" panose="020F0502020204030204" pitchFamily="34" charset="0"/>
                <a:cs typeface="Calibri" panose="020F0502020204030204" pitchFamily="34" charset="0"/>
              </a:rPr>
              <a:t>12</a:t>
            </a:r>
            <a:r>
              <a:rPr sz="945" b="1" kern="0" spc="-32" dirty="0">
                <a:solidFill>
                  <a:sysClr val="windowText" lastClr="000000"/>
                </a:solidFill>
                <a:latin typeface="Calibri" panose="020F0502020204030204" pitchFamily="34" charset="0"/>
                <a:cs typeface="Calibri" panose="020F0502020204030204" pitchFamily="34" charset="0"/>
              </a:rPr>
              <a:t> </a:t>
            </a:r>
            <a:r>
              <a:rPr sz="945" b="1" kern="0" dirty="0">
                <a:solidFill>
                  <a:sysClr val="windowText" lastClr="000000"/>
                </a:solidFill>
                <a:latin typeface="Calibri" panose="020F0502020204030204" pitchFamily="34" charset="0"/>
                <a:cs typeface="Calibri" panose="020F0502020204030204" pitchFamily="34" charset="0"/>
              </a:rPr>
              <a:t>independent</a:t>
            </a:r>
            <a:r>
              <a:rPr sz="945" b="1" kern="0" spc="-28" dirty="0">
                <a:solidFill>
                  <a:sysClr val="windowText" lastClr="000000"/>
                </a:solidFill>
                <a:latin typeface="Calibri" panose="020F0502020204030204" pitchFamily="34" charset="0"/>
                <a:cs typeface="Calibri" panose="020F0502020204030204" pitchFamily="34" charset="0"/>
              </a:rPr>
              <a:t> </a:t>
            </a:r>
            <a:r>
              <a:rPr sz="945" b="1" kern="0" dirty="0">
                <a:solidFill>
                  <a:sysClr val="windowText" lastClr="000000"/>
                </a:solidFill>
                <a:latin typeface="Calibri" panose="020F0502020204030204" pitchFamily="34" charset="0"/>
                <a:cs typeface="Calibri" panose="020F0502020204030204" pitchFamily="34" charset="0"/>
              </a:rPr>
              <a:t>user</a:t>
            </a:r>
            <a:r>
              <a:rPr sz="945" b="1" kern="0" spc="-32" dirty="0">
                <a:solidFill>
                  <a:sysClr val="windowText" lastClr="000000"/>
                </a:solidFill>
                <a:latin typeface="Calibri" panose="020F0502020204030204" pitchFamily="34" charset="0"/>
                <a:cs typeface="Calibri" panose="020F0502020204030204" pitchFamily="34" charset="0"/>
              </a:rPr>
              <a:t> </a:t>
            </a:r>
            <a:r>
              <a:rPr sz="945" b="1" kern="0" spc="-8" dirty="0">
                <a:solidFill>
                  <a:sysClr val="windowText" lastClr="000000"/>
                </a:solidFill>
                <a:latin typeface="Calibri" panose="020F0502020204030204" pitchFamily="34" charset="0"/>
                <a:cs typeface="Calibri" panose="020F0502020204030204" pitchFamily="34" charset="0"/>
              </a:rPr>
              <a:t>groups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28" name="object 28"/>
          <p:cNvSpPr txBox="1"/>
          <p:nvPr/>
        </p:nvSpPr>
        <p:spPr>
          <a:xfrm>
            <a:off x="471811" y="1430559"/>
            <a:ext cx="2441952" cy="1241710"/>
          </a:xfrm>
          <a:prstGeom prst="rect">
            <a:avLst/>
          </a:prstGeom>
        </p:spPr>
        <p:txBody>
          <a:bodyPr vert="horz" wrap="square" lIns="0" tIns="10501" rIns="0" bIns="0" rtlCol="0">
            <a:spAutoFit/>
          </a:bodyPr>
          <a:lstStyle/>
          <a:p>
            <a:pPr marL="9525" marR="4001" indent="-9525" algn="ctr" defTabSz="720090" fontAlgn="auto">
              <a:spcBef>
                <a:spcPts val="83"/>
              </a:spcBef>
              <a:spcAft>
                <a:spcPts val="0"/>
              </a:spcAft>
            </a:pPr>
            <a:r>
              <a:rPr sz="1600" b="1" kern="0" dirty="0">
                <a:solidFill>
                  <a:sysClr val="windowText" lastClr="000000"/>
                </a:solidFill>
                <a:latin typeface="+mn-lt"/>
                <a:cs typeface="Calibri" panose="020F0502020204030204" pitchFamily="34" charset="0"/>
              </a:rPr>
              <a:t>Case</a:t>
            </a:r>
            <a:r>
              <a:rPr sz="1600" b="1" kern="0" spc="-12" dirty="0">
                <a:solidFill>
                  <a:sysClr val="windowText" lastClr="000000"/>
                </a:solidFill>
                <a:latin typeface="+mn-lt"/>
                <a:cs typeface="Calibri" panose="020F0502020204030204" pitchFamily="34" charset="0"/>
              </a:rPr>
              <a:t> </a:t>
            </a:r>
            <a:r>
              <a:rPr lang="en-US" sz="1600" b="1" kern="0" spc="-12" dirty="0">
                <a:solidFill>
                  <a:sysClr val="windowText" lastClr="000000"/>
                </a:solidFill>
                <a:latin typeface="+mn-lt"/>
                <a:cs typeface="Calibri" panose="020F0502020204030204" pitchFamily="34" charset="0"/>
              </a:rPr>
              <a:t>s</a:t>
            </a:r>
            <a:r>
              <a:rPr sz="1600" b="1" kern="0" dirty="0">
                <a:solidFill>
                  <a:sysClr val="windowText" lastClr="000000"/>
                </a:solidFill>
                <a:latin typeface="+mn-lt"/>
                <a:cs typeface="Calibri" panose="020F0502020204030204" pitchFamily="34" charset="0"/>
              </a:rPr>
              <a:t>tudy</a:t>
            </a:r>
            <a:r>
              <a:rPr sz="1600" b="1" kern="0" spc="-16" dirty="0">
                <a:solidFill>
                  <a:sysClr val="windowText" lastClr="000000"/>
                </a:solidFill>
                <a:latin typeface="+mn-lt"/>
                <a:cs typeface="Calibri" panose="020F0502020204030204" pitchFamily="34" charset="0"/>
              </a:rPr>
              <a:t> </a:t>
            </a:r>
            <a:r>
              <a:rPr sz="1600" b="1" kern="0" spc="-20" dirty="0">
                <a:solidFill>
                  <a:sysClr val="windowText" lastClr="000000"/>
                </a:solidFill>
                <a:latin typeface="+mn-lt"/>
                <a:cs typeface="Calibri" panose="020F0502020204030204" pitchFamily="34" charset="0"/>
              </a:rPr>
              <a:t>of </a:t>
            </a:r>
            <a:br>
              <a:rPr lang="en-US" sz="1600" b="1" kern="0" spc="-20" dirty="0">
                <a:solidFill>
                  <a:sysClr val="windowText" lastClr="000000"/>
                </a:solidFill>
                <a:latin typeface="+mn-lt"/>
                <a:cs typeface="Calibri" panose="020F0502020204030204" pitchFamily="34" charset="0"/>
              </a:rPr>
            </a:br>
            <a:r>
              <a:rPr sz="1600" b="1" kern="0" dirty="0">
                <a:solidFill>
                  <a:sysClr val="windowText" lastClr="000000"/>
                </a:solidFill>
                <a:latin typeface="+mn-lt"/>
                <a:cs typeface="Calibri" panose="020F0502020204030204" pitchFamily="34" charset="0"/>
              </a:rPr>
              <a:t>Northrop</a:t>
            </a:r>
            <a:r>
              <a:rPr sz="1600" b="1" kern="0" spc="-32"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Grumman’s </a:t>
            </a:r>
            <a:r>
              <a:rPr sz="1600" b="1" kern="0" dirty="0">
                <a:solidFill>
                  <a:sysClr val="windowText" lastClr="000000"/>
                </a:solidFill>
                <a:latin typeface="+mn-lt"/>
                <a:cs typeface="Calibri" panose="020F0502020204030204" pitchFamily="34" charset="0"/>
              </a:rPr>
              <a:t>Global</a:t>
            </a:r>
            <a:r>
              <a:rPr sz="1600" b="1" kern="0" spc="-20"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Combat</a:t>
            </a:r>
            <a:r>
              <a:rPr sz="1600" b="1" kern="0" spc="-20"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Support </a:t>
            </a:r>
            <a:r>
              <a:rPr sz="1600" b="1" kern="0" dirty="0">
                <a:solidFill>
                  <a:sysClr val="windowText" lastClr="000000"/>
                </a:solidFill>
                <a:latin typeface="+mn-lt"/>
                <a:cs typeface="Calibri" panose="020F0502020204030204" pitchFamily="34" charset="0"/>
              </a:rPr>
              <a:t>System</a:t>
            </a:r>
            <a:r>
              <a:rPr sz="1600" b="1" kern="0" spc="12"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a:t>
            </a:r>
            <a:r>
              <a:rPr sz="1600" b="1" kern="0" spc="-8"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Joint</a:t>
            </a:r>
            <a:r>
              <a:rPr sz="1600" b="1" kern="0" spc="-8" dirty="0">
                <a:solidFill>
                  <a:sysClr val="windowText" lastClr="000000"/>
                </a:solidFill>
                <a:latin typeface="+mn-lt"/>
                <a:cs typeface="Calibri" panose="020F0502020204030204" pitchFamily="34" charset="0"/>
              </a:rPr>
              <a:t> (GCSS-</a:t>
            </a:r>
            <a:r>
              <a:rPr sz="1600" b="1" kern="0" spc="-20" dirty="0">
                <a:solidFill>
                  <a:sysClr val="windowText" lastClr="000000"/>
                </a:solidFill>
                <a:latin typeface="+mn-lt"/>
                <a:cs typeface="Calibri" panose="020F0502020204030204" pitchFamily="34" charset="0"/>
              </a:rPr>
              <a:t>J)</a:t>
            </a:r>
            <a:r>
              <a:rPr lang="en-US" sz="1600" kern="0" spc="-20"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group</a:t>
            </a:r>
            <a:r>
              <a:rPr sz="1600" b="1" kern="0" spc="-4"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in</a:t>
            </a:r>
            <a:r>
              <a:rPr sz="1600" b="1" kern="0" spc="-20"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Herndon,</a:t>
            </a:r>
            <a:r>
              <a:rPr lang="en-US" sz="1600" b="1" kern="0" spc="-8"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Virginia</a:t>
            </a:r>
            <a:endParaRPr sz="1600" kern="0" dirty="0">
              <a:solidFill>
                <a:sysClr val="windowText" lastClr="000000"/>
              </a:solidFill>
              <a:latin typeface="+mn-lt"/>
              <a:cs typeface="Calibri" panose="020F0502020204030204" pitchFamily="34" charset="0"/>
            </a:endParaRPr>
          </a:p>
        </p:txBody>
      </p:sp>
      <p:sp>
        <p:nvSpPr>
          <p:cNvPr id="29" name="object 29"/>
          <p:cNvSpPr txBox="1">
            <a:spLocks noGrp="1"/>
          </p:cNvSpPr>
          <p:nvPr>
            <p:ph type="title"/>
          </p:nvPr>
        </p:nvSpPr>
        <p:spPr/>
        <p:txBody>
          <a:bodyPr/>
          <a:lstStyle/>
          <a:p>
            <a:r>
              <a:rPr lang="en-US" dirty="0"/>
              <a:t>Military-Critical Centralized Systems-of-Systems Web-Hub</a:t>
            </a:r>
          </a:p>
        </p:txBody>
      </p:sp>
      <p:sp>
        <p:nvSpPr>
          <p:cNvPr id="32" name="Slide Number Placeholder 31">
            <a:extLst>
              <a:ext uri="{FF2B5EF4-FFF2-40B4-BE49-F238E27FC236}">
                <a16:creationId xmlns:a16="http://schemas.microsoft.com/office/drawing/2014/main" id="{7C4AA937-20A9-7304-7AF4-8375E89E436B}"/>
              </a:ext>
            </a:extLst>
          </p:cNvPr>
          <p:cNvSpPr>
            <a:spLocks noGrp="1"/>
          </p:cNvSpPr>
          <p:nvPr>
            <p:ph type="sldNum" sz="quarter" idx="4"/>
          </p:nvPr>
        </p:nvSpPr>
        <p:spPr/>
        <p:txBody>
          <a:bodyPr/>
          <a:lstStyle/>
          <a:p>
            <a:fld id="{128BDABE-9A80-4A93-8F32-7BEE168B241C}" type="slidenum">
              <a:rPr lang="en-US" smtClean="0"/>
              <a:pPr/>
              <a:t>29</a:t>
            </a:fld>
            <a:endParaRPr lang="en-US" dirty="0"/>
          </a:p>
        </p:txBody>
      </p:sp>
      <p:sp>
        <p:nvSpPr>
          <p:cNvPr id="5" name="Footer Placeholder 4">
            <a:extLst>
              <a:ext uri="{FF2B5EF4-FFF2-40B4-BE49-F238E27FC236}">
                <a16:creationId xmlns:a16="http://schemas.microsoft.com/office/drawing/2014/main" id="{6BBFFEC3-B36F-A487-588E-22AD8FF9BF2B}"/>
              </a:ext>
            </a:extLst>
          </p:cNvPr>
          <p:cNvSpPr>
            <a:spLocks noGrp="1"/>
          </p:cNvSpPr>
          <p:nvPr>
            <p:ph type="ftr" sz="quarter" idx="3"/>
          </p:nvPr>
        </p:nvSpPr>
        <p:spPr/>
        <p:txBody>
          <a:bodyPr/>
          <a:lstStyle/>
          <a:p>
            <a:r>
              <a:rPr lang="en-US" dirty="0"/>
              <a:t>ASE - </a:t>
            </a:r>
          </a:p>
        </p:txBody>
      </p:sp>
      <p:sp>
        <p:nvSpPr>
          <p:cNvPr id="30" name="object 30"/>
          <p:cNvSpPr txBox="1"/>
          <p:nvPr/>
        </p:nvSpPr>
        <p:spPr>
          <a:xfrm>
            <a:off x="7260454" y="3588668"/>
            <a:ext cx="2060758" cy="1241710"/>
          </a:xfrm>
          <a:prstGeom prst="rect">
            <a:avLst/>
          </a:prstGeom>
        </p:spPr>
        <p:txBody>
          <a:bodyPr vert="horz" wrap="square" lIns="0" tIns="10501" rIns="0" bIns="0" rtlCol="0">
            <a:spAutoFit/>
          </a:bodyPr>
          <a:lstStyle/>
          <a:p>
            <a:pPr marL="9525" marR="4001" indent="-9525" algn="ctr" defTabSz="720090" fontAlgn="auto">
              <a:spcBef>
                <a:spcPts val="83"/>
              </a:spcBef>
              <a:spcAft>
                <a:spcPts val="0"/>
              </a:spcAft>
            </a:pPr>
            <a:r>
              <a:rPr sz="1600" b="1" kern="0" dirty="0">
                <a:solidFill>
                  <a:sysClr val="windowText" lastClr="000000"/>
                </a:solidFill>
                <a:latin typeface="+mn-lt"/>
                <a:cs typeface="Calibri" panose="020F0502020204030204" pitchFamily="34" charset="0"/>
              </a:rPr>
              <a:t>Six</a:t>
            </a:r>
            <a:r>
              <a:rPr sz="1600" b="1" kern="0" spc="-28"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years</a:t>
            </a:r>
            <a:r>
              <a:rPr sz="1600" b="1" kern="0" spc="-12" dirty="0">
                <a:solidFill>
                  <a:sysClr val="windowText" lastClr="000000"/>
                </a:solidFill>
                <a:latin typeface="+mn-lt"/>
                <a:cs typeface="Calibri" panose="020F0502020204030204" pitchFamily="34" charset="0"/>
              </a:rPr>
              <a:t> </a:t>
            </a:r>
            <a:r>
              <a:rPr sz="1600" b="1" kern="0" spc="-20" dirty="0">
                <a:solidFill>
                  <a:sysClr val="windowText" lastClr="000000"/>
                </a:solidFill>
                <a:latin typeface="+mn-lt"/>
                <a:cs typeface="Calibri" panose="020F0502020204030204" pitchFamily="34" charset="0"/>
              </a:rPr>
              <a:t>of </a:t>
            </a:r>
            <a:r>
              <a:rPr sz="1600" b="1" kern="0" dirty="0">
                <a:solidFill>
                  <a:sysClr val="windowText" lastClr="000000"/>
                </a:solidFill>
                <a:latin typeface="+mn-lt"/>
                <a:cs typeface="Calibri" panose="020F0502020204030204" pitchFamily="34" charset="0"/>
              </a:rPr>
              <a:t>effective</a:t>
            </a:r>
            <a:r>
              <a:rPr sz="1600" b="1" kern="0" spc="-47"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employment</a:t>
            </a:r>
            <a:r>
              <a:rPr lang="en-US" sz="1600" kern="0" spc="-8"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and</a:t>
            </a:r>
            <a:r>
              <a:rPr sz="1600" b="1" kern="0" spc="-8" dirty="0">
                <a:solidFill>
                  <a:sysClr val="windowText" lastClr="000000"/>
                </a:solidFill>
                <a:latin typeface="+mn-lt"/>
                <a:cs typeface="Calibri" panose="020F0502020204030204" pitchFamily="34" charset="0"/>
              </a:rPr>
              <a:t> evolution, </a:t>
            </a:r>
            <a:r>
              <a:rPr sz="1600" b="1" kern="0" dirty="0">
                <a:solidFill>
                  <a:sysClr val="windowText" lastClr="000000"/>
                </a:solidFill>
                <a:latin typeface="+mn-lt"/>
                <a:cs typeface="Calibri" panose="020F0502020204030204" pitchFamily="34" charset="0"/>
              </a:rPr>
              <a:t>winning</a:t>
            </a:r>
            <a:r>
              <a:rPr sz="1600" b="1" kern="0" spc="-35"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praise</a:t>
            </a:r>
            <a:r>
              <a:rPr sz="1600" b="1" kern="0" spc="-20" dirty="0">
                <a:solidFill>
                  <a:sysClr val="windowText" lastClr="000000"/>
                </a:solidFill>
                <a:latin typeface="+mn-lt"/>
                <a:cs typeface="Calibri" panose="020F0502020204030204" pitchFamily="34" charset="0"/>
              </a:rPr>
              <a:t> </a:t>
            </a:r>
            <a:r>
              <a:rPr sz="1600" b="1" kern="0" spc="-16" dirty="0">
                <a:solidFill>
                  <a:sysClr val="windowText" lastClr="000000"/>
                </a:solidFill>
                <a:latin typeface="+mn-lt"/>
                <a:cs typeface="Calibri" panose="020F0502020204030204" pitchFamily="34" charset="0"/>
              </a:rPr>
              <a:t>from </a:t>
            </a:r>
            <a:r>
              <a:rPr sz="1600" b="1" kern="0" dirty="0">
                <a:solidFill>
                  <a:sysClr val="windowText" lastClr="000000"/>
                </a:solidFill>
                <a:latin typeface="+mn-lt"/>
                <a:cs typeface="Calibri" panose="020F0502020204030204" pitchFamily="34" charset="0"/>
              </a:rPr>
              <a:t>GAO</a:t>
            </a:r>
            <a:r>
              <a:rPr sz="1600" b="1" kern="0" spc="-20" dirty="0">
                <a:solidFill>
                  <a:sysClr val="windowText" lastClr="000000"/>
                </a:solidFill>
                <a:latin typeface="+mn-lt"/>
                <a:cs typeface="Calibri" panose="020F0502020204030204" pitchFamily="34" charset="0"/>
              </a:rPr>
              <a:t> </a:t>
            </a:r>
            <a:r>
              <a:rPr sz="1600" b="1" kern="0" dirty="0">
                <a:solidFill>
                  <a:sysClr val="windowText" lastClr="000000"/>
                </a:solidFill>
                <a:latin typeface="+mn-lt"/>
                <a:cs typeface="Calibri" panose="020F0502020204030204" pitchFamily="34" charset="0"/>
              </a:rPr>
              <a:t>and users</a:t>
            </a:r>
            <a:r>
              <a:rPr sz="1600" b="1" kern="0" spc="-24" dirty="0">
                <a:solidFill>
                  <a:sysClr val="windowText" lastClr="000000"/>
                </a:solidFill>
                <a:latin typeface="+mn-lt"/>
                <a:cs typeface="Calibri" panose="020F0502020204030204" pitchFamily="34" charset="0"/>
              </a:rPr>
              <a:t> </a:t>
            </a:r>
            <a:r>
              <a:rPr sz="1600" b="1" kern="0" spc="-8" dirty="0">
                <a:solidFill>
                  <a:sysClr val="windowText" lastClr="000000"/>
                </a:solidFill>
                <a:latin typeface="+mn-lt"/>
                <a:cs typeface="Calibri" panose="020F0502020204030204" pitchFamily="34" charset="0"/>
              </a:rPr>
              <a:t>alike</a:t>
            </a:r>
            <a:endParaRPr sz="1600" kern="0" dirty="0">
              <a:solidFill>
                <a:sysClr val="windowText" lastClr="000000"/>
              </a:solidFill>
              <a:latin typeface="+mn-lt"/>
              <a:cs typeface="Calibri" panose="020F0502020204030204" pitchFamily="34" charset="0"/>
            </a:endParaRPr>
          </a:p>
        </p:txBody>
      </p:sp>
      <p:sp>
        <p:nvSpPr>
          <p:cNvPr id="31" name="TextBox 30">
            <a:extLst>
              <a:ext uri="{FF2B5EF4-FFF2-40B4-BE49-F238E27FC236}">
                <a16:creationId xmlns:a16="http://schemas.microsoft.com/office/drawing/2014/main" id="{D1EAFAE6-84C0-D3F8-0833-0DD34E6FD87F}"/>
              </a:ext>
            </a:extLst>
          </p:cNvPr>
          <p:cNvSpPr txBox="1"/>
          <p:nvPr/>
        </p:nvSpPr>
        <p:spPr>
          <a:xfrm>
            <a:off x="5707613" y="6354699"/>
            <a:ext cx="3494867" cy="307777"/>
          </a:xfrm>
          <a:prstGeom prst="rect">
            <a:avLst/>
          </a:prstGeom>
          <a:noFill/>
        </p:spPr>
        <p:txBody>
          <a:bodyPr wrap="none" rtlCol="0">
            <a:spAutoFit/>
          </a:bodyPr>
          <a:lstStyle/>
          <a:p>
            <a:r>
              <a:rPr lang="en-US" sz="1400" i="1" dirty="0">
                <a:latin typeface="+mn-lt"/>
              </a:rPr>
              <a:t>Source: INCOSE Agile Systems Working Group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dirty="0">
                <a:sym typeface="Wingdings" charset="2"/>
              </a:rPr>
              <a:t>Why Agile in Aerospace?</a:t>
            </a:r>
            <a:endParaRPr lang="en-US" dirty="0"/>
          </a:p>
        </p:txBody>
      </p:sp>
      <p:sp>
        <p:nvSpPr>
          <p:cNvPr id="5" name="Content Placeholder 4">
            <a:extLst>
              <a:ext uri="{FF2B5EF4-FFF2-40B4-BE49-F238E27FC236}">
                <a16:creationId xmlns:a16="http://schemas.microsoft.com/office/drawing/2014/main" id="{D6264BD8-5409-52C0-A628-C15EA66E2EEC}"/>
              </a:ext>
            </a:extLst>
          </p:cNvPr>
          <p:cNvSpPr>
            <a:spLocks noGrp="1"/>
          </p:cNvSpPr>
          <p:nvPr>
            <p:ph idx="1"/>
          </p:nvPr>
        </p:nvSpPr>
        <p:spPr/>
        <p:txBody>
          <a:bodyPr>
            <a:normAutofit/>
          </a:bodyPr>
          <a:lstStyle/>
          <a:p>
            <a:r>
              <a:rPr lang="en-US" sz="2000" dirty="0"/>
              <a:t>“The aerospace and defense industry is facing extraordinary disruption on multiple fronts. With evolving market conditions affecting the supply chain and changing customer needs driving the impetus for innovation, companies need to act quickly to remain competitive.”</a:t>
            </a:r>
          </a:p>
          <a:p>
            <a:r>
              <a:rPr lang="en-US" sz="2000" dirty="0"/>
              <a:t>“Aerospace and defense (A&amp;D) OEMs that employ agile teams consistently improve their speed to market, reduce costs by 30 to 50 percent, and develop products that fulfill customer needs. “</a:t>
            </a:r>
          </a:p>
          <a:p>
            <a:endParaRPr lang="en-US" sz="2000" dirty="0"/>
          </a:p>
        </p:txBody>
      </p:sp>
      <p:sp>
        <p:nvSpPr>
          <p:cNvPr id="4" name="Slide Number Placeholder 3"/>
          <p:cNvSpPr>
            <a:spLocks noGrp="1"/>
          </p:cNvSpPr>
          <p:nvPr>
            <p:ph type="sldNum" sz="quarter" idx="4"/>
          </p:nvPr>
        </p:nvSpPr>
        <p:spPr/>
        <p:txBody>
          <a:bodyPr/>
          <a:lstStyle/>
          <a:p>
            <a:r>
              <a:rPr lang="en-US" dirty="0"/>
              <a:t> </a:t>
            </a:r>
            <a:fld id="{D47EB255-EFE2-4067-BC05-176EFF0C6201}" type="slidenum">
              <a:rPr lang="en-US" smtClean="0"/>
              <a:pPr/>
              <a:t>3</a:t>
            </a:fld>
            <a:endParaRPr lang="en-US" dirty="0"/>
          </a:p>
        </p:txBody>
      </p:sp>
      <p:sp>
        <p:nvSpPr>
          <p:cNvPr id="3" name="Footer Placeholder 2"/>
          <p:cNvSpPr>
            <a:spLocks noGrp="1"/>
          </p:cNvSpPr>
          <p:nvPr>
            <p:ph type="ftr" sz="quarter" idx="3"/>
          </p:nvPr>
        </p:nvSpPr>
        <p:spPr/>
        <p:txBody>
          <a:bodyPr/>
          <a:lstStyle/>
          <a:p>
            <a:r>
              <a:rPr lang="en-US" dirty="0"/>
              <a:t>ASE - </a:t>
            </a:r>
          </a:p>
        </p:txBody>
      </p:sp>
      <p:pic>
        <p:nvPicPr>
          <p:cNvPr id="1026" name="Picture 2" descr="Better, faster, cheaper - wooden signpost, roadsign with three arrows stock photography">
            <a:extLst>
              <a:ext uri="{FF2B5EF4-FFF2-40B4-BE49-F238E27FC236}">
                <a16:creationId xmlns:a16="http://schemas.microsoft.com/office/drawing/2014/main" id="{416604B4-C26A-734E-9E08-D3C30BBF1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18" y="3954806"/>
            <a:ext cx="3982199" cy="2652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C75994-49F9-E99A-228E-79D02FD2B7D5}"/>
              </a:ext>
            </a:extLst>
          </p:cNvPr>
          <p:cNvPicPr>
            <a:picLocks noChangeAspect="1"/>
          </p:cNvPicPr>
          <p:nvPr/>
        </p:nvPicPr>
        <p:blipFill rotWithShape="1">
          <a:blip r:embed="rId4"/>
          <a:srcRect t="7316"/>
          <a:stretch/>
        </p:blipFill>
        <p:spPr>
          <a:xfrm>
            <a:off x="5140254" y="3895179"/>
            <a:ext cx="3845391" cy="2608403"/>
          </a:xfrm>
          <a:prstGeom prst="rect">
            <a:avLst/>
          </a:prstGeom>
        </p:spPr>
      </p:pic>
      <p:sp>
        <p:nvSpPr>
          <p:cNvPr id="8" name="TextBox 7">
            <a:extLst>
              <a:ext uri="{FF2B5EF4-FFF2-40B4-BE49-F238E27FC236}">
                <a16:creationId xmlns:a16="http://schemas.microsoft.com/office/drawing/2014/main" id="{28DA4FFB-B086-6277-0F49-337B38607538}"/>
              </a:ext>
            </a:extLst>
          </p:cNvPr>
          <p:cNvSpPr txBox="1"/>
          <p:nvPr/>
        </p:nvSpPr>
        <p:spPr bwMode="auto">
          <a:xfrm>
            <a:off x="4928025" y="6349349"/>
            <a:ext cx="4215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en-US" sz="1000" dirty="0">
                <a:solidFill>
                  <a:schemeClr val="tx1"/>
                </a:solidFill>
                <a:latin typeface="Calibri" pitchFamily="34" charset="0"/>
              </a:rPr>
              <a:t>https://stefanini.com/en/insights/news/</a:t>
            </a:r>
            <a:br>
              <a:rPr lang="en-US" sz="1000" dirty="0">
                <a:solidFill>
                  <a:schemeClr val="tx1"/>
                </a:solidFill>
                <a:latin typeface="Calibri" pitchFamily="34" charset="0"/>
              </a:rPr>
            </a:br>
            <a:r>
              <a:rPr lang="en-US" sz="1000" dirty="0">
                <a:solidFill>
                  <a:schemeClr val="tx1"/>
                </a:solidFill>
                <a:latin typeface="Calibri" pitchFamily="34" charset="0"/>
              </a:rPr>
              <a:t>why-agile-is-right-for-the-aerospace-industry</a:t>
            </a:r>
          </a:p>
        </p:txBody>
      </p:sp>
    </p:spTree>
    <p:extLst>
      <p:ext uri="{BB962C8B-B14F-4D97-AF65-F5344CB8AC3E}">
        <p14:creationId xmlns:p14="http://schemas.microsoft.com/office/powerpoint/2010/main" val="240791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99388" y="6246158"/>
            <a:ext cx="55507" cy="115416"/>
          </a:xfrm>
          <a:prstGeom prst="rect">
            <a:avLst/>
          </a:prstGeom>
        </p:spPr>
        <p:txBody>
          <a:bodyPr vert="horz" wrap="square" lIns="0" tIns="0" rIns="0" bIns="0" rtlCol="0">
            <a:spAutoFit/>
          </a:bodyPr>
          <a:lstStyle/>
          <a:p>
            <a:pPr defTabSz="720090" fontAlgn="auto">
              <a:lnSpc>
                <a:spcPts val="866"/>
              </a:lnSpc>
              <a:spcBef>
                <a:spcPts val="0"/>
              </a:spcBef>
              <a:spcAft>
                <a:spcPts val="0"/>
              </a:spcAft>
            </a:pPr>
            <a:r>
              <a:rPr sz="788" b="1" kern="0" spc="-4" dirty="0">
                <a:solidFill>
                  <a:sysClr val="windowText" lastClr="000000"/>
                </a:solidFill>
                <a:latin typeface="Calibri" panose="020F0502020204030204" pitchFamily="34" charset="0"/>
                <a:cs typeface="Calibri" panose="020F0502020204030204" pitchFamily="34" charset="0"/>
              </a:rPr>
              <a:t>4</a:t>
            </a:r>
            <a:endParaRPr sz="788" kern="0" dirty="0">
              <a:solidFill>
                <a:sysClr val="windowText" lastClr="000000"/>
              </a:solidFill>
              <a:latin typeface="Calibri" panose="020F0502020204030204" pitchFamily="34" charset="0"/>
              <a:cs typeface="Calibri" panose="020F0502020204030204" pitchFamily="34" charset="0"/>
            </a:endParaRPr>
          </a:p>
        </p:txBody>
      </p:sp>
      <p:sp>
        <p:nvSpPr>
          <p:cNvPr id="5" name="object 5"/>
          <p:cNvSpPr txBox="1"/>
          <p:nvPr/>
        </p:nvSpPr>
        <p:spPr>
          <a:xfrm>
            <a:off x="9479585" y="6226721"/>
            <a:ext cx="75509"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b="1" kern="0" spc="-4" dirty="0">
                <a:solidFill>
                  <a:sysClr val="windowText" lastClr="000000"/>
                </a:solidFill>
                <a:latin typeface="Calibri" panose="020F0502020204030204" pitchFamily="34" charset="0"/>
                <a:cs typeface="Calibri" panose="020F0502020204030204" pitchFamily="34" charset="0"/>
              </a:rPr>
              <a:t>4</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6" name="object 6"/>
          <p:cNvGrpSpPr/>
          <p:nvPr/>
        </p:nvGrpSpPr>
        <p:grpSpPr>
          <a:xfrm>
            <a:off x="4778798" y="2659785"/>
            <a:ext cx="2903863" cy="3271908"/>
            <a:chOff x="6068314" y="2161933"/>
            <a:chExt cx="3687445" cy="4154804"/>
          </a:xfrm>
        </p:grpSpPr>
        <p:sp>
          <p:nvSpPr>
            <p:cNvPr id="7" name="object 7"/>
            <p:cNvSpPr/>
            <p:nvPr/>
          </p:nvSpPr>
          <p:spPr>
            <a:xfrm>
              <a:off x="7927721" y="2161933"/>
              <a:ext cx="1828164" cy="4146550"/>
            </a:xfrm>
            <a:custGeom>
              <a:avLst/>
              <a:gdLst/>
              <a:ahLst/>
              <a:cxnLst/>
              <a:rect l="l" t="t" r="r" b="b"/>
              <a:pathLst>
                <a:path w="1828165" h="4146550">
                  <a:moveTo>
                    <a:pt x="1827911" y="0"/>
                  </a:moveTo>
                  <a:lnTo>
                    <a:pt x="0" y="0"/>
                  </a:lnTo>
                  <a:lnTo>
                    <a:pt x="0" y="4146042"/>
                  </a:lnTo>
                  <a:lnTo>
                    <a:pt x="1827911" y="4146042"/>
                  </a:lnTo>
                  <a:lnTo>
                    <a:pt x="1827911" y="0"/>
                  </a:lnTo>
                  <a:close/>
                </a:path>
              </a:pathLst>
            </a:custGeom>
            <a:solidFill>
              <a:srgbClr val="92D05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 name="object 8"/>
            <p:cNvSpPr/>
            <p:nvPr/>
          </p:nvSpPr>
          <p:spPr>
            <a:xfrm>
              <a:off x="6068314" y="5970079"/>
              <a:ext cx="1849120" cy="346710"/>
            </a:xfrm>
            <a:custGeom>
              <a:avLst/>
              <a:gdLst/>
              <a:ahLst/>
              <a:cxnLst/>
              <a:rect l="l" t="t" r="r" b="b"/>
              <a:pathLst>
                <a:path w="1849120" h="346710">
                  <a:moveTo>
                    <a:pt x="1848865" y="0"/>
                  </a:moveTo>
                  <a:lnTo>
                    <a:pt x="0" y="0"/>
                  </a:lnTo>
                  <a:lnTo>
                    <a:pt x="0" y="346202"/>
                  </a:lnTo>
                  <a:lnTo>
                    <a:pt x="1848865" y="346202"/>
                  </a:lnTo>
                  <a:lnTo>
                    <a:pt x="1848865"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9" name="object 9"/>
          <p:cNvSpPr txBox="1"/>
          <p:nvPr/>
        </p:nvSpPr>
        <p:spPr>
          <a:xfrm>
            <a:off x="5057232" y="5673212"/>
            <a:ext cx="89911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Retirement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0" name="object 10"/>
          <p:cNvSpPr txBox="1"/>
          <p:nvPr/>
        </p:nvSpPr>
        <p:spPr>
          <a:xfrm>
            <a:off x="6495012" y="5673212"/>
            <a:ext cx="89861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Retirement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1" name="object 11"/>
          <p:cNvSpPr txBox="1"/>
          <p:nvPr/>
        </p:nvSpPr>
        <p:spPr>
          <a:xfrm>
            <a:off x="7926590" y="5673212"/>
            <a:ext cx="89861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Retirement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2" name="object 12"/>
          <p:cNvSpPr/>
          <p:nvPr/>
        </p:nvSpPr>
        <p:spPr>
          <a:xfrm>
            <a:off x="480060" y="2659774"/>
            <a:ext cx="4291536" cy="1999250"/>
          </a:xfrm>
          <a:custGeom>
            <a:avLst/>
            <a:gdLst/>
            <a:ahLst/>
            <a:cxnLst/>
            <a:rect l="l" t="t" r="r" b="b"/>
            <a:pathLst>
              <a:path w="5449570" h="2538729">
                <a:moveTo>
                  <a:pt x="5449570" y="2538730"/>
                </a:moveTo>
                <a:lnTo>
                  <a:pt x="3632581" y="1615567"/>
                </a:lnTo>
                <a:lnTo>
                  <a:pt x="3653790" y="1615567"/>
                </a:lnTo>
                <a:lnTo>
                  <a:pt x="3653790" y="1269365"/>
                </a:lnTo>
                <a:lnTo>
                  <a:pt x="3685032" y="1269365"/>
                </a:lnTo>
                <a:lnTo>
                  <a:pt x="1868043" y="346202"/>
                </a:lnTo>
                <a:lnTo>
                  <a:pt x="1826895" y="346202"/>
                </a:lnTo>
                <a:lnTo>
                  <a:pt x="1826895" y="0"/>
                </a:lnTo>
                <a:lnTo>
                  <a:pt x="0" y="0"/>
                </a:lnTo>
                <a:lnTo>
                  <a:pt x="0" y="346202"/>
                </a:lnTo>
                <a:lnTo>
                  <a:pt x="72669" y="346202"/>
                </a:lnTo>
                <a:lnTo>
                  <a:pt x="1889633" y="1269365"/>
                </a:lnTo>
                <a:lnTo>
                  <a:pt x="1826895" y="1269365"/>
                </a:lnTo>
                <a:lnTo>
                  <a:pt x="1826895" y="1615567"/>
                </a:lnTo>
                <a:lnTo>
                  <a:pt x="1837309" y="1615567"/>
                </a:lnTo>
                <a:lnTo>
                  <a:pt x="3654298" y="2538730"/>
                </a:lnTo>
                <a:lnTo>
                  <a:pt x="5449570" y="253873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 name="object 13"/>
          <p:cNvSpPr txBox="1"/>
          <p:nvPr/>
        </p:nvSpPr>
        <p:spPr>
          <a:xfrm>
            <a:off x="2108264" y="3673502"/>
            <a:ext cx="105913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Accreditation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4" name="object 14"/>
          <p:cNvSpPr txBox="1"/>
          <p:nvPr/>
        </p:nvSpPr>
        <p:spPr>
          <a:xfrm>
            <a:off x="3539843" y="3673502"/>
            <a:ext cx="105913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Accreditation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5" name="object 15"/>
          <p:cNvSpPr txBox="1"/>
          <p:nvPr/>
        </p:nvSpPr>
        <p:spPr>
          <a:xfrm>
            <a:off x="4971322" y="3673502"/>
            <a:ext cx="105913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Accreditation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6" name="object 16"/>
          <p:cNvSpPr txBox="1"/>
          <p:nvPr/>
        </p:nvSpPr>
        <p:spPr>
          <a:xfrm>
            <a:off x="6417802" y="3673502"/>
            <a:ext cx="105913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Accreditation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7" name="object 17"/>
          <p:cNvSpPr txBox="1"/>
          <p:nvPr/>
        </p:nvSpPr>
        <p:spPr>
          <a:xfrm>
            <a:off x="7849080" y="3673502"/>
            <a:ext cx="1059132"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Accreditation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8" name="object 18"/>
          <p:cNvSpPr txBox="1"/>
          <p:nvPr/>
        </p:nvSpPr>
        <p:spPr>
          <a:xfrm>
            <a:off x="5088936" y="4673527"/>
            <a:ext cx="809601"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Operation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9" name="object 19"/>
          <p:cNvSpPr txBox="1"/>
          <p:nvPr/>
        </p:nvSpPr>
        <p:spPr>
          <a:xfrm>
            <a:off x="6520515" y="4673527"/>
            <a:ext cx="809601"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Operation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20" name="object 20"/>
          <p:cNvSpPr txBox="1"/>
          <p:nvPr/>
        </p:nvSpPr>
        <p:spPr>
          <a:xfrm>
            <a:off x="7966896" y="4673527"/>
            <a:ext cx="809601"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Operation</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21" name="object 21"/>
          <p:cNvSpPr/>
          <p:nvPr/>
        </p:nvSpPr>
        <p:spPr>
          <a:xfrm>
            <a:off x="494782" y="2932410"/>
            <a:ext cx="8617577" cy="1726716"/>
          </a:xfrm>
          <a:custGeom>
            <a:avLst/>
            <a:gdLst/>
            <a:ahLst/>
            <a:cxnLst/>
            <a:rect l="l" t="t" r="r" b="b"/>
            <a:pathLst>
              <a:path w="10942955" h="2192654">
                <a:moveTo>
                  <a:pt x="0" y="0"/>
                </a:moveTo>
                <a:lnTo>
                  <a:pt x="1808200" y="923163"/>
                </a:lnTo>
              </a:path>
              <a:path w="10942955" h="2192654">
                <a:moveTo>
                  <a:pt x="1826869" y="0"/>
                </a:moveTo>
                <a:lnTo>
                  <a:pt x="3635095" y="923163"/>
                </a:lnTo>
              </a:path>
              <a:path w="10942955" h="2192654">
                <a:moveTo>
                  <a:pt x="3653764" y="0"/>
                </a:moveTo>
                <a:lnTo>
                  <a:pt x="5461990" y="923163"/>
                </a:lnTo>
              </a:path>
              <a:path w="10942955" h="2192654">
                <a:moveTo>
                  <a:pt x="5480659" y="0"/>
                </a:moveTo>
                <a:lnTo>
                  <a:pt x="7288885" y="923163"/>
                </a:lnTo>
              </a:path>
              <a:path w="10942955" h="2192654">
                <a:moveTo>
                  <a:pt x="7307554" y="0"/>
                </a:moveTo>
                <a:lnTo>
                  <a:pt x="9115780" y="923163"/>
                </a:lnTo>
              </a:path>
              <a:path w="10942955" h="2192654">
                <a:moveTo>
                  <a:pt x="9134449" y="0"/>
                </a:moveTo>
                <a:lnTo>
                  <a:pt x="10942675" y="923163"/>
                </a:lnTo>
              </a:path>
              <a:path w="10942955" h="2192654">
                <a:moveTo>
                  <a:pt x="1827123" y="1269364"/>
                </a:moveTo>
                <a:lnTo>
                  <a:pt x="3635349" y="2192528"/>
                </a:lnTo>
              </a:path>
              <a:path w="10942955" h="2192654">
                <a:moveTo>
                  <a:pt x="3654018" y="1269364"/>
                </a:moveTo>
                <a:lnTo>
                  <a:pt x="5462244" y="2192528"/>
                </a:lnTo>
              </a:path>
              <a:path w="10942955" h="2192654">
                <a:moveTo>
                  <a:pt x="5480913" y="1269364"/>
                </a:moveTo>
                <a:lnTo>
                  <a:pt x="7289139" y="2192528"/>
                </a:lnTo>
              </a:path>
              <a:path w="10942955" h="2192654">
                <a:moveTo>
                  <a:pt x="7307808" y="1269364"/>
                </a:moveTo>
                <a:lnTo>
                  <a:pt x="9116034" y="2192528"/>
                </a:lnTo>
              </a:path>
              <a:path w="10942955" h="2192654">
                <a:moveTo>
                  <a:pt x="9134703" y="1269364"/>
                </a:moveTo>
                <a:lnTo>
                  <a:pt x="10942929" y="2192528"/>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2" name="object 22"/>
          <p:cNvSpPr txBox="1"/>
          <p:nvPr/>
        </p:nvSpPr>
        <p:spPr>
          <a:xfrm>
            <a:off x="1999050" y="2274927"/>
            <a:ext cx="6931866" cy="600325"/>
          </a:xfrm>
          <a:prstGeom prst="rect">
            <a:avLst/>
          </a:prstGeom>
        </p:spPr>
        <p:txBody>
          <a:bodyPr vert="horz" wrap="square" lIns="0" tIns="10001" rIns="0" bIns="0" rtlCol="0">
            <a:spAutoFit/>
          </a:bodyPr>
          <a:lstStyle/>
          <a:p>
            <a:pPr marL="116515" marR="4001" indent="-107013" defTabSz="720090" fontAlgn="auto">
              <a:lnSpc>
                <a:spcPct val="142300"/>
              </a:lnSpc>
              <a:spcBef>
                <a:spcPts val="79"/>
              </a:spcBef>
              <a:spcAft>
                <a:spcPts val="0"/>
              </a:spcAft>
              <a:tabLst>
                <a:tab pos="1547693" algn="l"/>
                <a:tab pos="2994373" algn="l"/>
                <a:tab pos="4425553" algn="l"/>
                <a:tab pos="5864733" algn="l"/>
              </a:tabLst>
            </a:pPr>
            <a:r>
              <a:rPr sz="1418" kern="0" spc="-16" dirty="0">
                <a:solidFill>
                  <a:sysClr val="windowText" lastClr="000000"/>
                </a:solidFill>
                <a:latin typeface="Calibri" panose="020F0502020204030204" pitchFamily="34" charset="0"/>
                <a:cs typeface="Calibri" panose="020F0502020204030204" pitchFamily="34" charset="0"/>
              </a:rPr>
              <a:t>5-</a:t>
            </a:r>
            <a:r>
              <a:rPr sz="1418" kern="0" dirty="0">
                <a:solidFill>
                  <a:sysClr val="windowText" lastClr="000000"/>
                </a:solidFill>
                <a:latin typeface="Calibri" panose="020F0502020204030204" pitchFamily="34" charset="0"/>
                <a:cs typeface="Calibri" panose="020F0502020204030204" pitchFamily="34" charset="0"/>
              </a:rPr>
              <a:t>day</a:t>
            </a:r>
            <a:r>
              <a:rPr sz="1418" kern="0" spc="-28"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planning</a:t>
            </a:r>
            <a:r>
              <a:rPr sz="1418" kern="0" spc="-24"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(P),</a:t>
            </a:r>
            <a:r>
              <a:rPr sz="1418" kern="0" spc="-28"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four</a:t>
            </a:r>
            <a:r>
              <a:rPr sz="1418" kern="0" spc="-28" dirty="0">
                <a:solidFill>
                  <a:sysClr val="windowText" lastClr="000000"/>
                </a:solidFill>
                <a:latin typeface="Calibri" panose="020F0502020204030204" pitchFamily="34" charset="0"/>
                <a:cs typeface="Calibri" panose="020F0502020204030204" pitchFamily="34" charset="0"/>
              </a:rPr>
              <a:t> </a:t>
            </a:r>
            <a:r>
              <a:rPr sz="1418" kern="0" spc="-16" dirty="0">
                <a:solidFill>
                  <a:sysClr val="windowText" lastClr="000000"/>
                </a:solidFill>
                <a:latin typeface="Calibri" panose="020F0502020204030204" pitchFamily="34" charset="0"/>
                <a:cs typeface="Calibri" panose="020F0502020204030204" pitchFamily="34" charset="0"/>
              </a:rPr>
              <a:t>20-</a:t>
            </a:r>
            <a:r>
              <a:rPr sz="1418" kern="0" dirty="0">
                <a:solidFill>
                  <a:sysClr val="windowText" lastClr="000000"/>
                </a:solidFill>
                <a:latin typeface="Calibri" panose="020F0502020204030204" pitchFamily="34" charset="0"/>
                <a:cs typeface="Calibri" panose="020F0502020204030204" pitchFamily="34" charset="0"/>
              </a:rPr>
              <a:t>day</a:t>
            </a:r>
            <a:r>
              <a:rPr sz="1418" kern="0" spc="-28"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development</a:t>
            </a:r>
            <a:r>
              <a:rPr sz="1418" kern="0" spc="-16"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sprints</a:t>
            </a:r>
            <a:r>
              <a:rPr sz="1418" kern="0" spc="-24"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(abcd),</a:t>
            </a:r>
            <a:r>
              <a:rPr sz="1418" kern="0" spc="-28"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two</a:t>
            </a:r>
            <a:r>
              <a:rPr sz="1418" kern="0" spc="-4" dirty="0">
                <a:solidFill>
                  <a:sysClr val="windowText" lastClr="000000"/>
                </a:solidFill>
                <a:latin typeface="Calibri" panose="020F0502020204030204" pitchFamily="34" charset="0"/>
                <a:cs typeface="Calibri" panose="020F0502020204030204" pitchFamily="34" charset="0"/>
              </a:rPr>
              <a:t> </a:t>
            </a:r>
            <a:r>
              <a:rPr sz="1418" kern="0" spc="-16" dirty="0">
                <a:solidFill>
                  <a:sysClr val="windowText" lastClr="000000"/>
                </a:solidFill>
                <a:latin typeface="Calibri" panose="020F0502020204030204" pitchFamily="34" charset="0"/>
                <a:cs typeface="Calibri" panose="020F0502020204030204" pitchFamily="34" charset="0"/>
              </a:rPr>
              <a:t>10-</a:t>
            </a:r>
            <a:r>
              <a:rPr sz="1418" kern="0" dirty="0">
                <a:solidFill>
                  <a:sysClr val="windowText" lastClr="000000"/>
                </a:solidFill>
                <a:latin typeface="Calibri" panose="020F0502020204030204" pitchFamily="34" charset="0"/>
                <a:cs typeface="Calibri" panose="020F0502020204030204" pitchFamily="34" charset="0"/>
              </a:rPr>
              <a:t>day</a:t>
            </a:r>
            <a:r>
              <a:rPr sz="1418" kern="0" spc="-28"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Z</a:t>
            </a:r>
            <a:r>
              <a:rPr sz="1418" kern="0" spc="-28"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sprints Development</a:t>
            </a:r>
            <a:r>
              <a:rPr sz="1418" kern="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Development</a:t>
            </a:r>
            <a:r>
              <a:rPr sz="1418" kern="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Development</a:t>
            </a:r>
            <a:r>
              <a:rPr sz="1418" kern="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Development</a:t>
            </a:r>
            <a:r>
              <a:rPr sz="1418" kern="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Development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23" name="object 23"/>
          <p:cNvSpPr txBox="1"/>
          <p:nvPr/>
        </p:nvSpPr>
        <p:spPr>
          <a:xfrm>
            <a:off x="650082" y="2673777"/>
            <a:ext cx="1086636" cy="356347"/>
          </a:xfrm>
          <a:prstGeom prst="rect">
            <a:avLst/>
          </a:prstGeom>
        </p:spPr>
        <p:txBody>
          <a:bodyPr vert="horz" wrap="square" lIns="0" tIns="10001" rIns="0" bIns="0" rtlCol="0">
            <a:spAutoFit/>
          </a:bodyPr>
          <a:lstStyle/>
          <a:p>
            <a:pPr marL="19002" defTabSz="720090" fontAlgn="auto">
              <a:lnSpc>
                <a:spcPts val="1532"/>
              </a:lnSpc>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Development</a:t>
            </a:r>
            <a:endParaRPr sz="1418" kern="0" dirty="0">
              <a:solidFill>
                <a:sysClr val="windowText" lastClr="000000"/>
              </a:solidFill>
              <a:latin typeface="Calibri" panose="020F0502020204030204" pitchFamily="34" charset="0"/>
              <a:cs typeface="Calibri" panose="020F0502020204030204" pitchFamily="34" charset="0"/>
            </a:endParaRPr>
          </a:p>
          <a:p>
            <a:pPr marL="10001" defTabSz="720090" fontAlgn="auto">
              <a:lnSpc>
                <a:spcPts val="1154"/>
              </a:lnSpc>
              <a:spcBef>
                <a:spcPts val="0"/>
              </a:spcBef>
              <a:spcAft>
                <a:spcPts val="0"/>
              </a:spcAft>
            </a:pPr>
            <a:r>
              <a:rPr sz="1103" kern="0" spc="-16" dirty="0">
                <a:solidFill>
                  <a:sysClr val="windowText" lastClr="000000"/>
                </a:solidFill>
                <a:latin typeface="Calibri" panose="020F0502020204030204" pitchFamily="34" charset="0"/>
                <a:cs typeface="Calibri" panose="020F0502020204030204" pitchFamily="34" charset="0"/>
              </a:rPr>
              <a:t>PDR1</a:t>
            </a:r>
            <a:endParaRPr sz="1103" kern="0" dirty="0">
              <a:solidFill>
                <a:sysClr val="windowText" lastClr="000000"/>
              </a:solidFill>
              <a:latin typeface="Calibri" panose="020F0502020204030204" pitchFamily="34" charset="0"/>
              <a:cs typeface="Calibri" panose="020F0502020204030204" pitchFamily="34" charset="0"/>
            </a:endParaRPr>
          </a:p>
        </p:txBody>
      </p:sp>
      <p:sp>
        <p:nvSpPr>
          <p:cNvPr id="24" name="object 24"/>
          <p:cNvSpPr/>
          <p:nvPr/>
        </p:nvSpPr>
        <p:spPr>
          <a:xfrm>
            <a:off x="480060" y="2092704"/>
            <a:ext cx="1452181" cy="200525"/>
          </a:xfrm>
          <a:custGeom>
            <a:avLst/>
            <a:gdLst/>
            <a:ahLst/>
            <a:cxnLst/>
            <a:rect l="l" t="t" r="r" b="b"/>
            <a:pathLst>
              <a:path w="1844039" h="254635">
                <a:moveTo>
                  <a:pt x="0" y="254381"/>
                </a:moveTo>
                <a:lnTo>
                  <a:pt x="4895" y="204868"/>
                </a:lnTo>
                <a:lnTo>
                  <a:pt x="18245" y="164417"/>
                </a:lnTo>
                <a:lnTo>
                  <a:pt x="38045" y="137134"/>
                </a:lnTo>
                <a:lnTo>
                  <a:pt x="62293" y="127127"/>
                </a:lnTo>
                <a:lnTo>
                  <a:pt x="842644" y="127127"/>
                </a:lnTo>
                <a:lnTo>
                  <a:pt x="866907" y="117139"/>
                </a:lnTo>
                <a:lnTo>
                  <a:pt x="886729" y="89900"/>
                </a:lnTo>
                <a:lnTo>
                  <a:pt x="900098" y="49492"/>
                </a:lnTo>
                <a:lnTo>
                  <a:pt x="905002" y="0"/>
                </a:lnTo>
                <a:lnTo>
                  <a:pt x="909885" y="49492"/>
                </a:lnTo>
                <a:lnTo>
                  <a:pt x="923210" y="89900"/>
                </a:lnTo>
                <a:lnTo>
                  <a:pt x="942988" y="117139"/>
                </a:lnTo>
                <a:lnTo>
                  <a:pt x="967232" y="127127"/>
                </a:lnTo>
                <a:lnTo>
                  <a:pt x="1781683" y="127127"/>
                </a:lnTo>
                <a:lnTo>
                  <a:pt x="1805926" y="137134"/>
                </a:lnTo>
                <a:lnTo>
                  <a:pt x="1825704" y="164417"/>
                </a:lnTo>
                <a:lnTo>
                  <a:pt x="1839029" y="204868"/>
                </a:lnTo>
                <a:lnTo>
                  <a:pt x="1843913" y="254381"/>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5" name="object 25"/>
          <p:cNvSpPr txBox="1">
            <a:spLocks noGrp="1"/>
          </p:cNvSpPr>
          <p:nvPr>
            <p:ph type="title"/>
          </p:nvPr>
        </p:nvSpPr>
        <p:spPr/>
        <p:txBody>
          <a:bodyPr/>
          <a:lstStyle/>
          <a:p>
            <a:r>
              <a:rPr lang="en-US" dirty="0"/>
              <a:t>Scrum-Based Software Development Process in Decoupled Wave-Like Waterfall</a:t>
            </a:r>
          </a:p>
        </p:txBody>
      </p:sp>
      <p:sp>
        <p:nvSpPr>
          <p:cNvPr id="26" name="object 26"/>
          <p:cNvSpPr txBox="1"/>
          <p:nvPr/>
        </p:nvSpPr>
        <p:spPr>
          <a:xfrm>
            <a:off x="843305" y="2971874"/>
            <a:ext cx="897112" cy="574861"/>
          </a:xfrm>
          <a:prstGeom prst="rect">
            <a:avLst/>
          </a:prstGeom>
        </p:spPr>
        <p:txBody>
          <a:bodyPr vert="horz" wrap="square" lIns="0" tIns="10501" rIns="0" bIns="0" rtlCol="0">
            <a:spAutoFit/>
          </a:bodyPr>
          <a:lstStyle/>
          <a:p>
            <a:pPr marR="289036" algn="r" defTabSz="720090" fontAlgn="auto">
              <a:lnSpc>
                <a:spcPts val="1158"/>
              </a:lnSpc>
              <a:spcBef>
                <a:spcPts val="83"/>
              </a:spcBef>
              <a:spcAft>
                <a:spcPts val="0"/>
              </a:spcAft>
            </a:pPr>
            <a:r>
              <a:rPr sz="1103" kern="0" spc="-8" dirty="0">
                <a:solidFill>
                  <a:sysClr val="windowText" lastClr="000000"/>
                </a:solidFill>
                <a:latin typeface="Calibri" panose="020F0502020204030204" pitchFamily="34" charset="0"/>
                <a:cs typeface="Calibri" panose="020F0502020204030204" pitchFamily="34" charset="0"/>
              </a:rPr>
              <a:t>P2/CDR1</a:t>
            </a:r>
            <a:endParaRPr sz="1103" kern="0" dirty="0">
              <a:solidFill>
                <a:sysClr val="windowText" lastClr="000000"/>
              </a:solidFill>
              <a:latin typeface="Calibri" panose="020F0502020204030204" pitchFamily="34" charset="0"/>
              <a:cs typeface="Calibri" panose="020F0502020204030204" pitchFamily="34" charset="0"/>
            </a:endParaRPr>
          </a:p>
          <a:p>
            <a:pPr marR="258032" algn="r" defTabSz="720090" fontAlgn="auto">
              <a:lnSpc>
                <a:spcPts val="992"/>
              </a:lnSpc>
              <a:spcBef>
                <a:spcPts val="0"/>
              </a:spcBef>
              <a:spcAft>
                <a:spcPts val="0"/>
              </a:spcAft>
            </a:pPr>
            <a:r>
              <a:rPr sz="1103" kern="0" spc="-8" dirty="0">
                <a:solidFill>
                  <a:sysClr val="windowText" lastClr="000000"/>
                </a:solidFill>
                <a:latin typeface="Calibri" panose="020F0502020204030204" pitchFamily="34" charset="0"/>
                <a:cs typeface="Calibri" panose="020F0502020204030204" pitchFamily="34" charset="0"/>
              </a:rPr>
              <a:t>P3/C2</a:t>
            </a:r>
            <a:endParaRPr sz="1103" kern="0" dirty="0">
              <a:solidFill>
                <a:sysClr val="windowText" lastClr="000000"/>
              </a:solidFill>
              <a:latin typeface="Calibri" panose="020F0502020204030204" pitchFamily="34" charset="0"/>
              <a:cs typeface="Calibri" panose="020F0502020204030204" pitchFamily="34" charset="0"/>
            </a:endParaRPr>
          </a:p>
          <a:p>
            <a:pPr marR="25003" algn="r" defTabSz="720090" fontAlgn="auto">
              <a:lnSpc>
                <a:spcPts val="992"/>
              </a:lnSpc>
              <a:spcBef>
                <a:spcPts val="0"/>
              </a:spcBef>
              <a:spcAft>
                <a:spcPts val="0"/>
              </a:spcAft>
            </a:pPr>
            <a:r>
              <a:rPr sz="1103" kern="0" spc="-8" dirty="0">
                <a:solidFill>
                  <a:sysClr val="windowText" lastClr="000000"/>
                </a:solidFill>
                <a:latin typeface="Calibri" panose="020F0502020204030204" pitchFamily="34" charset="0"/>
                <a:cs typeface="Calibri" panose="020F0502020204030204" pitchFamily="34" charset="0"/>
              </a:rPr>
              <a:t>P4/C3</a:t>
            </a:r>
            <a:endParaRPr sz="1103" kern="0" dirty="0">
              <a:solidFill>
                <a:sysClr val="windowText" lastClr="000000"/>
              </a:solidFill>
              <a:latin typeface="Calibri" panose="020F0502020204030204" pitchFamily="34" charset="0"/>
              <a:cs typeface="Calibri" panose="020F0502020204030204" pitchFamily="34" charset="0"/>
            </a:endParaRPr>
          </a:p>
          <a:p>
            <a:pPr marR="4001" algn="r" defTabSz="720090" fontAlgn="auto">
              <a:lnSpc>
                <a:spcPts val="1158"/>
              </a:lnSpc>
              <a:spcBef>
                <a:spcPts val="0"/>
              </a:spcBef>
              <a:spcAft>
                <a:spcPts val="0"/>
              </a:spcAft>
            </a:pPr>
            <a:r>
              <a:rPr sz="1103" kern="0" spc="-20" dirty="0">
                <a:solidFill>
                  <a:sysClr val="windowText" lastClr="000000"/>
                </a:solidFill>
                <a:latin typeface="Calibri" panose="020F0502020204030204" pitchFamily="34" charset="0"/>
                <a:cs typeface="Calibri" panose="020F0502020204030204" pitchFamily="34" charset="0"/>
              </a:rPr>
              <a:t>C4</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27" name="object 27"/>
          <p:cNvGrpSpPr/>
          <p:nvPr/>
        </p:nvGrpSpPr>
        <p:grpSpPr>
          <a:xfrm>
            <a:off x="3357519" y="4659025"/>
            <a:ext cx="5724716" cy="1005126"/>
            <a:chOff x="4263516" y="4700651"/>
            <a:chExt cx="7269480" cy="1276350"/>
          </a:xfrm>
        </p:grpSpPr>
        <p:sp>
          <p:nvSpPr>
            <p:cNvPr id="28" name="object 28"/>
            <p:cNvSpPr/>
            <p:nvPr/>
          </p:nvSpPr>
          <p:spPr>
            <a:xfrm>
              <a:off x="6090411" y="5046853"/>
              <a:ext cx="5436235" cy="923290"/>
            </a:xfrm>
            <a:custGeom>
              <a:avLst/>
              <a:gdLst/>
              <a:ahLst/>
              <a:cxnLst/>
              <a:rect l="l" t="t" r="r" b="b"/>
              <a:pathLst>
                <a:path w="5436234" h="923289">
                  <a:moveTo>
                    <a:pt x="0" y="0"/>
                  </a:moveTo>
                  <a:lnTo>
                    <a:pt x="1808226" y="923239"/>
                  </a:lnTo>
                </a:path>
                <a:path w="5436234" h="923289">
                  <a:moveTo>
                    <a:pt x="1800987" y="0"/>
                  </a:moveTo>
                  <a:lnTo>
                    <a:pt x="3609213" y="923239"/>
                  </a:lnTo>
                </a:path>
                <a:path w="5436234" h="923289">
                  <a:moveTo>
                    <a:pt x="3627882" y="0"/>
                  </a:moveTo>
                  <a:lnTo>
                    <a:pt x="5436108" y="923239"/>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9" name="object 29"/>
            <p:cNvSpPr/>
            <p:nvPr/>
          </p:nvSpPr>
          <p:spPr>
            <a:xfrm>
              <a:off x="4263516" y="4700651"/>
              <a:ext cx="1826895" cy="346710"/>
            </a:xfrm>
            <a:custGeom>
              <a:avLst/>
              <a:gdLst/>
              <a:ahLst/>
              <a:cxnLst/>
              <a:rect l="l" t="t" r="r" b="b"/>
              <a:pathLst>
                <a:path w="1826895" h="346710">
                  <a:moveTo>
                    <a:pt x="1826894" y="0"/>
                  </a:moveTo>
                  <a:lnTo>
                    <a:pt x="0" y="0"/>
                  </a:lnTo>
                  <a:lnTo>
                    <a:pt x="0" y="346201"/>
                  </a:lnTo>
                  <a:lnTo>
                    <a:pt x="1826894" y="346201"/>
                  </a:lnTo>
                  <a:lnTo>
                    <a:pt x="18268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0" name="object 30"/>
          <p:cNvSpPr txBox="1"/>
          <p:nvPr/>
        </p:nvSpPr>
        <p:spPr>
          <a:xfrm>
            <a:off x="3672259" y="4673527"/>
            <a:ext cx="809601"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8" dirty="0">
                <a:solidFill>
                  <a:sysClr val="windowText" lastClr="000000"/>
                </a:solidFill>
                <a:latin typeface="Calibri" panose="020F0502020204030204" pitchFamily="34" charset="0"/>
                <a:cs typeface="Calibri" panose="020F0502020204030204" pitchFamily="34" charset="0"/>
              </a:rPr>
              <a:t>Operation</a:t>
            </a:r>
            <a:endParaRPr sz="1418" kern="0" dirty="0">
              <a:solidFill>
                <a:sysClr val="windowText" lastClr="000000"/>
              </a:solidFill>
              <a:latin typeface="Calibri" panose="020F0502020204030204" pitchFamily="34" charset="0"/>
              <a:cs typeface="Calibri" panose="020F0502020204030204" pitchFamily="34" charset="0"/>
            </a:endParaRPr>
          </a:p>
        </p:txBody>
      </p:sp>
      <p:grpSp>
        <p:nvGrpSpPr>
          <p:cNvPr id="31" name="object 31"/>
          <p:cNvGrpSpPr/>
          <p:nvPr/>
        </p:nvGrpSpPr>
        <p:grpSpPr>
          <a:xfrm>
            <a:off x="475059" y="2372040"/>
            <a:ext cx="8649081" cy="3565946"/>
            <a:chOff x="603250" y="1796542"/>
            <a:chExt cx="10982960" cy="4528185"/>
          </a:xfrm>
        </p:grpSpPr>
        <p:sp>
          <p:nvSpPr>
            <p:cNvPr id="32" name="object 32"/>
            <p:cNvSpPr/>
            <p:nvPr/>
          </p:nvSpPr>
          <p:spPr>
            <a:xfrm>
              <a:off x="628294" y="2157730"/>
              <a:ext cx="10954385" cy="4158615"/>
            </a:xfrm>
            <a:custGeom>
              <a:avLst/>
              <a:gdLst/>
              <a:ahLst/>
              <a:cxnLst/>
              <a:rect l="l" t="t" r="r" b="b"/>
              <a:pathLst>
                <a:path w="10954385" h="4158615">
                  <a:moveTo>
                    <a:pt x="5470753" y="4191"/>
                  </a:moveTo>
                  <a:lnTo>
                    <a:pt x="5450687" y="4158551"/>
                  </a:lnTo>
                </a:path>
                <a:path w="10954385" h="4158615">
                  <a:moveTo>
                    <a:pt x="7306411" y="3556"/>
                  </a:moveTo>
                  <a:lnTo>
                    <a:pt x="7297648" y="2898775"/>
                  </a:lnTo>
                </a:path>
                <a:path w="10954385" h="4158615">
                  <a:moveTo>
                    <a:pt x="9142069" y="2794"/>
                  </a:moveTo>
                  <a:lnTo>
                    <a:pt x="9133306" y="2898140"/>
                  </a:lnTo>
                </a:path>
                <a:path w="10954385" h="4158615">
                  <a:moveTo>
                    <a:pt x="0" y="0"/>
                  </a:moveTo>
                  <a:lnTo>
                    <a:pt x="10942675" y="0"/>
                  </a:lnTo>
                </a:path>
                <a:path w="10954385" h="4158615">
                  <a:moveTo>
                    <a:pt x="1860143" y="350393"/>
                  </a:moveTo>
                  <a:lnTo>
                    <a:pt x="10924006" y="350393"/>
                  </a:lnTo>
                </a:path>
                <a:path w="10954385" h="4158615">
                  <a:moveTo>
                    <a:pt x="1824075" y="1269492"/>
                  </a:moveTo>
                  <a:lnTo>
                    <a:pt x="10954105" y="1269492"/>
                  </a:lnTo>
                </a:path>
                <a:path w="10954385" h="4158615">
                  <a:moveTo>
                    <a:pt x="1808454" y="1619758"/>
                  </a:moveTo>
                  <a:lnTo>
                    <a:pt x="10938484" y="1619758"/>
                  </a:lnTo>
                </a:path>
                <a:path w="10954385" h="4158615">
                  <a:moveTo>
                    <a:pt x="1816963" y="4191"/>
                  </a:moveTo>
                  <a:lnTo>
                    <a:pt x="1830044" y="1619758"/>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3" name="object 33"/>
            <p:cNvSpPr/>
            <p:nvPr/>
          </p:nvSpPr>
          <p:spPr>
            <a:xfrm>
              <a:off x="4229100" y="5046852"/>
              <a:ext cx="3612515" cy="923290"/>
            </a:xfrm>
            <a:custGeom>
              <a:avLst/>
              <a:gdLst/>
              <a:ahLst/>
              <a:cxnLst/>
              <a:rect l="l" t="t" r="r" b="b"/>
              <a:pathLst>
                <a:path w="3612515" h="923289">
                  <a:moveTo>
                    <a:pt x="1795272" y="0"/>
                  </a:moveTo>
                  <a:lnTo>
                    <a:pt x="0" y="0"/>
                  </a:lnTo>
                  <a:lnTo>
                    <a:pt x="1816989" y="923239"/>
                  </a:lnTo>
                  <a:lnTo>
                    <a:pt x="3612388" y="923239"/>
                  </a:lnTo>
                  <a:lnTo>
                    <a:pt x="1795272"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4" name="object 34"/>
            <p:cNvSpPr/>
            <p:nvPr/>
          </p:nvSpPr>
          <p:spPr>
            <a:xfrm>
              <a:off x="609600" y="1796542"/>
              <a:ext cx="10970260" cy="4528185"/>
            </a:xfrm>
            <a:custGeom>
              <a:avLst/>
              <a:gdLst/>
              <a:ahLst/>
              <a:cxnLst/>
              <a:rect l="l" t="t" r="r" b="b"/>
              <a:pathLst>
                <a:path w="10970260" h="4528185">
                  <a:moveTo>
                    <a:pt x="3672586" y="3272663"/>
                  </a:moveTo>
                  <a:lnTo>
                    <a:pt x="5480812" y="4195876"/>
                  </a:lnTo>
                </a:path>
                <a:path w="10970260" h="4528185">
                  <a:moveTo>
                    <a:pt x="10957179" y="711581"/>
                  </a:moveTo>
                  <a:lnTo>
                    <a:pt x="10957179" y="361188"/>
                  </a:lnTo>
                </a:path>
                <a:path w="10970260" h="4528185">
                  <a:moveTo>
                    <a:pt x="10961624" y="1980946"/>
                  </a:moveTo>
                  <a:lnTo>
                    <a:pt x="10961624" y="1630680"/>
                  </a:lnTo>
                </a:path>
                <a:path w="10970260" h="4528185">
                  <a:moveTo>
                    <a:pt x="10965942" y="3250311"/>
                  </a:moveTo>
                  <a:lnTo>
                    <a:pt x="10965942" y="2900045"/>
                  </a:lnTo>
                </a:path>
                <a:path w="10970260" h="4528185">
                  <a:moveTo>
                    <a:pt x="10970260" y="4519739"/>
                  </a:moveTo>
                  <a:lnTo>
                    <a:pt x="10970260" y="4169384"/>
                  </a:lnTo>
                </a:path>
                <a:path w="10970260" h="4528185">
                  <a:moveTo>
                    <a:pt x="0" y="711581"/>
                  </a:moveTo>
                  <a:lnTo>
                    <a:pt x="0" y="361188"/>
                  </a:lnTo>
                </a:path>
                <a:path w="10970260" h="4528185">
                  <a:moveTo>
                    <a:pt x="9134602" y="4523905"/>
                  </a:moveTo>
                  <a:lnTo>
                    <a:pt x="9134602" y="4173550"/>
                  </a:lnTo>
                </a:path>
                <a:path w="10970260" h="4528185">
                  <a:moveTo>
                    <a:pt x="7298944" y="4528058"/>
                  </a:moveTo>
                  <a:lnTo>
                    <a:pt x="7298944" y="4177703"/>
                  </a:lnTo>
                </a:path>
                <a:path w="10970260" h="4528185">
                  <a:moveTo>
                    <a:pt x="3666236" y="2900045"/>
                  </a:moveTo>
                  <a:lnTo>
                    <a:pt x="10942701" y="2900045"/>
                  </a:lnTo>
                </a:path>
                <a:path w="10970260" h="4528185">
                  <a:moveTo>
                    <a:pt x="3653916" y="3250311"/>
                  </a:moveTo>
                  <a:lnTo>
                    <a:pt x="10930255" y="3250311"/>
                  </a:lnTo>
                </a:path>
                <a:path w="10970260" h="4528185">
                  <a:moveTo>
                    <a:pt x="3653916" y="366141"/>
                  </a:moveTo>
                  <a:lnTo>
                    <a:pt x="3645154" y="3261360"/>
                  </a:lnTo>
                </a:path>
                <a:path w="10970260" h="4528185">
                  <a:moveTo>
                    <a:pt x="5449697" y="4519739"/>
                  </a:moveTo>
                  <a:lnTo>
                    <a:pt x="10952226" y="4519739"/>
                  </a:lnTo>
                </a:path>
                <a:path w="10970260" h="4528185">
                  <a:moveTo>
                    <a:pt x="5459095" y="4169384"/>
                  </a:moveTo>
                  <a:lnTo>
                    <a:pt x="10961624" y="4169397"/>
                  </a:lnTo>
                </a:path>
                <a:path w="10970260" h="4528185">
                  <a:moveTo>
                    <a:pt x="1701" y="0"/>
                  </a:moveTo>
                  <a:lnTo>
                    <a:pt x="1701" y="372491"/>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35" name="object 35"/>
            <p:cNvPicPr/>
            <p:nvPr/>
          </p:nvPicPr>
          <p:blipFill>
            <a:blip r:embed="rId2" cstate="print"/>
            <a:stretch>
              <a:fillRect/>
            </a:stretch>
          </p:blipFill>
          <p:spPr>
            <a:xfrm>
              <a:off x="662511" y="1871778"/>
              <a:ext cx="1693480" cy="157819"/>
            </a:xfrm>
            <a:prstGeom prst="rect">
              <a:avLst/>
            </a:prstGeom>
          </p:spPr>
        </p:pic>
        <p:sp>
          <p:nvSpPr>
            <p:cNvPr id="36" name="object 36"/>
            <p:cNvSpPr/>
            <p:nvPr/>
          </p:nvSpPr>
          <p:spPr>
            <a:xfrm>
              <a:off x="873950" y="1796542"/>
              <a:ext cx="1576070" cy="372745"/>
            </a:xfrm>
            <a:custGeom>
              <a:avLst/>
              <a:gdLst/>
              <a:ahLst/>
              <a:cxnLst/>
              <a:rect l="l" t="t" r="r" b="b"/>
              <a:pathLst>
                <a:path w="1576070" h="372744">
                  <a:moveTo>
                    <a:pt x="0" y="0"/>
                  </a:moveTo>
                  <a:lnTo>
                    <a:pt x="0" y="372491"/>
                  </a:lnTo>
                </a:path>
                <a:path w="1576070" h="372744">
                  <a:moveTo>
                    <a:pt x="262636" y="0"/>
                  </a:moveTo>
                  <a:lnTo>
                    <a:pt x="262636" y="372491"/>
                  </a:lnTo>
                </a:path>
                <a:path w="1576070" h="372744">
                  <a:moveTo>
                    <a:pt x="525335" y="0"/>
                  </a:moveTo>
                  <a:lnTo>
                    <a:pt x="525335" y="372491"/>
                  </a:lnTo>
                </a:path>
                <a:path w="1576070" h="372744">
                  <a:moveTo>
                    <a:pt x="787971" y="0"/>
                  </a:moveTo>
                  <a:lnTo>
                    <a:pt x="787971" y="372491"/>
                  </a:lnTo>
                </a:path>
                <a:path w="1576070" h="372744">
                  <a:moveTo>
                    <a:pt x="1050607" y="0"/>
                  </a:moveTo>
                  <a:lnTo>
                    <a:pt x="1050607" y="372491"/>
                  </a:lnTo>
                </a:path>
                <a:path w="1576070" h="372744">
                  <a:moveTo>
                    <a:pt x="1313243" y="0"/>
                  </a:moveTo>
                  <a:lnTo>
                    <a:pt x="1313243" y="372491"/>
                  </a:lnTo>
                </a:path>
                <a:path w="1576070" h="372744">
                  <a:moveTo>
                    <a:pt x="1575879" y="0"/>
                  </a:moveTo>
                  <a:lnTo>
                    <a:pt x="1575879" y="372491"/>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7" name="TextBox 36">
            <a:extLst>
              <a:ext uri="{FF2B5EF4-FFF2-40B4-BE49-F238E27FC236}">
                <a16:creationId xmlns:a16="http://schemas.microsoft.com/office/drawing/2014/main" id="{548D000C-B9AF-DDF1-1E6C-6B2445BD1077}"/>
              </a:ext>
            </a:extLst>
          </p:cNvPr>
          <p:cNvSpPr txBox="1"/>
          <p:nvPr/>
        </p:nvSpPr>
        <p:spPr>
          <a:xfrm>
            <a:off x="6451101" y="6406286"/>
            <a:ext cx="2795958" cy="261610"/>
          </a:xfrm>
          <a:prstGeom prst="rect">
            <a:avLst/>
          </a:prstGeom>
          <a:noFill/>
        </p:spPr>
        <p:txBody>
          <a:bodyPr wrap="none" rtlCol="0">
            <a:spAutoFit/>
          </a:bodyPr>
          <a:lstStyle/>
          <a:p>
            <a:r>
              <a:rPr lang="en-US" sz="1100" i="1" dirty="0">
                <a:latin typeface="+mn-lt"/>
              </a:rPr>
              <a:t>Source: INCOSE Agile Systems Working Group</a:t>
            </a:r>
          </a:p>
        </p:txBody>
      </p:sp>
      <p:sp>
        <p:nvSpPr>
          <p:cNvPr id="40" name="TextBox 39">
            <a:extLst>
              <a:ext uri="{FF2B5EF4-FFF2-40B4-BE49-F238E27FC236}">
                <a16:creationId xmlns:a16="http://schemas.microsoft.com/office/drawing/2014/main" id="{857A0A45-3AD3-7916-1F27-8250D72DD9AF}"/>
              </a:ext>
            </a:extLst>
          </p:cNvPr>
          <p:cNvSpPr txBox="1"/>
          <p:nvPr/>
        </p:nvSpPr>
        <p:spPr bwMode="auto">
          <a:xfrm>
            <a:off x="664830" y="1688726"/>
            <a:ext cx="1086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dirty="0">
                <a:latin typeface="+mn-lt"/>
              </a:rPr>
              <a:t>6 Months</a:t>
            </a:r>
          </a:p>
        </p:txBody>
      </p:sp>
      <p:sp>
        <p:nvSpPr>
          <p:cNvPr id="41" name="Footer Placeholder 40">
            <a:extLst>
              <a:ext uri="{FF2B5EF4-FFF2-40B4-BE49-F238E27FC236}">
                <a16:creationId xmlns:a16="http://schemas.microsoft.com/office/drawing/2014/main" id="{F724B791-5544-BDA8-3C46-AE246C994822}"/>
              </a:ext>
            </a:extLst>
          </p:cNvPr>
          <p:cNvSpPr>
            <a:spLocks noGrp="1"/>
          </p:cNvSpPr>
          <p:nvPr>
            <p:ph type="ftr" sz="quarter" idx="3"/>
          </p:nvPr>
        </p:nvSpPr>
        <p:spPr/>
        <p:txBody>
          <a:bodyPr/>
          <a:lstStyle/>
          <a:p>
            <a:r>
              <a:rPr lang="en-US" dirty="0"/>
              <a:t>ASE - </a:t>
            </a:r>
          </a:p>
        </p:txBody>
      </p:sp>
      <p:sp>
        <p:nvSpPr>
          <p:cNvPr id="42" name="Slide Number Placeholder 41">
            <a:extLst>
              <a:ext uri="{FF2B5EF4-FFF2-40B4-BE49-F238E27FC236}">
                <a16:creationId xmlns:a16="http://schemas.microsoft.com/office/drawing/2014/main" id="{625184C7-92B5-E658-C02C-0EF87C65A8B5}"/>
              </a:ext>
            </a:extLst>
          </p:cNvPr>
          <p:cNvSpPr>
            <a:spLocks noGrp="1"/>
          </p:cNvSpPr>
          <p:nvPr>
            <p:ph type="sldNum" sz="quarter" idx="4"/>
          </p:nvPr>
        </p:nvSpPr>
        <p:spPr/>
        <p:txBody>
          <a:bodyPr/>
          <a:lstStyle/>
          <a:p>
            <a:fld id="{128BDABE-9A80-4A93-8F32-7BEE168B241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55157" y="3356812"/>
            <a:ext cx="65008" cy="0"/>
          </a:xfrm>
          <a:custGeom>
            <a:avLst/>
            <a:gdLst/>
            <a:ahLst/>
            <a:cxnLst/>
            <a:rect l="l" t="t" r="r" b="b"/>
            <a:pathLst>
              <a:path w="82550">
                <a:moveTo>
                  <a:pt x="0" y="0"/>
                </a:moveTo>
                <a:lnTo>
                  <a:pt x="82550"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 name="object 6"/>
          <p:cNvSpPr/>
          <p:nvPr/>
        </p:nvSpPr>
        <p:spPr>
          <a:xfrm>
            <a:off x="7699182" y="3356812"/>
            <a:ext cx="647081" cy="0"/>
          </a:xfrm>
          <a:custGeom>
            <a:avLst/>
            <a:gdLst/>
            <a:ahLst/>
            <a:cxnLst/>
            <a:rect l="l" t="t" r="r" b="b"/>
            <a:pathLst>
              <a:path w="821690">
                <a:moveTo>
                  <a:pt x="0" y="0"/>
                </a:moveTo>
                <a:lnTo>
                  <a:pt x="821410"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 name="object 7"/>
          <p:cNvSpPr/>
          <p:nvPr/>
        </p:nvSpPr>
        <p:spPr>
          <a:xfrm>
            <a:off x="1255157" y="2996867"/>
            <a:ext cx="65008" cy="0"/>
          </a:xfrm>
          <a:custGeom>
            <a:avLst/>
            <a:gdLst/>
            <a:ahLst/>
            <a:cxnLst/>
            <a:rect l="l" t="t" r="r" b="b"/>
            <a:pathLst>
              <a:path w="82550">
                <a:moveTo>
                  <a:pt x="0" y="0"/>
                </a:moveTo>
                <a:lnTo>
                  <a:pt x="82550"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 name="object 8"/>
          <p:cNvSpPr/>
          <p:nvPr/>
        </p:nvSpPr>
        <p:spPr>
          <a:xfrm>
            <a:off x="8003001" y="2996867"/>
            <a:ext cx="343042" cy="0"/>
          </a:xfrm>
          <a:custGeom>
            <a:avLst/>
            <a:gdLst/>
            <a:ahLst/>
            <a:cxnLst/>
            <a:rect l="l" t="t" r="r" b="b"/>
            <a:pathLst>
              <a:path w="435609">
                <a:moveTo>
                  <a:pt x="0" y="0"/>
                </a:moveTo>
                <a:lnTo>
                  <a:pt x="435609"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 name="object 9"/>
          <p:cNvSpPr/>
          <p:nvPr/>
        </p:nvSpPr>
        <p:spPr>
          <a:xfrm>
            <a:off x="1255157" y="2629321"/>
            <a:ext cx="65008" cy="0"/>
          </a:xfrm>
          <a:custGeom>
            <a:avLst/>
            <a:gdLst/>
            <a:ahLst/>
            <a:cxnLst/>
            <a:rect l="l" t="t" r="r" b="b"/>
            <a:pathLst>
              <a:path w="82550">
                <a:moveTo>
                  <a:pt x="0" y="0"/>
                </a:moveTo>
                <a:lnTo>
                  <a:pt x="82550"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0" name="object 10"/>
          <p:cNvSpPr/>
          <p:nvPr/>
        </p:nvSpPr>
        <p:spPr>
          <a:xfrm>
            <a:off x="7920990" y="2629321"/>
            <a:ext cx="425053" cy="0"/>
          </a:xfrm>
          <a:custGeom>
            <a:avLst/>
            <a:gdLst/>
            <a:ahLst/>
            <a:cxnLst/>
            <a:rect l="l" t="t" r="r" b="b"/>
            <a:pathLst>
              <a:path w="539750">
                <a:moveTo>
                  <a:pt x="0" y="0"/>
                </a:moveTo>
                <a:lnTo>
                  <a:pt x="539750"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 name="object 11"/>
          <p:cNvSpPr/>
          <p:nvPr/>
        </p:nvSpPr>
        <p:spPr>
          <a:xfrm>
            <a:off x="1255157" y="2818094"/>
            <a:ext cx="65008" cy="0"/>
          </a:xfrm>
          <a:custGeom>
            <a:avLst/>
            <a:gdLst/>
            <a:ahLst/>
            <a:cxnLst/>
            <a:rect l="l" t="t" r="r" b="b"/>
            <a:pathLst>
              <a:path w="82550">
                <a:moveTo>
                  <a:pt x="0" y="0"/>
                </a:moveTo>
                <a:lnTo>
                  <a:pt x="82550"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 name="object 12"/>
          <p:cNvSpPr/>
          <p:nvPr/>
        </p:nvSpPr>
        <p:spPr>
          <a:xfrm>
            <a:off x="7934592" y="2818094"/>
            <a:ext cx="411551" cy="0"/>
          </a:xfrm>
          <a:custGeom>
            <a:avLst/>
            <a:gdLst/>
            <a:ahLst/>
            <a:cxnLst/>
            <a:rect l="l" t="t" r="r" b="b"/>
            <a:pathLst>
              <a:path w="522604">
                <a:moveTo>
                  <a:pt x="0" y="0"/>
                </a:moveTo>
                <a:lnTo>
                  <a:pt x="522477"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nvGrpSpPr>
          <p:cNvPr id="13" name="object 13"/>
          <p:cNvGrpSpPr/>
          <p:nvPr/>
        </p:nvGrpSpPr>
        <p:grpSpPr>
          <a:xfrm>
            <a:off x="1260158" y="1608544"/>
            <a:ext cx="7080885" cy="3858982"/>
            <a:chOff x="1600200" y="827024"/>
            <a:chExt cx="8991600" cy="4900295"/>
          </a:xfrm>
        </p:grpSpPr>
        <p:sp>
          <p:nvSpPr>
            <p:cNvPr id="14" name="object 14"/>
            <p:cNvSpPr/>
            <p:nvPr/>
          </p:nvSpPr>
          <p:spPr>
            <a:xfrm>
              <a:off x="7011161" y="4876164"/>
              <a:ext cx="152400" cy="838835"/>
            </a:xfrm>
            <a:custGeom>
              <a:avLst/>
              <a:gdLst/>
              <a:ahLst/>
              <a:cxnLst/>
              <a:rect l="l" t="t" r="r" b="b"/>
              <a:pathLst>
                <a:path w="152400" h="838835">
                  <a:moveTo>
                    <a:pt x="76200" y="0"/>
                  </a:moveTo>
                  <a:lnTo>
                    <a:pt x="37704" y="57234"/>
                  </a:lnTo>
                  <a:lnTo>
                    <a:pt x="27072" y="98589"/>
                  </a:lnTo>
                  <a:lnTo>
                    <a:pt x="17894" y="149107"/>
                  </a:lnTo>
                  <a:lnTo>
                    <a:pt x="10385" y="207602"/>
                  </a:lnTo>
                  <a:lnTo>
                    <a:pt x="4758" y="272890"/>
                  </a:lnTo>
                  <a:lnTo>
                    <a:pt x="1225" y="343784"/>
                  </a:lnTo>
                  <a:lnTo>
                    <a:pt x="0" y="419100"/>
                  </a:lnTo>
                  <a:lnTo>
                    <a:pt x="1225" y="494450"/>
                  </a:lnTo>
                  <a:lnTo>
                    <a:pt x="4758" y="565364"/>
                  </a:lnTo>
                  <a:lnTo>
                    <a:pt x="10385" y="630660"/>
                  </a:lnTo>
                  <a:lnTo>
                    <a:pt x="17894" y="689155"/>
                  </a:lnTo>
                  <a:lnTo>
                    <a:pt x="27072" y="739666"/>
                  </a:lnTo>
                  <a:lnTo>
                    <a:pt x="37704" y="781012"/>
                  </a:lnTo>
                  <a:lnTo>
                    <a:pt x="62481" y="831474"/>
                  </a:lnTo>
                  <a:lnTo>
                    <a:pt x="76200" y="838225"/>
                  </a:lnTo>
                  <a:lnTo>
                    <a:pt x="89884" y="831474"/>
                  </a:lnTo>
                  <a:lnTo>
                    <a:pt x="114638" y="781012"/>
                  </a:lnTo>
                  <a:lnTo>
                    <a:pt x="125275" y="739666"/>
                  </a:lnTo>
                  <a:lnTo>
                    <a:pt x="134463" y="689155"/>
                  </a:lnTo>
                  <a:lnTo>
                    <a:pt x="141985" y="630660"/>
                  </a:lnTo>
                  <a:lnTo>
                    <a:pt x="147627" y="565364"/>
                  </a:lnTo>
                  <a:lnTo>
                    <a:pt x="151170" y="494450"/>
                  </a:lnTo>
                  <a:lnTo>
                    <a:pt x="152400" y="419100"/>
                  </a:lnTo>
                  <a:lnTo>
                    <a:pt x="151170" y="343784"/>
                  </a:lnTo>
                  <a:lnTo>
                    <a:pt x="147627" y="272890"/>
                  </a:lnTo>
                  <a:lnTo>
                    <a:pt x="141986" y="207602"/>
                  </a:lnTo>
                  <a:lnTo>
                    <a:pt x="134463" y="149107"/>
                  </a:lnTo>
                  <a:lnTo>
                    <a:pt x="125275" y="98589"/>
                  </a:lnTo>
                  <a:lnTo>
                    <a:pt x="114638" y="57234"/>
                  </a:lnTo>
                  <a:lnTo>
                    <a:pt x="89884" y="6754"/>
                  </a:lnTo>
                  <a:lnTo>
                    <a:pt x="76200" y="0"/>
                  </a:lnTo>
                  <a:close/>
                </a:path>
              </a:pathLst>
            </a:custGeom>
            <a:solidFill>
              <a:srgbClr val="C0C0C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 name="object 15"/>
            <p:cNvSpPr/>
            <p:nvPr/>
          </p:nvSpPr>
          <p:spPr>
            <a:xfrm>
              <a:off x="7011161" y="4876164"/>
              <a:ext cx="152400" cy="838835"/>
            </a:xfrm>
            <a:custGeom>
              <a:avLst/>
              <a:gdLst/>
              <a:ahLst/>
              <a:cxnLst/>
              <a:rect l="l" t="t" r="r" b="b"/>
              <a:pathLst>
                <a:path w="152400" h="838835">
                  <a:moveTo>
                    <a:pt x="0" y="419100"/>
                  </a:moveTo>
                  <a:lnTo>
                    <a:pt x="1225" y="343784"/>
                  </a:lnTo>
                  <a:lnTo>
                    <a:pt x="4758" y="272890"/>
                  </a:lnTo>
                  <a:lnTo>
                    <a:pt x="10385" y="207602"/>
                  </a:lnTo>
                  <a:lnTo>
                    <a:pt x="17894" y="149107"/>
                  </a:lnTo>
                  <a:lnTo>
                    <a:pt x="27072" y="98589"/>
                  </a:lnTo>
                  <a:lnTo>
                    <a:pt x="37704" y="57234"/>
                  </a:lnTo>
                  <a:lnTo>
                    <a:pt x="62481" y="6754"/>
                  </a:lnTo>
                  <a:lnTo>
                    <a:pt x="76200" y="0"/>
                  </a:lnTo>
                  <a:lnTo>
                    <a:pt x="89884" y="6754"/>
                  </a:lnTo>
                  <a:lnTo>
                    <a:pt x="114638" y="57234"/>
                  </a:lnTo>
                  <a:lnTo>
                    <a:pt x="125275" y="98589"/>
                  </a:lnTo>
                  <a:lnTo>
                    <a:pt x="134463" y="149107"/>
                  </a:lnTo>
                  <a:lnTo>
                    <a:pt x="141986" y="207602"/>
                  </a:lnTo>
                  <a:lnTo>
                    <a:pt x="147627" y="272890"/>
                  </a:lnTo>
                  <a:lnTo>
                    <a:pt x="151170" y="343784"/>
                  </a:lnTo>
                  <a:lnTo>
                    <a:pt x="152400" y="419100"/>
                  </a:lnTo>
                  <a:lnTo>
                    <a:pt x="151170" y="494450"/>
                  </a:lnTo>
                  <a:lnTo>
                    <a:pt x="147627" y="565364"/>
                  </a:lnTo>
                  <a:lnTo>
                    <a:pt x="141985" y="630660"/>
                  </a:lnTo>
                  <a:lnTo>
                    <a:pt x="134463" y="689155"/>
                  </a:lnTo>
                  <a:lnTo>
                    <a:pt x="125275" y="739666"/>
                  </a:lnTo>
                  <a:lnTo>
                    <a:pt x="114638" y="781012"/>
                  </a:lnTo>
                  <a:lnTo>
                    <a:pt x="89884" y="831474"/>
                  </a:lnTo>
                  <a:lnTo>
                    <a:pt x="76200" y="838225"/>
                  </a:lnTo>
                  <a:lnTo>
                    <a:pt x="62481" y="831474"/>
                  </a:lnTo>
                  <a:lnTo>
                    <a:pt x="37704" y="781012"/>
                  </a:lnTo>
                  <a:lnTo>
                    <a:pt x="27072" y="739666"/>
                  </a:lnTo>
                  <a:lnTo>
                    <a:pt x="17894" y="689155"/>
                  </a:lnTo>
                  <a:lnTo>
                    <a:pt x="10385" y="630660"/>
                  </a:lnTo>
                  <a:lnTo>
                    <a:pt x="4758" y="565364"/>
                  </a:lnTo>
                  <a:lnTo>
                    <a:pt x="1225" y="494450"/>
                  </a:lnTo>
                  <a:lnTo>
                    <a:pt x="0" y="419100"/>
                  </a:lnTo>
                  <a:close/>
                </a:path>
              </a:pathLst>
            </a:custGeom>
            <a:ln w="254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 name="object 16"/>
            <p:cNvSpPr/>
            <p:nvPr/>
          </p:nvSpPr>
          <p:spPr>
            <a:xfrm>
              <a:off x="3330067" y="3047047"/>
              <a:ext cx="911860" cy="0"/>
            </a:xfrm>
            <a:custGeom>
              <a:avLst/>
              <a:gdLst/>
              <a:ahLst/>
              <a:cxnLst/>
              <a:rect l="l" t="t" r="r" b="b"/>
              <a:pathLst>
                <a:path w="911860">
                  <a:moveTo>
                    <a:pt x="0" y="0"/>
                  </a:moveTo>
                  <a:lnTo>
                    <a:pt x="911732"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7" name="object 17"/>
            <p:cNvSpPr/>
            <p:nvPr/>
          </p:nvSpPr>
          <p:spPr>
            <a:xfrm>
              <a:off x="2377948" y="3004946"/>
              <a:ext cx="1093470" cy="1862455"/>
            </a:xfrm>
            <a:custGeom>
              <a:avLst/>
              <a:gdLst/>
              <a:ahLst/>
              <a:cxnLst/>
              <a:rect l="l" t="t" r="r" b="b"/>
              <a:pathLst>
                <a:path w="1093470" h="1862454">
                  <a:moveTo>
                    <a:pt x="119253" y="287020"/>
                  </a:moveTo>
                  <a:lnTo>
                    <a:pt x="115747" y="280797"/>
                  </a:lnTo>
                  <a:lnTo>
                    <a:pt x="75107" y="211074"/>
                  </a:lnTo>
                  <a:lnTo>
                    <a:pt x="60452" y="185928"/>
                  </a:lnTo>
                  <a:lnTo>
                    <a:pt x="1397" y="286893"/>
                  </a:lnTo>
                  <a:lnTo>
                    <a:pt x="3429" y="294640"/>
                  </a:lnTo>
                  <a:lnTo>
                    <a:pt x="9525" y="298196"/>
                  </a:lnTo>
                  <a:lnTo>
                    <a:pt x="15494" y="301752"/>
                  </a:lnTo>
                  <a:lnTo>
                    <a:pt x="23368" y="299720"/>
                  </a:lnTo>
                  <a:lnTo>
                    <a:pt x="47625" y="258140"/>
                  </a:lnTo>
                  <a:lnTo>
                    <a:pt x="47752" y="211074"/>
                  </a:lnTo>
                  <a:lnTo>
                    <a:pt x="47701" y="258000"/>
                  </a:lnTo>
                  <a:lnTo>
                    <a:pt x="46266" y="1790230"/>
                  </a:lnTo>
                  <a:lnTo>
                    <a:pt x="46228" y="1837182"/>
                  </a:lnTo>
                  <a:lnTo>
                    <a:pt x="46215" y="1790153"/>
                  </a:lnTo>
                  <a:lnTo>
                    <a:pt x="24917" y="1753489"/>
                  </a:lnTo>
                  <a:lnTo>
                    <a:pt x="21971" y="1748536"/>
                  </a:lnTo>
                  <a:lnTo>
                    <a:pt x="14224" y="1746377"/>
                  </a:lnTo>
                  <a:lnTo>
                    <a:pt x="2032" y="1753489"/>
                  </a:lnTo>
                  <a:lnTo>
                    <a:pt x="0" y="1761236"/>
                  </a:lnTo>
                  <a:lnTo>
                    <a:pt x="58928" y="1862328"/>
                  </a:lnTo>
                  <a:lnTo>
                    <a:pt x="73634" y="1837182"/>
                  </a:lnTo>
                  <a:lnTo>
                    <a:pt x="114427" y="1767459"/>
                  </a:lnTo>
                  <a:lnTo>
                    <a:pt x="117856" y="1761363"/>
                  </a:lnTo>
                  <a:lnTo>
                    <a:pt x="115824" y="1753616"/>
                  </a:lnTo>
                  <a:lnTo>
                    <a:pt x="109855" y="1750060"/>
                  </a:lnTo>
                  <a:lnTo>
                    <a:pt x="103759" y="1746504"/>
                  </a:lnTo>
                  <a:lnTo>
                    <a:pt x="96012" y="1748536"/>
                  </a:lnTo>
                  <a:lnTo>
                    <a:pt x="71666" y="1790153"/>
                  </a:lnTo>
                  <a:lnTo>
                    <a:pt x="71704" y="1746377"/>
                  </a:lnTo>
                  <a:lnTo>
                    <a:pt x="73063" y="301879"/>
                  </a:lnTo>
                  <a:lnTo>
                    <a:pt x="73025" y="258013"/>
                  </a:lnTo>
                  <a:lnTo>
                    <a:pt x="73101" y="258140"/>
                  </a:lnTo>
                  <a:lnTo>
                    <a:pt x="94449" y="294767"/>
                  </a:lnTo>
                  <a:lnTo>
                    <a:pt x="97409" y="299720"/>
                  </a:lnTo>
                  <a:lnTo>
                    <a:pt x="105156" y="301879"/>
                  </a:lnTo>
                  <a:lnTo>
                    <a:pt x="111252" y="298323"/>
                  </a:lnTo>
                  <a:lnTo>
                    <a:pt x="117221" y="294767"/>
                  </a:lnTo>
                  <a:lnTo>
                    <a:pt x="119253" y="287020"/>
                  </a:lnTo>
                  <a:close/>
                </a:path>
                <a:path w="1093470" h="1862454">
                  <a:moveTo>
                    <a:pt x="1093470" y="0"/>
                  </a:moveTo>
                  <a:lnTo>
                    <a:pt x="1017270" y="0"/>
                  </a:lnTo>
                  <a:lnTo>
                    <a:pt x="1017270" y="76200"/>
                  </a:lnTo>
                  <a:lnTo>
                    <a:pt x="1044663" y="76200"/>
                  </a:lnTo>
                  <a:lnTo>
                    <a:pt x="1043178" y="1786128"/>
                  </a:lnTo>
                  <a:lnTo>
                    <a:pt x="1011428" y="1786128"/>
                  </a:lnTo>
                  <a:lnTo>
                    <a:pt x="1049528" y="1862328"/>
                  </a:lnTo>
                  <a:lnTo>
                    <a:pt x="1081278" y="1798828"/>
                  </a:lnTo>
                  <a:lnTo>
                    <a:pt x="1087628" y="1786128"/>
                  </a:lnTo>
                  <a:lnTo>
                    <a:pt x="1055878" y="1786128"/>
                  </a:lnTo>
                  <a:lnTo>
                    <a:pt x="1057363" y="76200"/>
                  </a:lnTo>
                  <a:lnTo>
                    <a:pt x="1093470" y="76200"/>
                  </a:lnTo>
                  <a:lnTo>
                    <a:pt x="1093470"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 name="object 18"/>
            <p:cNvSpPr/>
            <p:nvPr/>
          </p:nvSpPr>
          <p:spPr>
            <a:xfrm>
              <a:off x="1600200" y="3903725"/>
              <a:ext cx="1684655" cy="276225"/>
            </a:xfrm>
            <a:custGeom>
              <a:avLst/>
              <a:gdLst/>
              <a:ahLst/>
              <a:cxnLst/>
              <a:rect l="l" t="t" r="r" b="b"/>
              <a:pathLst>
                <a:path w="1684654" h="276225">
                  <a:moveTo>
                    <a:pt x="1684401" y="0"/>
                  </a:moveTo>
                  <a:lnTo>
                    <a:pt x="0" y="0"/>
                  </a:lnTo>
                  <a:lnTo>
                    <a:pt x="0" y="276225"/>
                  </a:lnTo>
                  <a:lnTo>
                    <a:pt x="1684401" y="276225"/>
                  </a:lnTo>
                  <a:lnTo>
                    <a:pt x="1684401" y="0"/>
                  </a:lnTo>
                  <a:close/>
                </a:path>
              </a:pathLst>
            </a:custGeom>
            <a:solidFill>
              <a:srgbClr val="FFFFFF"/>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 name="object 19"/>
            <p:cNvSpPr/>
            <p:nvPr/>
          </p:nvSpPr>
          <p:spPr>
            <a:xfrm>
              <a:off x="3505200" y="827024"/>
              <a:ext cx="7086600" cy="1066800"/>
            </a:xfrm>
            <a:custGeom>
              <a:avLst/>
              <a:gdLst/>
              <a:ahLst/>
              <a:cxnLst/>
              <a:rect l="l" t="t" r="r" b="b"/>
              <a:pathLst>
                <a:path w="7086600" h="1066800">
                  <a:moveTo>
                    <a:pt x="7086600" y="0"/>
                  </a:moveTo>
                  <a:lnTo>
                    <a:pt x="0" y="0"/>
                  </a:lnTo>
                  <a:lnTo>
                    <a:pt x="0" y="1066800"/>
                  </a:lnTo>
                  <a:lnTo>
                    <a:pt x="7086600" y="1066800"/>
                  </a:lnTo>
                  <a:lnTo>
                    <a:pt x="7086600" y="0"/>
                  </a:lnTo>
                  <a:close/>
                </a:path>
              </a:pathLst>
            </a:custGeom>
            <a:solidFill>
              <a:srgbClr val="D9D9D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0" name="object 20"/>
            <p:cNvSpPr/>
            <p:nvPr/>
          </p:nvSpPr>
          <p:spPr>
            <a:xfrm>
              <a:off x="3362070" y="2123249"/>
              <a:ext cx="1564005" cy="0"/>
            </a:xfrm>
            <a:custGeom>
              <a:avLst/>
              <a:gdLst/>
              <a:ahLst/>
              <a:cxnLst/>
              <a:rect l="l" t="t" r="r" b="b"/>
              <a:pathLst>
                <a:path w="1564004">
                  <a:moveTo>
                    <a:pt x="941577" y="0"/>
                  </a:moveTo>
                  <a:lnTo>
                    <a:pt x="1563751" y="0"/>
                  </a:lnTo>
                </a:path>
                <a:path w="1564004">
                  <a:moveTo>
                    <a:pt x="0" y="0"/>
                  </a:moveTo>
                  <a:lnTo>
                    <a:pt x="673353" y="0"/>
                  </a:lnTo>
                </a:path>
                <a:path w="1564004">
                  <a:moveTo>
                    <a:pt x="749553" y="0"/>
                  </a:moveTo>
                  <a:lnTo>
                    <a:pt x="865377"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1" name="object 21"/>
            <p:cNvSpPr/>
            <p:nvPr/>
          </p:nvSpPr>
          <p:spPr>
            <a:xfrm>
              <a:off x="3914139" y="2362962"/>
              <a:ext cx="322580" cy="0"/>
            </a:xfrm>
            <a:custGeom>
              <a:avLst/>
              <a:gdLst/>
              <a:ahLst/>
              <a:cxnLst/>
              <a:rect l="l" t="t" r="r" b="b"/>
              <a:pathLst>
                <a:path w="322579">
                  <a:moveTo>
                    <a:pt x="0" y="0"/>
                  </a:moveTo>
                  <a:lnTo>
                    <a:pt x="322072"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2" name="object 22"/>
            <p:cNvSpPr/>
            <p:nvPr/>
          </p:nvSpPr>
          <p:spPr>
            <a:xfrm>
              <a:off x="3267582" y="2589974"/>
              <a:ext cx="965200" cy="0"/>
            </a:xfrm>
            <a:custGeom>
              <a:avLst/>
              <a:gdLst/>
              <a:ahLst/>
              <a:cxnLst/>
              <a:rect l="l" t="t" r="r" b="b"/>
              <a:pathLst>
                <a:path w="965200">
                  <a:moveTo>
                    <a:pt x="0" y="0"/>
                  </a:moveTo>
                  <a:lnTo>
                    <a:pt x="964691"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3" name="object 23"/>
            <p:cNvSpPr/>
            <p:nvPr/>
          </p:nvSpPr>
          <p:spPr>
            <a:xfrm>
              <a:off x="3131311" y="2362962"/>
              <a:ext cx="706755" cy="0"/>
            </a:xfrm>
            <a:custGeom>
              <a:avLst/>
              <a:gdLst/>
              <a:ahLst/>
              <a:cxnLst/>
              <a:rect l="l" t="t" r="r" b="b"/>
              <a:pathLst>
                <a:path w="706754">
                  <a:moveTo>
                    <a:pt x="0" y="0"/>
                  </a:moveTo>
                  <a:lnTo>
                    <a:pt x="706627"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4" name="object 24"/>
            <p:cNvSpPr/>
            <p:nvPr/>
          </p:nvSpPr>
          <p:spPr>
            <a:xfrm>
              <a:off x="6029604" y="3047047"/>
              <a:ext cx="1869439" cy="0"/>
            </a:xfrm>
            <a:custGeom>
              <a:avLst/>
              <a:gdLst/>
              <a:ahLst/>
              <a:cxnLst/>
              <a:rect l="l" t="t" r="r" b="b"/>
              <a:pathLst>
                <a:path w="1869440">
                  <a:moveTo>
                    <a:pt x="0" y="0"/>
                  </a:moveTo>
                  <a:lnTo>
                    <a:pt x="1869414"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5" name="object 25"/>
            <p:cNvSpPr/>
            <p:nvPr/>
          </p:nvSpPr>
          <p:spPr>
            <a:xfrm>
              <a:off x="6028042" y="2123249"/>
              <a:ext cx="2362200" cy="0"/>
            </a:xfrm>
            <a:custGeom>
              <a:avLst/>
              <a:gdLst/>
              <a:ahLst/>
              <a:cxnLst/>
              <a:rect l="l" t="t" r="r" b="b"/>
              <a:pathLst>
                <a:path w="2362200">
                  <a:moveTo>
                    <a:pt x="1933968" y="0"/>
                  </a:moveTo>
                  <a:lnTo>
                    <a:pt x="2361704" y="0"/>
                  </a:lnTo>
                </a:path>
                <a:path w="2362200">
                  <a:moveTo>
                    <a:pt x="0" y="0"/>
                  </a:moveTo>
                  <a:lnTo>
                    <a:pt x="1665744" y="0"/>
                  </a:lnTo>
                </a:path>
                <a:path w="2362200">
                  <a:moveTo>
                    <a:pt x="1741944" y="0"/>
                  </a:moveTo>
                  <a:lnTo>
                    <a:pt x="1857768"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6" name="object 26"/>
            <p:cNvSpPr/>
            <p:nvPr/>
          </p:nvSpPr>
          <p:spPr>
            <a:xfrm>
              <a:off x="7572502" y="2362962"/>
              <a:ext cx="313690" cy="0"/>
            </a:xfrm>
            <a:custGeom>
              <a:avLst/>
              <a:gdLst/>
              <a:ahLst/>
              <a:cxnLst/>
              <a:rect l="l" t="t" r="r" b="b"/>
              <a:pathLst>
                <a:path w="313690">
                  <a:moveTo>
                    <a:pt x="0" y="0"/>
                  </a:moveTo>
                  <a:lnTo>
                    <a:pt x="313308"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7" name="object 27"/>
            <p:cNvSpPr/>
            <p:nvPr/>
          </p:nvSpPr>
          <p:spPr>
            <a:xfrm>
              <a:off x="6492747" y="2589974"/>
              <a:ext cx="1402080" cy="0"/>
            </a:xfrm>
            <a:custGeom>
              <a:avLst/>
              <a:gdLst/>
              <a:ahLst/>
              <a:cxnLst/>
              <a:rect l="l" t="t" r="r" b="b"/>
              <a:pathLst>
                <a:path w="1402079">
                  <a:moveTo>
                    <a:pt x="0" y="0"/>
                  </a:moveTo>
                  <a:lnTo>
                    <a:pt x="1401572"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8" name="object 28"/>
            <p:cNvSpPr/>
            <p:nvPr/>
          </p:nvSpPr>
          <p:spPr>
            <a:xfrm>
              <a:off x="6037922" y="2362962"/>
              <a:ext cx="1458595" cy="0"/>
            </a:xfrm>
            <a:custGeom>
              <a:avLst/>
              <a:gdLst/>
              <a:ahLst/>
              <a:cxnLst/>
              <a:rect l="l" t="t" r="r" b="b"/>
              <a:pathLst>
                <a:path w="1458595">
                  <a:moveTo>
                    <a:pt x="0" y="0"/>
                  </a:moveTo>
                  <a:lnTo>
                    <a:pt x="1458379"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9" name="object 29"/>
            <p:cNvSpPr/>
            <p:nvPr/>
          </p:nvSpPr>
          <p:spPr>
            <a:xfrm>
              <a:off x="7975219" y="3047047"/>
              <a:ext cx="696595" cy="0"/>
            </a:xfrm>
            <a:custGeom>
              <a:avLst/>
              <a:gdLst/>
              <a:ahLst/>
              <a:cxnLst/>
              <a:rect l="l" t="t" r="r" b="b"/>
              <a:pathLst>
                <a:path w="696595">
                  <a:moveTo>
                    <a:pt x="0" y="0"/>
                  </a:moveTo>
                  <a:lnTo>
                    <a:pt x="696086"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0" name="object 30"/>
            <p:cNvSpPr/>
            <p:nvPr/>
          </p:nvSpPr>
          <p:spPr>
            <a:xfrm>
              <a:off x="7970520" y="2589974"/>
              <a:ext cx="349885" cy="0"/>
            </a:xfrm>
            <a:custGeom>
              <a:avLst/>
              <a:gdLst/>
              <a:ahLst/>
              <a:cxnLst/>
              <a:rect l="l" t="t" r="r" b="b"/>
              <a:pathLst>
                <a:path w="349884">
                  <a:moveTo>
                    <a:pt x="0" y="0"/>
                  </a:moveTo>
                  <a:lnTo>
                    <a:pt x="349757"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1" name="object 31"/>
            <p:cNvSpPr/>
            <p:nvPr/>
          </p:nvSpPr>
          <p:spPr>
            <a:xfrm>
              <a:off x="7962010" y="2362962"/>
              <a:ext cx="445134" cy="0"/>
            </a:xfrm>
            <a:custGeom>
              <a:avLst/>
              <a:gdLst/>
              <a:ahLst/>
              <a:cxnLst/>
              <a:rect l="l" t="t" r="r" b="b"/>
              <a:pathLst>
                <a:path w="445134">
                  <a:moveTo>
                    <a:pt x="0" y="0"/>
                  </a:moveTo>
                  <a:lnTo>
                    <a:pt x="445008"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2" name="object 32"/>
            <p:cNvSpPr/>
            <p:nvPr/>
          </p:nvSpPr>
          <p:spPr>
            <a:xfrm>
              <a:off x="4318000" y="3047047"/>
              <a:ext cx="606425" cy="0"/>
            </a:xfrm>
            <a:custGeom>
              <a:avLst/>
              <a:gdLst/>
              <a:ahLst/>
              <a:cxnLst/>
              <a:rect l="l" t="t" r="r" b="b"/>
              <a:pathLst>
                <a:path w="606425">
                  <a:moveTo>
                    <a:pt x="0" y="0"/>
                  </a:moveTo>
                  <a:lnTo>
                    <a:pt x="606171" y="0"/>
                  </a:lnTo>
                </a:path>
              </a:pathLst>
            </a:custGeom>
            <a:ln w="173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3" name="object 33"/>
            <p:cNvSpPr/>
            <p:nvPr/>
          </p:nvSpPr>
          <p:spPr>
            <a:xfrm>
              <a:off x="4308475" y="2589974"/>
              <a:ext cx="129539" cy="0"/>
            </a:xfrm>
            <a:custGeom>
              <a:avLst/>
              <a:gdLst/>
              <a:ahLst/>
              <a:cxnLst/>
              <a:rect l="l" t="t" r="r" b="b"/>
              <a:pathLst>
                <a:path w="129539">
                  <a:moveTo>
                    <a:pt x="0" y="0"/>
                  </a:moveTo>
                  <a:lnTo>
                    <a:pt x="129159"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4" name="object 34"/>
            <p:cNvSpPr/>
            <p:nvPr/>
          </p:nvSpPr>
          <p:spPr>
            <a:xfrm>
              <a:off x="4312411" y="2362962"/>
              <a:ext cx="580390" cy="0"/>
            </a:xfrm>
            <a:custGeom>
              <a:avLst/>
              <a:gdLst/>
              <a:ahLst/>
              <a:cxnLst/>
              <a:rect l="l" t="t" r="r" b="b"/>
              <a:pathLst>
                <a:path w="580389">
                  <a:moveTo>
                    <a:pt x="0" y="0"/>
                  </a:moveTo>
                  <a:lnTo>
                    <a:pt x="580009" y="0"/>
                  </a:lnTo>
                </a:path>
              </a:pathLst>
            </a:custGeom>
            <a:ln w="1422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5" name="object 35"/>
          <p:cNvSpPr txBox="1"/>
          <p:nvPr/>
        </p:nvSpPr>
        <p:spPr>
          <a:xfrm>
            <a:off x="1346367" y="3266651"/>
            <a:ext cx="1240155"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Infrastructure</a:t>
            </a:r>
            <a:r>
              <a:rPr sz="945" kern="0" spc="-16"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evolution</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36" name="object 36"/>
          <p:cNvSpPr txBox="1"/>
          <p:nvPr/>
        </p:nvSpPr>
        <p:spPr>
          <a:xfrm>
            <a:off x="1346368" y="2900406"/>
            <a:ext cx="1191649"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Situational</a:t>
            </a:r>
            <a:r>
              <a:rPr sz="945" kern="0" spc="-47"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awareness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37" name="object 37"/>
          <p:cNvSpPr txBox="1"/>
          <p:nvPr/>
        </p:nvSpPr>
        <p:spPr>
          <a:xfrm>
            <a:off x="1346368" y="2720383"/>
            <a:ext cx="1085636"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Resource</a:t>
            </a:r>
            <a:r>
              <a:rPr sz="945" kern="0" spc="-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readiness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38" name="object 38"/>
          <p:cNvSpPr txBox="1"/>
          <p:nvPr/>
        </p:nvSpPr>
        <p:spPr>
          <a:xfrm>
            <a:off x="1328666" y="4017245"/>
            <a:ext cx="1189149"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b="1" kern="0" spc="-8" dirty="0">
                <a:solidFill>
                  <a:srgbClr val="0000FF"/>
                </a:solidFill>
                <a:latin typeface="Calibri" panose="020F0502020204030204" pitchFamily="34" charset="0"/>
                <a:cs typeface="Calibri" panose="020F0502020204030204" pitchFamily="34" charset="0"/>
              </a:rPr>
              <a:t>Infrastructure</a:t>
            </a:r>
            <a:endParaRPr sz="1418" kern="0" dirty="0">
              <a:solidFill>
                <a:sysClr val="windowText" lastClr="000000"/>
              </a:solidFill>
              <a:latin typeface="Calibri" panose="020F0502020204030204" pitchFamily="34" charset="0"/>
              <a:cs typeface="Calibri" panose="020F0502020204030204" pitchFamily="34" charset="0"/>
            </a:endParaRPr>
          </a:p>
        </p:txBody>
      </p:sp>
      <p:grpSp>
        <p:nvGrpSpPr>
          <p:cNvPr id="39" name="object 39"/>
          <p:cNvGrpSpPr/>
          <p:nvPr/>
        </p:nvGrpSpPr>
        <p:grpSpPr>
          <a:xfrm>
            <a:off x="1254756" y="2448649"/>
            <a:ext cx="5706212" cy="2227778"/>
            <a:chOff x="1593341" y="1893823"/>
            <a:chExt cx="7245984" cy="2828925"/>
          </a:xfrm>
        </p:grpSpPr>
        <p:sp>
          <p:nvSpPr>
            <p:cNvPr id="40" name="object 40"/>
            <p:cNvSpPr/>
            <p:nvPr/>
          </p:nvSpPr>
          <p:spPr>
            <a:xfrm>
              <a:off x="3505199" y="3265423"/>
              <a:ext cx="1676400" cy="1430020"/>
            </a:xfrm>
            <a:custGeom>
              <a:avLst/>
              <a:gdLst/>
              <a:ahLst/>
              <a:cxnLst/>
              <a:rect l="l" t="t" r="r" b="b"/>
              <a:pathLst>
                <a:path w="1676400" h="1430020">
                  <a:moveTo>
                    <a:pt x="1676400" y="0"/>
                  </a:moveTo>
                  <a:lnTo>
                    <a:pt x="0" y="0"/>
                  </a:lnTo>
                  <a:lnTo>
                    <a:pt x="0" y="1429765"/>
                  </a:lnTo>
                  <a:lnTo>
                    <a:pt x="1676400" y="1429765"/>
                  </a:lnTo>
                  <a:lnTo>
                    <a:pt x="1676400" y="0"/>
                  </a:lnTo>
                  <a:close/>
                </a:path>
              </a:pathLst>
            </a:custGeom>
            <a:solidFill>
              <a:srgbClr val="D9D9D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41" name="object 41"/>
            <p:cNvSpPr/>
            <p:nvPr/>
          </p:nvSpPr>
          <p:spPr>
            <a:xfrm>
              <a:off x="1593341" y="3386150"/>
              <a:ext cx="1714500" cy="215900"/>
            </a:xfrm>
            <a:custGeom>
              <a:avLst/>
              <a:gdLst/>
              <a:ahLst/>
              <a:cxnLst/>
              <a:rect l="l" t="t" r="r" b="b"/>
              <a:pathLst>
                <a:path w="1714500" h="215900">
                  <a:moveTo>
                    <a:pt x="1713992" y="0"/>
                  </a:moveTo>
                  <a:lnTo>
                    <a:pt x="0" y="0"/>
                  </a:lnTo>
                  <a:lnTo>
                    <a:pt x="0" y="215442"/>
                  </a:lnTo>
                  <a:lnTo>
                    <a:pt x="1713992" y="215442"/>
                  </a:lnTo>
                  <a:lnTo>
                    <a:pt x="1713992" y="0"/>
                  </a:lnTo>
                  <a:close/>
                </a:path>
              </a:pathLst>
            </a:custGeom>
            <a:solidFill>
              <a:srgbClr val="FFFFFF"/>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42" name="object 42"/>
            <p:cNvSpPr/>
            <p:nvPr/>
          </p:nvSpPr>
          <p:spPr>
            <a:xfrm>
              <a:off x="5334000" y="3265423"/>
              <a:ext cx="3505200" cy="1457325"/>
            </a:xfrm>
            <a:custGeom>
              <a:avLst/>
              <a:gdLst/>
              <a:ahLst/>
              <a:cxnLst/>
              <a:rect l="l" t="t" r="r" b="b"/>
              <a:pathLst>
                <a:path w="3505200" h="1457325">
                  <a:moveTo>
                    <a:pt x="1673225" y="0"/>
                  </a:moveTo>
                  <a:lnTo>
                    <a:pt x="0" y="0"/>
                  </a:lnTo>
                  <a:lnTo>
                    <a:pt x="0" y="1457198"/>
                  </a:lnTo>
                  <a:lnTo>
                    <a:pt x="1673225" y="1457198"/>
                  </a:lnTo>
                  <a:lnTo>
                    <a:pt x="1673225" y="0"/>
                  </a:lnTo>
                  <a:close/>
                </a:path>
                <a:path w="3505200" h="1457325">
                  <a:moveTo>
                    <a:pt x="3505200" y="0"/>
                  </a:moveTo>
                  <a:lnTo>
                    <a:pt x="1828800" y="0"/>
                  </a:lnTo>
                  <a:lnTo>
                    <a:pt x="1828800" y="1429766"/>
                  </a:lnTo>
                  <a:lnTo>
                    <a:pt x="3505200" y="1429766"/>
                  </a:lnTo>
                  <a:lnTo>
                    <a:pt x="3505200" y="0"/>
                  </a:lnTo>
                  <a:close/>
                </a:path>
              </a:pathLst>
            </a:custGeom>
            <a:solidFill>
              <a:srgbClr val="D9D9D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43" name="object 43"/>
            <p:cNvPicPr/>
            <p:nvPr/>
          </p:nvPicPr>
          <p:blipFill>
            <a:blip r:embed="rId2" cstate="print"/>
            <a:stretch>
              <a:fillRect/>
            </a:stretch>
          </p:blipFill>
          <p:spPr>
            <a:xfrm>
              <a:off x="4419091" y="1895474"/>
              <a:ext cx="76200" cy="228600"/>
            </a:xfrm>
            <a:prstGeom prst="rect">
              <a:avLst/>
            </a:prstGeom>
          </p:spPr>
        </p:pic>
        <p:sp>
          <p:nvSpPr>
            <p:cNvPr id="44" name="object 44"/>
            <p:cNvSpPr/>
            <p:nvPr/>
          </p:nvSpPr>
          <p:spPr>
            <a:xfrm>
              <a:off x="4038600" y="1893823"/>
              <a:ext cx="456565" cy="965200"/>
            </a:xfrm>
            <a:custGeom>
              <a:avLst/>
              <a:gdLst/>
              <a:ahLst/>
              <a:cxnLst/>
              <a:rect l="l" t="t" r="r" b="b"/>
              <a:pathLst>
                <a:path w="456564" h="965200">
                  <a:moveTo>
                    <a:pt x="76200" y="76200"/>
                  </a:moveTo>
                  <a:lnTo>
                    <a:pt x="69850" y="63500"/>
                  </a:lnTo>
                  <a:lnTo>
                    <a:pt x="38100" y="0"/>
                  </a:lnTo>
                  <a:lnTo>
                    <a:pt x="0" y="76200"/>
                  </a:lnTo>
                  <a:lnTo>
                    <a:pt x="31750" y="76200"/>
                  </a:lnTo>
                  <a:lnTo>
                    <a:pt x="31750" y="434975"/>
                  </a:lnTo>
                  <a:lnTo>
                    <a:pt x="0" y="434975"/>
                  </a:lnTo>
                  <a:lnTo>
                    <a:pt x="0" y="511175"/>
                  </a:lnTo>
                  <a:lnTo>
                    <a:pt x="76200" y="511175"/>
                  </a:lnTo>
                  <a:lnTo>
                    <a:pt x="76200" y="434975"/>
                  </a:lnTo>
                  <a:lnTo>
                    <a:pt x="44450" y="434975"/>
                  </a:lnTo>
                  <a:lnTo>
                    <a:pt x="44450" y="76200"/>
                  </a:lnTo>
                  <a:lnTo>
                    <a:pt x="76200" y="76200"/>
                  </a:lnTo>
                  <a:close/>
                </a:path>
                <a:path w="456564" h="965200">
                  <a:moveTo>
                    <a:pt x="275717" y="889000"/>
                  </a:moveTo>
                  <a:lnTo>
                    <a:pt x="199517" y="889000"/>
                  </a:lnTo>
                  <a:lnTo>
                    <a:pt x="199517" y="965200"/>
                  </a:lnTo>
                  <a:lnTo>
                    <a:pt x="275717" y="965200"/>
                  </a:lnTo>
                  <a:lnTo>
                    <a:pt x="275717" y="889000"/>
                  </a:lnTo>
                  <a:close/>
                </a:path>
                <a:path w="456564" h="965200">
                  <a:moveTo>
                    <a:pt x="456438" y="194945"/>
                  </a:moveTo>
                  <a:lnTo>
                    <a:pt x="380238" y="194945"/>
                  </a:lnTo>
                  <a:lnTo>
                    <a:pt x="380238" y="271145"/>
                  </a:lnTo>
                  <a:lnTo>
                    <a:pt x="456438" y="271145"/>
                  </a:lnTo>
                  <a:lnTo>
                    <a:pt x="456438" y="194945"/>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45" name="object 45"/>
          <p:cNvSpPr txBox="1"/>
          <p:nvPr/>
        </p:nvSpPr>
        <p:spPr>
          <a:xfrm>
            <a:off x="1346368" y="2103505"/>
            <a:ext cx="1264658" cy="578716"/>
          </a:xfrm>
          <a:prstGeom prst="rect">
            <a:avLst/>
          </a:prstGeom>
        </p:spPr>
        <p:txBody>
          <a:bodyPr vert="horz" wrap="square" lIns="0" tIns="10001" rIns="0" bIns="0" rtlCol="0">
            <a:spAutoFit/>
          </a:bodyPr>
          <a:lstStyle/>
          <a:p>
            <a:pPr marR="46506" algn="ctr" defTabSz="720090" fontAlgn="auto">
              <a:lnSpc>
                <a:spcPts val="1618"/>
              </a:lnSpc>
              <a:spcBef>
                <a:spcPts val="79"/>
              </a:spcBef>
              <a:spcAft>
                <a:spcPts val="0"/>
              </a:spcAft>
            </a:pPr>
            <a:r>
              <a:rPr sz="1418" b="1" kern="0" spc="-8" dirty="0">
                <a:solidFill>
                  <a:srgbClr val="0000FF"/>
                </a:solidFill>
                <a:latin typeface="Calibri" panose="020F0502020204030204" pitchFamily="34" charset="0"/>
                <a:cs typeface="Calibri" panose="020F0502020204030204" pitchFamily="34" charset="0"/>
              </a:rPr>
              <a:t>Integrity</a:t>
            </a:r>
            <a:endParaRPr sz="1418" kern="0" dirty="0">
              <a:solidFill>
                <a:sysClr val="windowText" lastClr="000000"/>
              </a:solidFill>
              <a:latin typeface="Calibri" panose="020F0502020204030204" pitchFamily="34" charset="0"/>
              <a:cs typeface="Calibri" panose="020F0502020204030204" pitchFamily="34" charset="0"/>
            </a:endParaRPr>
          </a:p>
          <a:p>
            <a:pPr marR="47006" algn="ctr" defTabSz="720090" fontAlgn="auto">
              <a:lnSpc>
                <a:spcPts val="1618"/>
              </a:lnSpc>
              <a:spcBef>
                <a:spcPts val="0"/>
              </a:spcBef>
              <a:spcAft>
                <a:spcPts val="0"/>
              </a:spcAft>
            </a:pPr>
            <a:r>
              <a:rPr sz="1418" b="1" kern="0" spc="-8" dirty="0">
                <a:solidFill>
                  <a:srgbClr val="0000FF"/>
                </a:solidFill>
                <a:latin typeface="Calibri" panose="020F0502020204030204" pitchFamily="34" charset="0"/>
                <a:cs typeface="Calibri" panose="020F0502020204030204" pitchFamily="34" charset="0"/>
              </a:rPr>
              <a:t>Management</a:t>
            </a:r>
            <a:endParaRPr sz="1418" kern="0" dirty="0">
              <a:solidFill>
                <a:sysClr val="windowText" lastClr="000000"/>
              </a:solidFill>
              <a:latin typeface="Calibri" panose="020F0502020204030204" pitchFamily="34" charset="0"/>
              <a:cs typeface="Calibri" panose="020F0502020204030204" pitchFamily="34" charset="0"/>
            </a:endParaRPr>
          </a:p>
          <a:p>
            <a:pPr marL="10001" defTabSz="720090" fontAlgn="auto">
              <a:spcBef>
                <a:spcPts val="138"/>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Resource</a:t>
            </a:r>
            <a:r>
              <a:rPr sz="945" kern="0" spc="-28"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mix</a:t>
            </a:r>
            <a:r>
              <a:rPr sz="945" kern="0" spc="-8" dirty="0">
                <a:solidFill>
                  <a:sysClr val="windowText" lastClr="000000"/>
                </a:solidFill>
                <a:latin typeface="Calibri" panose="020F0502020204030204" pitchFamily="34" charset="0"/>
                <a:cs typeface="Calibri" panose="020F0502020204030204" pitchFamily="34" charset="0"/>
              </a:rPr>
              <a:t> evolution</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46" name="object 46"/>
          <p:cNvSpPr txBox="1"/>
          <p:nvPr/>
        </p:nvSpPr>
        <p:spPr>
          <a:xfrm>
            <a:off x="1320765" y="3609693"/>
            <a:ext cx="1216652" cy="180330"/>
          </a:xfrm>
          <a:prstGeom prst="rect">
            <a:avLst/>
          </a:prstGeom>
        </p:spPr>
        <p:txBody>
          <a:bodyPr vert="horz" wrap="square" lIns="0" tIns="10501" rIns="0" bIns="0" rtlCol="0">
            <a:spAutoFit/>
          </a:bodyPr>
          <a:lstStyle/>
          <a:p>
            <a:pPr marL="10001" defTabSz="720090" fontAlgn="auto">
              <a:spcBef>
                <a:spcPts val="83"/>
              </a:spcBef>
              <a:spcAft>
                <a:spcPts val="0"/>
              </a:spcAft>
            </a:pPr>
            <a:r>
              <a:rPr sz="1103" b="1" kern="0" dirty="0">
                <a:solidFill>
                  <a:srgbClr val="0000FF"/>
                </a:solidFill>
                <a:latin typeface="Calibri" panose="020F0502020204030204" pitchFamily="34" charset="0"/>
                <a:cs typeface="Calibri" panose="020F0502020204030204" pitchFamily="34" charset="0"/>
              </a:rPr>
              <a:t>Active</a:t>
            </a:r>
            <a:r>
              <a:rPr sz="1103" b="1" kern="0" spc="-35" dirty="0">
                <a:solidFill>
                  <a:srgbClr val="0000FF"/>
                </a:solidFill>
                <a:latin typeface="Calibri" panose="020F0502020204030204" pitchFamily="34" charset="0"/>
                <a:cs typeface="Calibri" panose="020F0502020204030204" pitchFamily="34" charset="0"/>
              </a:rPr>
              <a:t> </a:t>
            </a:r>
            <a:r>
              <a:rPr sz="1103" b="1" kern="0" spc="-8" dirty="0">
                <a:solidFill>
                  <a:srgbClr val="0000FF"/>
                </a:solidFill>
                <a:latin typeface="Calibri" panose="020F0502020204030204" pitchFamily="34" charset="0"/>
                <a:cs typeface="Calibri" panose="020F0502020204030204" pitchFamily="34" charset="0"/>
              </a:rPr>
              <a:t>Facilitating</a:t>
            </a:r>
            <a:endParaRPr sz="1103" kern="0" dirty="0">
              <a:solidFill>
                <a:sysClr val="windowText" lastClr="000000"/>
              </a:solidFill>
              <a:latin typeface="Calibri" panose="020F0502020204030204" pitchFamily="34" charset="0"/>
              <a:cs typeface="Calibri" panose="020F0502020204030204" pitchFamily="34" charset="0"/>
            </a:endParaRPr>
          </a:p>
        </p:txBody>
      </p:sp>
      <p:sp>
        <p:nvSpPr>
          <p:cNvPr id="47" name="object 47"/>
          <p:cNvSpPr/>
          <p:nvPr/>
        </p:nvSpPr>
        <p:spPr>
          <a:xfrm>
            <a:off x="1274359" y="4451459"/>
            <a:ext cx="1304662" cy="170021"/>
          </a:xfrm>
          <a:custGeom>
            <a:avLst/>
            <a:gdLst/>
            <a:ahLst/>
            <a:cxnLst/>
            <a:rect l="l" t="t" r="r" b="b"/>
            <a:pathLst>
              <a:path w="1656714" h="215900">
                <a:moveTo>
                  <a:pt x="1656206" y="0"/>
                </a:moveTo>
                <a:lnTo>
                  <a:pt x="0" y="0"/>
                </a:lnTo>
                <a:lnTo>
                  <a:pt x="0" y="215442"/>
                </a:lnTo>
                <a:lnTo>
                  <a:pt x="1656206" y="215442"/>
                </a:lnTo>
                <a:lnTo>
                  <a:pt x="1656206" y="0"/>
                </a:lnTo>
                <a:close/>
              </a:path>
            </a:pathLst>
          </a:custGeom>
          <a:solidFill>
            <a:srgbClr val="FFFFFF"/>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48" name="object 48"/>
          <p:cNvSpPr txBox="1"/>
          <p:nvPr/>
        </p:nvSpPr>
        <p:spPr>
          <a:xfrm>
            <a:off x="1341367" y="4437498"/>
            <a:ext cx="1171646" cy="179825"/>
          </a:xfrm>
          <a:prstGeom prst="rect">
            <a:avLst/>
          </a:prstGeom>
        </p:spPr>
        <p:txBody>
          <a:bodyPr vert="horz" wrap="square" lIns="0" tIns="10001" rIns="0" bIns="0" rtlCol="0">
            <a:spAutoFit/>
          </a:bodyPr>
          <a:lstStyle/>
          <a:p>
            <a:pPr marL="10001" defTabSz="720090" fontAlgn="auto">
              <a:spcBef>
                <a:spcPts val="79"/>
              </a:spcBef>
              <a:spcAft>
                <a:spcPts val="0"/>
              </a:spcAft>
            </a:pPr>
            <a:r>
              <a:rPr sz="1103" b="1" kern="0" dirty="0">
                <a:solidFill>
                  <a:srgbClr val="0000FF"/>
                </a:solidFill>
                <a:latin typeface="Calibri" panose="020F0502020204030204" pitchFamily="34" charset="0"/>
                <a:cs typeface="Calibri" panose="020F0502020204030204" pitchFamily="34" charset="0"/>
              </a:rPr>
              <a:t>Passive</a:t>
            </a:r>
            <a:r>
              <a:rPr sz="1103" b="1" kern="0" spc="-24" dirty="0">
                <a:solidFill>
                  <a:srgbClr val="0000FF"/>
                </a:solidFill>
                <a:latin typeface="Calibri" panose="020F0502020204030204" pitchFamily="34" charset="0"/>
                <a:cs typeface="Calibri" panose="020F0502020204030204" pitchFamily="34" charset="0"/>
              </a:rPr>
              <a:t> </a:t>
            </a:r>
            <a:r>
              <a:rPr sz="1103" b="1" kern="0" spc="-8" dirty="0">
                <a:solidFill>
                  <a:srgbClr val="0000FF"/>
                </a:solidFill>
                <a:latin typeface="Calibri" panose="020F0502020204030204" pitchFamily="34" charset="0"/>
                <a:cs typeface="Calibri" panose="020F0502020204030204" pitchFamily="34" charset="0"/>
              </a:rPr>
              <a:t>Enabling</a:t>
            </a:r>
            <a:endParaRPr sz="1103" kern="0" dirty="0">
              <a:solidFill>
                <a:sysClr val="windowText" lastClr="000000"/>
              </a:solidFill>
              <a:latin typeface="Calibri" panose="020F0502020204030204" pitchFamily="34" charset="0"/>
              <a:cs typeface="Calibri" panose="020F0502020204030204" pitchFamily="34" charset="0"/>
            </a:endParaRPr>
          </a:p>
        </p:txBody>
      </p:sp>
      <p:sp>
        <p:nvSpPr>
          <p:cNvPr id="49" name="object 49"/>
          <p:cNvSpPr txBox="1"/>
          <p:nvPr/>
        </p:nvSpPr>
        <p:spPr>
          <a:xfrm>
            <a:off x="3907287" y="3285154"/>
            <a:ext cx="813102"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Chief</a:t>
            </a:r>
            <a:r>
              <a:rPr sz="945" kern="0" spc="-43"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Engineer</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50" name="object 50"/>
          <p:cNvSpPr txBox="1"/>
          <p:nvPr/>
        </p:nvSpPr>
        <p:spPr>
          <a:xfrm>
            <a:off x="3883485" y="2510556"/>
            <a:ext cx="842605" cy="375520"/>
          </a:xfrm>
          <a:prstGeom prst="rect">
            <a:avLst/>
          </a:prstGeom>
        </p:spPr>
        <p:txBody>
          <a:bodyPr vert="horz" wrap="square" lIns="0" tIns="10001" rIns="0" bIns="0" rtlCol="0">
            <a:spAutoFit/>
          </a:bodyPr>
          <a:lstStyle/>
          <a:p>
            <a:pPr marL="10001" marR="4001" indent="26003" defTabSz="720090" fontAlgn="auto">
              <a:lnSpc>
                <a:spcPct val="131200"/>
              </a:lnSpc>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PMO/</a:t>
            </a:r>
            <a:r>
              <a:rPr sz="945" kern="0" spc="-8"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Sys</a:t>
            </a:r>
            <a:r>
              <a:rPr sz="945" kern="0" spc="4" dirty="0">
                <a:solidFill>
                  <a:sysClr val="windowText" lastClr="000000"/>
                </a:solidFill>
                <a:latin typeface="Calibri" panose="020F0502020204030204" pitchFamily="34" charset="0"/>
                <a:cs typeface="Calibri" panose="020F0502020204030204" pitchFamily="34" charset="0"/>
              </a:rPr>
              <a:t> </a:t>
            </a:r>
            <a:r>
              <a:rPr sz="945" kern="0" spc="-20" dirty="0">
                <a:solidFill>
                  <a:sysClr val="windowText" lastClr="000000"/>
                </a:solidFill>
                <a:latin typeface="Calibri" panose="020F0502020204030204" pitchFamily="34" charset="0"/>
                <a:cs typeface="Calibri" panose="020F0502020204030204" pitchFamily="34" charset="0"/>
              </a:rPr>
              <a:t>Eng </a:t>
            </a:r>
            <a:r>
              <a:rPr sz="945" kern="0" dirty="0">
                <a:solidFill>
                  <a:sysClr val="windowText" lastClr="000000"/>
                </a:solidFill>
                <a:latin typeface="Calibri" panose="020F0502020204030204" pitchFamily="34" charset="0"/>
                <a:cs typeface="Calibri" panose="020F0502020204030204" pitchFamily="34" charset="0"/>
              </a:rPr>
              <a:t>PMO</a:t>
            </a:r>
            <a:r>
              <a:rPr sz="945" kern="0" spc="-4"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t>
            </a:r>
            <a:r>
              <a:rPr sz="945" kern="0" spc="-4"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Sys</a:t>
            </a:r>
            <a:r>
              <a:rPr sz="945" kern="0" spc="8" dirty="0">
                <a:solidFill>
                  <a:sysClr val="windowText" lastClr="000000"/>
                </a:solidFill>
                <a:latin typeface="Calibri" panose="020F0502020204030204" pitchFamily="34" charset="0"/>
                <a:cs typeface="Calibri" panose="020F0502020204030204" pitchFamily="34" charset="0"/>
              </a:rPr>
              <a:t> </a:t>
            </a:r>
            <a:r>
              <a:rPr sz="945" kern="0" spc="-20" dirty="0">
                <a:solidFill>
                  <a:sysClr val="windowText" lastClr="000000"/>
                </a:solidFill>
                <a:latin typeface="Calibri" panose="020F0502020204030204" pitchFamily="34" charset="0"/>
                <a:cs typeface="Calibri" panose="020F0502020204030204" pitchFamily="34" charset="0"/>
              </a:rPr>
              <a:t>Eng</a:t>
            </a:r>
            <a:endParaRPr sz="945" kern="0" dirty="0">
              <a:solidFill>
                <a:sysClr val="windowText" lastClr="000000"/>
              </a:solidFill>
              <a:latin typeface="Calibri" panose="020F0502020204030204" pitchFamily="34" charset="0"/>
              <a:cs typeface="Calibri" panose="020F0502020204030204" pitchFamily="34" charset="0"/>
            </a:endParaRPr>
          </a:p>
        </p:txBody>
      </p:sp>
      <p:grpSp>
        <p:nvGrpSpPr>
          <p:cNvPr id="52" name="object 52"/>
          <p:cNvGrpSpPr/>
          <p:nvPr/>
        </p:nvGrpSpPr>
        <p:grpSpPr>
          <a:xfrm>
            <a:off x="1250156" y="4778539"/>
            <a:ext cx="7100888" cy="680085"/>
            <a:chOff x="1587500" y="4852415"/>
            <a:chExt cx="9017000" cy="863600"/>
          </a:xfrm>
        </p:grpSpPr>
        <p:sp>
          <p:nvSpPr>
            <p:cNvPr id="53" name="object 53"/>
            <p:cNvSpPr/>
            <p:nvPr/>
          </p:nvSpPr>
          <p:spPr>
            <a:xfrm>
              <a:off x="3352800" y="4865115"/>
              <a:ext cx="152400" cy="838200"/>
            </a:xfrm>
            <a:custGeom>
              <a:avLst/>
              <a:gdLst/>
              <a:ahLst/>
              <a:cxnLst/>
              <a:rect l="l" t="t" r="r" b="b"/>
              <a:pathLst>
                <a:path w="152400" h="838200">
                  <a:moveTo>
                    <a:pt x="76200" y="0"/>
                  </a:moveTo>
                  <a:lnTo>
                    <a:pt x="37761" y="57206"/>
                  </a:lnTo>
                  <a:lnTo>
                    <a:pt x="27124" y="98547"/>
                  </a:lnTo>
                  <a:lnTo>
                    <a:pt x="17936" y="149055"/>
                  </a:lnTo>
                  <a:lnTo>
                    <a:pt x="10413" y="207546"/>
                  </a:lnTo>
                  <a:lnTo>
                    <a:pt x="4772" y="272838"/>
                  </a:lnTo>
                  <a:lnTo>
                    <a:pt x="1229" y="343750"/>
                  </a:lnTo>
                  <a:lnTo>
                    <a:pt x="0" y="419099"/>
                  </a:lnTo>
                  <a:lnTo>
                    <a:pt x="1229" y="494414"/>
                  </a:lnTo>
                  <a:lnTo>
                    <a:pt x="4772" y="565305"/>
                  </a:lnTo>
                  <a:lnTo>
                    <a:pt x="10414" y="630587"/>
                  </a:lnTo>
                  <a:lnTo>
                    <a:pt x="17936" y="689076"/>
                  </a:lnTo>
                  <a:lnTo>
                    <a:pt x="27124" y="739588"/>
                  </a:lnTo>
                  <a:lnTo>
                    <a:pt x="37761" y="780937"/>
                  </a:lnTo>
                  <a:lnTo>
                    <a:pt x="62515" y="831408"/>
                  </a:lnTo>
                  <a:lnTo>
                    <a:pt x="76200" y="838161"/>
                  </a:lnTo>
                  <a:lnTo>
                    <a:pt x="89884" y="831408"/>
                  </a:lnTo>
                  <a:lnTo>
                    <a:pt x="114638" y="780937"/>
                  </a:lnTo>
                  <a:lnTo>
                    <a:pt x="125275" y="739588"/>
                  </a:lnTo>
                  <a:lnTo>
                    <a:pt x="134463" y="689076"/>
                  </a:lnTo>
                  <a:lnTo>
                    <a:pt x="141986" y="630587"/>
                  </a:lnTo>
                  <a:lnTo>
                    <a:pt x="147627" y="565305"/>
                  </a:lnTo>
                  <a:lnTo>
                    <a:pt x="151170" y="494414"/>
                  </a:lnTo>
                  <a:lnTo>
                    <a:pt x="152400" y="419099"/>
                  </a:lnTo>
                  <a:lnTo>
                    <a:pt x="151170" y="343750"/>
                  </a:lnTo>
                  <a:lnTo>
                    <a:pt x="147627" y="272838"/>
                  </a:lnTo>
                  <a:lnTo>
                    <a:pt x="141985" y="207546"/>
                  </a:lnTo>
                  <a:lnTo>
                    <a:pt x="134463" y="149055"/>
                  </a:lnTo>
                  <a:lnTo>
                    <a:pt x="125275" y="98547"/>
                  </a:lnTo>
                  <a:lnTo>
                    <a:pt x="114638" y="57206"/>
                  </a:lnTo>
                  <a:lnTo>
                    <a:pt x="89884" y="6750"/>
                  </a:lnTo>
                  <a:lnTo>
                    <a:pt x="76200" y="0"/>
                  </a:lnTo>
                  <a:close/>
                </a:path>
              </a:pathLst>
            </a:custGeom>
            <a:solidFill>
              <a:srgbClr val="C0C0C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54" name="object 54"/>
            <p:cNvSpPr/>
            <p:nvPr/>
          </p:nvSpPr>
          <p:spPr>
            <a:xfrm>
              <a:off x="1600200" y="4865115"/>
              <a:ext cx="8991600" cy="838200"/>
            </a:xfrm>
            <a:custGeom>
              <a:avLst/>
              <a:gdLst/>
              <a:ahLst/>
              <a:cxnLst/>
              <a:rect l="l" t="t" r="r" b="b"/>
              <a:pathLst>
                <a:path w="8991600" h="838200">
                  <a:moveTo>
                    <a:pt x="1752600" y="419099"/>
                  </a:moveTo>
                  <a:lnTo>
                    <a:pt x="1753829" y="343750"/>
                  </a:lnTo>
                  <a:lnTo>
                    <a:pt x="1757372" y="272838"/>
                  </a:lnTo>
                  <a:lnTo>
                    <a:pt x="1763014" y="207546"/>
                  </a:lnTo>
                  <a:lnTo>
                    <a:pt x="1770536" y="149055"/>
                  </a:lnTo>
                  <a:lnTo>
                    <a:pt x="1779724" y="98547"/>
                  </a:lnTo>
                  <a:lnTo>
                    <a:pt x="1790361" y="57206"/>
                  </a:lnTo>
                  <a:lnTo>
                    <a:pt x="1815115" y="6750"/>
                  </a:lnTo>
                  <a:lnTo>
                    <a:pt x="1828800" y="0"/>
                  </a:lnTo>
                  <a:lnTo>
                    <a:pt x="1842484" y="6750"/>
                  </a:lnTo>
                  <a:lnTo>
                    <a:pt x="1867238" y="57206"/>
                  </a:lnTo>
                  <a:lnTo>
                    <a:pt x="1877875" y="98547"/>
                  </a:lnTo>
                  <a:lnTo>
                    <a:pt x="1887063" y="149055"/>
                  </a:lnTo>
                  <a:lnTo>
                    <a:pt x="1894585" y="207546"/>
                  </a:lnTo>
                  <a:lnTo>
                    <a:pt x="1900227" y="272838"/>
                  </a:lnTo>
                  <a:lnTo>
                    <a:pt x="1903770" y="343750"/>
                  </a:lnTo>
                  <a:lnTo>
                    <a:pt x="1905000" y="419099"/>
                  </a:lnTo>
                  <a:lnTo>
                    <a:pt x="1903770" y="494414"/>
                  </a:lnTo>
                  <a:lnTo>
                    <a:pt x="1900227" y="565305"/>
                  </a:lnTo>
                  <a:lnTo>
                    <a:pt x="1894586" y="630587"/>
                  </a:lnTo>
                  <a:lnTo>
                    <a:pt x="1887063" y="689076"/>
                  </a:lnTo>
                  <a:lnTo>
                    <a:pt x="1877875" y="739588"/>
                  </a:lnTo>
                  <a:lnTo>
                    <a:pt x="1867238" y="780937"/>
                  </a:lnTo>
                  <a:lnTo>
                    <a:pt x="1842484" y="831408"/>
                  </a:lnTo>
                  <a:lnTo>
                    <a:pt x="1828800" y="838161"/>
                  </a:lnTo>
                  <a:lnTo>
                    <a:pt x="1815115" y="831408"/>
                  </a:lnTo>
                  <a:lnTo>
                    <a:pt x="1790361" y="780937"/>
                  </a:lnTo>
                  <a:lnTo>
                    <a:pt x="1779724" y="739588"/>
                  </a:lnTo>
                  <a:lnTo>
                    <a:pt x="1770536" y="689076"/>
                  </a:lnTo>
                  <a:lnTo>
                    <a:pt x="1763014" y="630587"/>
                  </a:lnTo>
                  <a:lnTo>
                    <a:pt x="1757372" y="565305"/>
                  </a:lnTo>
                  <a:lnTo>
                    <a:pt x="1753829" y="494414"/>
                  </a:lnTo>
                  <a:lnTo>
                    <a:pt x="1752600" y="419099"/>
                  </a:lnTo>
                  <a:close/>
                </a:path>
                <a:path w="8991600" h="838200">
                  <a:moveTo>
                    <a:pt x="0" y="146049"/>
                  </a:moveTo>
                  <a:lnTo>
                    <a:pt x="8534400" y="146049"/>
                  </a:lnTo>
                  <a:lnTo>
                    <a:pt x="8534400" y="100012"/>
                  </a:lnTo>
                  <a:lnTo>
                    <a:pt x="0" y="100012"/>
                  </a:lnTo>
                  <a:lnTo>
                    <a:pt x="0" y="146049"/>
                  </a:lnTo>
                  <a:close/>
                </a:path>
                <a:path w="8991600" h="838200">
                  <a:moveTo>
                    <a:pt x="152400" y="298449"/>
                  </a:moveTo>
                  <a:lnTo>
                    <a:pt x="8686800" y="298449"/>
                  </a:lnTo>
                  <a:lnTo>
                    <a:pt x="8686800" y="252412"/>
                  </a:lnTo>
                  <a:lnTo>
                    <a:pt x="152400" y="252412"/>
                  </a:lnTo>
                  <a:lnTo>
                    <a:pt x="152400" y="298449"/>
                  </a:lnTo>
                  <a:close/>
                </a:path>
                <a:path w="8991600" h="838200">
                  <a:moveTo>
                    <a:pt x="304800" y="450849"/>
                  </a:moveTo>
                  <a:lnTo>
                    <a:pt x="8839200" y="450849"/>
                  </a:lnTo>
                  <a:lnTo>
                    <a:pt x="8839200" y="404812"/>
                  </a:lnTo>
                  <a:lnTo>
                    <a:pt x="304800" y="404812"/>
                  </a:lnTo>
                  <a:lnTo>
                    <a:pt x="304800" y="450849"/>
                  </a:lnTo>
                  <a:close/>
                </a:path>
                <a:path w="8991600" h="838200">
                  <a:moveTo>
                    <a:pt x="457200" y="603249"/>
                  </a:moveTo>
                  <a:lnTo>
                    <a:pt x="8991600" y="603249"/>
                  </a:lnTo>
                  <a:lnTo>
                    <a:pt x="8991600" y="557212"/>
                  </a:lnTo>
                  <a:lnTo>
                    <a:pt x="457200" y="557212"/>
                  </a:lnTo>
                  <a:lnTo>
                    <a:pt x="457200" y="603249"/>
                  </a:lnTo>
                  <a:close/>
                </a:path>
                <a:path w="8991600" h="838200">
                  <a:moveTo>
                    <a:pt x="685800" y="761961"/>
                  </a:moveTo>
                  <a:lnTo>
                    <a:pt x="8991600" y="761961"/>
                  </a:lnTo>
                  <a:lnTo>
                    <a:pt x="8991600" y="709574"/>
                  </a:lnTo>
                  <a:lnTo>
                    <a:pt x="685800" y="709574"/>
                  </a:lnTo>
                  <a:lnTo>
                    <a:pt x="685800" y="761961"/>
                  </a:lnTo>
                  <a:close/>
                </a:path>
              </a:pathLst>
            </a:custGeom>
            <a:ln w="254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55" name="object 55"/>
            <p:cNvSpPr/>
            <p:nvPr/>
          </p:nvSpPr>
          <p:spPr>
            <a:xfrm>
              <a:off x="2362200" y="4912575"/>
              <a:ext cx="647065" cy="784860"/>
            </a:xfrm>
            <a:custGeom>
              <a:avLst/>
              <a:gdLst/>
              <a:ahLst/>
              <a:cxnLst/>
              <a:rect l="l" t="t" r="r" b="b"/>
              <a:pathLst>
                <a:path w="647064" h="784860">
                  <a:moveTo>
                    <a:pt x="646976" y="0"/>
                  </a:moveTo>
                  <a:lnTo>
                    <a:pt x="0" y="0"/>
                  </a:lnTo>
                  <a:lnTo>
                    <a:pt x="0" y="784834"/>
                  </a:lnTo>
                  <a:lnTo>
                    <a:pt x="646976" y="784834"/>
                  </a:lnTo>
                  <a:lnTo>
                    <a:pt x="646976" y="0"/>
                  </a:lnTo>
                  <a:close/>
                </a:path>
              </a:pathLst>
            </a:custGeom>
            <a:solidFill>
              <a:srgbClr val="FFFFFF"/>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56" name="object 56"/>
          <p:cNvSpPr txBox="1"/>
          <p:nvPr/>
        </p:nvSpPr>
        <p:spPr>
          <a:xfrm>
            <a:off x="1886435" y="4791542"/>
            <a:ext cx="454057" cy="649930"/>
          </a:xfrm>
          <a:prstGeom prst="rect">
            <a:avLst/>
          </a:prstGeom>
        </p:spPr>
        <p:txBody>
          <a:bodyPr vert="horz" wrap="square" lIns="0" tIns="31504" rIns="0" bIns="0" rtlCol="0">
            <a:spAutoFit/>
          </a:bodyPr>
          <a:lstStyle/>
          <a:p>
            <a:pPr marL="10001" marR="4001" defTabSz="720090" fontAlgn="auto">
              <a:lnSpc>
                <a:spcPct val="85000"/>
              </a:lnSpc>
              <a:spcBef>
                <a:spcPts val="248"/>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Sockets Signals Security Safety Service</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57" name="object 57"/>
          <p:cNvSpPr/>
          <p:nvPr/>
        </p:nvSpPr>
        <p:spPr>
          <a:xfrm>
            <a:off x="7080885" y="3537785"/>
            <a:ext cx="1320165" cy="1113639"/>
          </a:xfrm>
          <a:custGeom>
            <a:avLst/>
            <a:gdLst/>
            <a:ahLst/>
            <a:cxnLst/>
            <a:rect l="l" t="t" r="r" b="b"/>
            <a:pathLst>
              <a:path w="1676400" h="1414145">
                <a:moveTo>
                  <a:pt x="1676400" y="0"/>
                </a:moveTo>
                <a:lnTo>
                  <a:pt x="0" y="0"/>
                </a:lnTo>
                <a:lnTo>
                  <a:pt x="0" y="1413637"/>
                </a:lnTo>
                <a:lnTo>
                  <a:pt x="1676400" y="1413637"/>
                </a:lnTo>
                <a:lnTo>
                  <a:pt x="1676400" y="0"/>
                </a:lnTo>
                <a:close/>
              </a:path>
            </a:pathLst>
          </a:custGeom>
          <a:solidFill>
            <a:srgbClr val="D9D9D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58" name="object 58"/>
          <p:cNvSpPr txBox="1"/>
          <p:nvPr/>
        </p:nvSpPr>
        <p:spPr>
          <a:xfrm>
            <a:off x="5699312" y="3559288"/>
            <a:ext cx="1222653" cy="300948"/>
          </a:xfrm>
          <a:prstGeom prst="rect">
            <a:avLst/>
          </a:prstGeom>
        </p:spPr>
        <p:txBody>
          <a:bodyPr vert="horz" wrap="square" lIns="0" tIns="10001" rIns="0" bIns="0" rtlCol="0">
            <a:spAutoFit/>
          </a:bodyPr>
          <a:lstStyle/>
          <a:p>
            <a:pPr marL="23002" marR="4001" indent="-13502" defTabSz="720090" fontAlgn="auto">
              <a:spcBef>
                <a:spcPts val="79"/>
              </a:spcBef>
              <a:spcAft>
                <a:spcPts val="0"/>
              </a:spcAft>
              <a:tabLst>
                <a:tab pos="590074" algn="l"/>
              </a:tabLst>
            </a:pPr>
            <a:r>
              <a:rPr sz="945" kern="0" spc="-8" dirty="0">
                <a:solidFill>
                  <a:sysClr val="windowText" lastClr="000000"/>
                </a:solidFill>
                <a:latin typeface="Calibri" panose="020F0502020204030204" pitchFamily="34" charset="0"/>
                <a:cs typeface="Calibri" panose="020F0502020204030204" pitchFamily="34" charset="0"/>
              </a:rPr>
              <a:t>Look-</a:t>
            </a:r>
            <a:r>
              <a:rPr sz="945" kern="0" dirty="0">
                <a:solidFill>
                  <a:sysClr val="windowText" lastClr="000000"/>
                </a:solidFill>
                <a:latin typeface="Calibri" panose="020F0502020204030204" pitchFamily="34" charset="0"/>
                <a:cs typeface="Calibri" panose="020F0502020204030204" pitchFamily="34" charset="0"/>
              </a:rPr>
              <a:t>Ahead</a:t>
            </a:r>
            <a:r>
              <a:rPr sz="945" kern="0" spc="-43"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Research Security</a:t>
            </a:r>
            <a:r>
              <a:rPr sz="945" kern="0"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COTS/OSS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59" name="object 59"/>
          <p:cNvSpPr txBox="1"/>
          <p:nvPr/>
        </p:nvSpPr>
        <p:spPr>
          <a:xfrm>
            <a:off x="2819253" y="3559288"/>
            <a:ext cx="1147643"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Sprint-</a:t>
            </a:r>
            <a:r>
              <a:rPr sz="945" kern="0" dirty="0">
                <a:solidFill>
                  <a:sysClr val="windowText" lastClr="000000"/>
                </a:solidFill>
                <a:latin typeface="Calibri" panose="020F0502020204030204" pitchFamily="34" charset="0"/>
                <a:cs typeface="Calibri" panose="020F0502020204030204" pitchFamily="34" charset="0"/>
              </a:rPr>
              <a:t>End</a:t>
            </a:r>
            <a:r>
              <a:rPr sz="945" kern="0" spc="-8"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First</a:t>
            </a:r>
            <a:r>
              <a:rPr sz="945" kern="0" spc="35"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Look</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60" name="object 60"/>
          <p:cNvSpPr txBox="1"/>
          <p:nvPr/>
        </p:nvSpPr>
        <p:spPr>
          <a:xfrm>
            <a:off x="7110688" y="3559288"/>
            <a:ext cx="1277660"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5-</a:t>
            </a:r>
            <a:r>
              <a:rPr sz="945" kern="0" dirty="0">
                <a:solidFill>
                  <a:sysClr val="windowText" lastClr="000000"/>
                </a:solidFill>
                <a:latin typeface="Calibri" panose="020F0502020204030204" pitchFamily="34" charset="0"/>
                <a:cs typeface="Calibri" panose="020F0502020204030204" pitchFamily="34" charset="0"/>
              </a:rPr>
              <a:t>day</a:t>
            </a:r>
            <a:r>
              <a:rPr sz="945" kern="0" spc="-2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Planning</a:t>
            </a:r>
            <a:r>
              <a:rPr sz="945" kern="0" spc="-28"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Session</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61" name="object 61"/>
          <p:cNvSpPr/>
          <p:nvPr/>
        </p:nvSpPr>
        <p:spPr>
          <a:xfrm>
            <a:off x="1255157" y="3176890"/>
            <a:ext cx="65008" cy="0"/>
          </a:xfrm>
          <a:custGeom>
            <a:avLst/>
            <a:gdLst/>
            <a:ahLst/>
            <a:cxnLst/>
            <a:rect l="l" t="t" r="r" b="b"/>
            <a:pathLst>
              <a:path w="82550">
                <a:moveTo>
                  <a:pt x="0" y="0"/>
                </a:moveTo>
                <a:lnTo>
                  <a:pt x="82550"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2" name="object 62"/>
          <p:cNvSpPr/>
          <p:nvPr/>
        </p:nvSpPr>
        <p:spPr>
          <a:xfrm>
            <a:off x="7989298" y="3176890"/>
            <a:ext cx="357045" cy="0"/>
          </a:xfrm>
          <a:custGeom>
            <a:avLst/>
            <a:gdLst/>
            <a:ahLst/>
            <a:cxnLst/>
            <a:rect l="l" t="t" r="r" b="b"/>
            <a:pathLst>
              <a:path w="453390">
                <a:moveTo>
                  <a:pt x="0" y="0"/>
                </a:moveTo>
                <a:lnTo>
                  <a:pt x="453009"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nvGrpSpPr>
          <p:cNvPr id="63" name="object 63"/>
          <p:cNvGrpSpPr/>
          <p:nvPr/>
        </p:nvGrpSpPr>
        <p:grpSpPr>
          <a:xfrm>
            <a:off x="2314939" y="2807694"/>
            <a:ext cx="5034629" cy="2590324"/>
            <a:chOff x="2939605" y="2349754"/>
            <a:chExt cx="6393180" cy="3289300"/>
          </a:xfrm>
        </p:grpSpPr>
        <p:sp>
          <p:nvSpPr>
            <p:cNvPr id="64" name="object 64"/>
            <p:cNvSpPr/>
            <p:nvPr/>
          </p:nvSpPr>
          <p:spPr>
            <a:xfrm>
              <a:off x="3810000" y="4034536"/>
              <a:ext cx="0" cy="1517650"/>
            </a:xfrm>
            <a:custGeom>
              <a:avLst/>
              <a:gdLst/>
              <a:ahLst/>
              <a:cxnLst/>
              <a:rect l="l" t="t" r="r" b="b"/>
              <a:pathLst>
                <a:path h="1517650">
                  <a:moveTo>
                    <a:pt x="0" y="1517269"/>
                  </a:moveTo>
                  <a:lnTo>
                    <a:pt x="0" y="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5" name="object 65"/>
            <p:cNvSpPr/>
            <p:nvPr/>
          </p:nvSpPr>
          <p:spPr>
            <a:xfrm>
              <a:off x="3788029" y="4953000"/>
              <a:ext cx="76200" cy="685800"/>
            </a:xfrm>
            <a:custGeom>
              <a:avLst/>
              <a:gdLst/>
              <a:ahLst/>
              <a:cxnLst/>
              <a:rect l="l" t="t" r="r" b="b"/>
              <a:pathLst>
                <a:path w="76200" h="685800">
                  <a:moveTo>
                    <a:pt x="76200" y="609600"/>
                  </a:moveTo>
                  <a:lnTo>
                    <a:pt x="0" y="609600"/>
                  </a:lnTo>
                  <a:lnTo>
                    <a:pt x="0" y="685800"/>
                  </a:lnTo>
                  <a:lnTo>
                    <a:pt x="76200" y="685800"/>
                  </a:lnTo>
                  <a:lnTo>
                    <a:pt x="76200" y="609600"/>
                  </a:lnTo>
                  <a:close/>
                </a:path>
                <a:path w="76200" h="685800">
                  <a:moveTo>
                    <a:pt x="76200" y="457200"/>
                  </a:moveTo>
                  <a:lnTo>
                    <a:pt x="0" y="457200"/>
                  </a:lnTo>
                  <a:lnTo>
                    <a:pt x="0" y="533400"/>
                  </a:lnTo>
                  <a:lnTo>
                    <a:pt x="76200" y="533400"/>
                  </a:lnTo>
                  <a:lnTo>
                    <a:pt x="76200" y="457200"/>
                  </a:lnTo>
                  <a:close/>
                </a:path>
                <a:path w="76200" h="685800">
                  <a:moveTo>
                    <a:pt x="76200" y="304800"/>
                  </a:moveTo>
                  <a:lnTo>
                    <a:pt x="0" y="304800"/>
                  </a:lnTo>
                  <a:lnTo>
                    <a:pt x="0" y="381000"/>
                  </a:lnTo>
                  <a:lnTo>
                    <a:pt x="76200" y="381000"/>
                  </a:lnTo>
                  <a:lnTo>
                    <a:pt x="76200" y="304800"/>
                  </a:lnTo>
                  <a:close/>
                </a:path>
                <a:path w="76200" h="685800">
                  <a:moveTo>
                    <a:pt x="76200" y="152400"/>
                  </a:moveTo>
                  <a:lnTo>
                    <a:pt x="0" y="152400"/>
                  </a:lnTo>
                  <a:lnTo>
                    <a:pt x="0" y="228600"/>
                  </a:lnTo>
                  <a:lnTo>
                    <a:pt x="76200" y="228600"/>
                  </a:lnTo>
                  <a:lnTo>
                    <a:pt x="76200" y="152400"/>
                  </a:lnTo>
                  <a:close/>
                </a:path>
                <a:path w="76200" h="685800">
                  <a:moveTo>
                    <a:pt x="76200" y="0"/>
                  </a:moveTo>
                  <a:lnTo>
                    <a:pt x="0" y="0"/>
                  </a:lnTo>
                  <a:lnTo>
                    <a:pt x="0" y="76200"/>
                  </a:lnTo>
                  <a:lnTo>
                    <a:pt x="76200" y="76200"/>
                  </a:lnTo>
                  <a:lnTo>
                    <a:pt x="76200"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6" name="object 66"/>
            <p:cNvSpPr/>
            <p:nvPr/>
          </p:nvSpPr>
          <p:spPr>
            <a:xfrm>
              <a:off x="5652135" y="3777361"/>
              <a:ext cx="0" cy="1823720"/>
            </a:xfrm>
            <a:custGeom>
              <a:avLst/>
              <a:gdLst/>
              <a:ahLst/>
              <a:cxnLst/>
              <a:rect l="l" t="t" r="r" b="b"/>
              <a:pathLst>
                <a:path h="1823720">
                  <a:moveTo>
                    <a:pt x="0" y="1823339"/>
                  </a:moveTo>
                  <a:lnTo>
                    <a:pt x="0" y="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7" name="object 67"/>
            <p:cNvSpPr/>
            <p:nvPr/>
          </p:nvSpPr>
          <p:spPr>
            <a:xfrm>
              <a:off x="5616829" y="4949444"/>
              <a:ext cx="3716020" cy="689610"/>
            </a:xfrm>
            <a:custGeom>
              <a:avLst/>
              <a:gdLst/>
              <a:ahLst/>
              <a:cxnLst/>
              <a:rect l="l" t="t" r="r" b="b"/>
              <a:pathLst>
                <a:path w="3716020" h="689610">
                  <a:moveTo>
                    <a:pt x="76200" y="613156"/>
                  </a:moveTo>
                  <a:lnTo>
                    <a:pt x="0" y="613156"/>
                  </a:lnTo>
                  <a:lnTo>
                    <a:pt x="0" y="689356"/>
                  </a:lnTo>
                  <a:lnTo>
                    <a:pt x="76200" y="689356"/>
                  </a:lnTo>
                  <a:lnTo>
                    <a:pt x="76200" y="613156"/>
                  </a:lnTo>
                  <a:close/>
                </a:path>
                <a:path w="3716020" h="689610">
                  <a:moveTo>
                    <a:pt x="76200" y="460756"/>
                  </a:moveTo>
                  <a:lnTo>
                    <a:pt x="0" y="460756"/>
                  </a:lnTo>
                  <a:lnTo>
                    <a:pt x="0" y="536956"/>
                  </a:lnTo>
                  <a:lnTo>
                    <a:pt x="76200" y="536956"/>
                  </a:lnTo>
                  <a:lnTo>
                    <a:pt x="76200" y="460756"/>
                  </a:lnTo>
                  <a:close/>
                </a:path>
                <a:path w="3716020" h="689610">
                  <a:moveTo>
                    <a:pt x="76200" y="308356"/>
                  </a:moveTo>
                  <a:lnTo>
                    <a:pt x="0" y="308356"/>
                  </a:lnTo>
                  <a:lnTo>
                    <a:pt x="0" y="384556"/>
                  </a:lnTo>
                  <a:lnTo>
                    <a:pt x="76200" y="384556"/>
                  </a:lnTo>
                  <a:lnTo>
                    <a:pt x="76200" y="308356"/>
                  </a:lnTo>
                  <a:close/>
                </a:path>
                <a:path w="3716020" h="689610">
                  <a:moveTo>
                    <a:pt x="76200" y="155956"/>
                  </a:moveTo>
                  <a:lnTo>
                    <a:pt x="0" y="155956"/>
                  </a:lnTo>
                  <a:lnTo>
                    <a:pt x="0" y="232156"/>
                  </a:lnTo>
                  <a:lnTo>
                    <a:pt x="76200" y="232156"/>
                  </a:lnTo>
                  <a:lnTo>
                    <a:pt x="76200" y="155956"/>
                  </a:lnTo>
                  <a:close/>
                </a:path>
                <a:path w="3716020" h="689610">
                  <a:moveTo>
                    <a:pt x="76200" y="0"/>
                  </a:moveTo>
                  <a:lnTo>
                    <a:pt x="0" y="0"/>
                  </a:lnTo>
                  <a:lnTo>
                    <a:pt x="0" y="76200"/>
                  </a:lnTo>
                  <a:lnTo>
                    <a:pt x="76200" y="76200"/>
                  </a:lnTo>
                  <a:lnTo>
                    <a:pt x="76200" y="0"/>
                  </a:lnTo>
                  <a:close/>
                </a:path>
                <a:path w="3716020" h="689610">
                  <a:moveTo>
                    <a:pt x="3715512" y="613156"/>
                  </a:moveTo>
                  <a:lnTo>
                    <a:pt x="3639312" y="613156"/>
                  </a:lnTo>
                  <a:lnTo>
                    <a:pt x="3639312" y="689356"/>
                  </a:lnTo>
                  <a:lnTo>
                    <a:pt x="3715512" y="689356"/>
                  </a:lnTo>
                  <a:lnTo>
                    <a:pt x="3715512" y="613156"/>
                  </a:lnTo>
                  <a:close/>
                </a:path>
                <a:path w="3716020" h="689610">
                  <a:moveTo>
                    <a:pt x="3715512" y="460756"/>
                  </a:moveTo>
                  <a:lnTo>
                    <a:pt x="3639312" y="460756"/>
                  </a:lnTo>
                  <a:lnTo>
                    <a:pt x="3639312" y="536956"/>
                  </a:lnTo>
                  <a:lnTo>
                    <a:pt x="3715512" y="536956"/>
                  </a:lnTo>
                  <a:lnTo>
                    <a:pt x="3715512" y="460756"/>
                  </a:lnTo>
                  <a:close/>
                </a:path>
                <a:path w="3716020" h="689610">
                  <a:moveTo>
                    <a:pt x="3715512" y="308356"/>
                  </a:moveTo>
                  <a:lnTo>
                    <a:pt x="3639312" y="308356"/>
                  </a:lnTo>
                  <a:lnTo>
                    <a:pt x="3639312" y="384556"/>
                  </a:lnTo>
                  <a:lnTo>
                    <a:pt x="3715512" y="384556"/>
                  </a:lnTo>
                  <a:lnTo>
                    <a:pt x="3715512" y="308356"/>
                  </a:lnTo>
                  <a:close/>
                </a:path>
                <a:path w="3716020" h="689610">
                  <a:moveTo>
                    <a:pt x="3715512" y="155956"/>
                  </a:moveTo>
                  <a:lnTo>
                    <a:pt x="3639312" y="155956"/>
                  </a:lnTo>
                  <a:lnTo>
                    <a:pt x="3639312" y="232156"/>
                  </a:lnTo>
                  <a:lnTo>
                    <a:pt x="3715512" y="232156"/>
                  </a:lnTo>
                  <a:lnTo>
                    <a:pt x="3715512" y="155956"/>
                  </a:lnTo>
                  <a:close/>
                </a:path>
                <a:path w="3716020" h="689610">
                  <a:moveTo>
                    <a:pt x="3715512" y="3556"/>
                  </a:moveTo>
                  <a:lnTo>
                    <a:pt x="3639312" y="3556"/>
                  </a:lnTo>
                  <a:lnTo>
                    <a:pt x="3639312" y="79756"/>
                  </a:lnTo>
                  <a:lnTo>
                    <a:pt x="3715512" y="79756"/>
                  </a:lnTo>
                  <a:lnTo>
                    <a:pt x="3715512" y="3556"/>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8" name="object 68"/>
            <p:cNvSpPr/>
            <p:nvPr/>
          </p:nvSpPr>
          <p:spPr>
            <a:xfrm>
              <a:off x="7935340" y="3599053"/>
              <a:ext cx="17780" cy="1970405"/>
            </a:xfrm>
            <a:custGeom>
              <a:avLst/>
              <a:gdLst/>
              <a:ahLst/>
              <a:cxnLst/>
              <a:rect l="l" t="t" r="r" b="b"/>
              <a:pathLst>
                <a:path w="17779" h="1970404">
                  <a:moveTo>
                    <a:pt x="0" y="1970405"/>
                  </a:moveTo>
                  <a:lnTo>
                    <a:pt x="17525" y="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9" name="object 69"/>
            <p:cNvSpPr/>
            <p:nvPr/>
          </p:nvSpPr>
          <p:spPr>
            <a:xfrm>
              <a:off x="7902829" y="4949444"/>
              <a:ext cx="76200" cy="689610"/>
            </a:xfrm>
            <a:custGeom>
              <a:avLst/>
              <a:gdLst/>
              <a:ahLst/>
              <a:cxnLst/>
              <a:rect l="l" t="t" r="r" b="b"/>
              <a:pathLst>
                <a:path w="76200" h="689610">
                  <a:moveTo>
                    <a:pt x="76200" y="613156"/>
                  </a:moveTo>
                  <a:lnTo>
                    <a:pt x="0" y="613156"/>
                  </a:lnTo>
                  <a:lnTo>
                    <a:pt x="0" y="689356"/>
                  </a:lnTo>
                  <a:lnTo>
                    <a:pt x="76200" y="689356"/>
                  </a:lnTo>
                  <a:lnTo>
                    <a:pt x="76200" y="613156"/>
                  </a:lnTo>
                  <a:close/>
                </a:path>
                <a:path w="76200" h="689610">
                  <a:moveTo>
                    <a:pt x="76200" y="460756"/>
                  </a:moveTo>
                  <a:lnTo>
                    <a:pt x="0" y="460756"/>
                  </a:lnTo>
                  <a:lnTo>
                    <a:pt x="0" y="536956"/>
                  </a:lnTo>
                  <a:lnTo>
                    <a:pt x="76200" y="536956"/>
                  </a:lnTo>
                  <a:lnTo>
                    <a:pt x="76200" y="460756"/>
                  </a:lnTo>
                  <a:close/>
                </a:path>
                <a:path w="76200" h="689610">
                  <a:moveTo>
                    <a:pt x="76200" y="308356"/>
                  </a:moveTo>
                  <a:lnTo>
                    <a:pt x="0" y="308356"/>
                  </a:lnTo>
                  <a:lnTo>
                    <a:pt x="0" y="384556"/>
                  </a:lnTo>
                  <a:lnTo>
                    <a:pt x="76200" y="384556"/>
                  </a:lnTo>
                  <a:lnTo>
                    <a:pt x="76200" y="308356"/>
                  </a:lnTo>
                  <a:close/>
                </a:path>
                <a:path w="76200" h="689610">
                  <a:moveTo>
                    <a:pt x="76200" y="155956"/>
                  </a:moveTo>
                  <a:lnTo>
                    <a:pt x="0" y="155956"/>
                  </a:lnTo>
                  <a:lnTo>
                    <a:pt x="0" y="232156"/>
                  </a:lnTo>
                  <a:lnTo>
                    <a:pt x="76200" y="232156"/>
                  </a:lnTo>
                  <a:lnTo>
                    <a:pt x="76200" y="155956"/>
                  </a:lnTo>
                  <a:close/>
                </a:path>
                <a:path w="76200" h="689610">
                  <a:moveTo>
                    <a:pt x="76200" y="0"/>
                  </a:moveTo>
                  <a:lnTo>
                    <a:pt x="0" y="0"/>
                  </a:lnTo>
                  <a:lnTo>
                    <a:pt x="0" y="76200"/>
                  </a:lnTo>
                  <a:lnTo>
                    <a:pt x="76200" y="76200"/>
                  </a:lnTo>
                  <a:lnTo>
                    <a:pt x="76200"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0" name="object 70"/>
            <p:cNvSpPr/>
            <p:nvPr/>
          </p:nvSpPr>
          <p:spPr>
            <a:xfrm>
              <a:off x="2946907" y="2818574"/>
              <a:ext cx="897890" cy="0"/>
            </a:xfrm>
            <a:custGeom>
              <a:avLst/>
              <a:gdLst/>
              <a:ahLst/>
              <a:cxnLst/>
              <a:rect l="l" t="t" r="r" b="b"/>
              <a:pathLst>
                <a:path w="897889">
                  <a:moveTo>
                    <a:pt x="0" y="0"/>
                  </a:moveTo>
                  <a:lnTo>
                    <a:pt x="897889"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1" name="object 71"/>
            <p:cNvSpPr/>
            <p:nvPr/>
          </p:nvSpPr>
          <p:spPr>
            <a:xfrm>
              <a:off x="3647313" y="2349753"/>
              <a:ext cx="82550" cy="457200"/>
            </a:xfrm>
            <a:custGeom>
              <a:avLst/>
              <a:gdLst/>
              <a:ahLst/>
              <a:cxnLst/>
              <a:rect l="l" t="t" r="r" b="b"/>
              <a:pathLst>
                <a:path w="82550" h="457200">
                  <a:moveTo>
                    <a:pt x="82169" y="215646"/>
                  </a:moveTo>
                  <a:lnTo>
                    <a:pt x="46824" y="215646"/>
                  </a:lnTo>
                  <a:lnTo>
                    <a:pt x="44411" y="76022"/>
                  </a:lnTo>
                  <a:lnTo>
                    <a:pt x="76200" y="75438"/>
                  </a:lnTo>
                  <a:lnTo>
                    <a:pt x="69875" y="63373"/>
                  </a:lnTo>
                  <a:lnTo>
                    <a:pt x="36703" y="0"/>
                  </a:lnTo>
                  <a:lnTo>
                    <a:pt x="0" y="76835"/>
                  </a:lnTo>
                  <a:lnTo>
                    <a:pt x="31711" y="76263"/>
                  </a:lnTo>
                  <a:lnTo>
                    <a:pt x="34112" y="215646"/>
                  </a:lnTo>
                  <a:lnTo>
                    <a:pt x="5969" y="215646"/>
                  </a:lnTo>
                  <a:lnTo>
                    <a:pt x="5969" y="291846"/>
                  </a:lnTo>
                  <a:lnTo>
                    <a:pt x="35433" y="291846"/>
                  </a:lnTo>
                  <a:lnTo>
                    <a:pt x="36982" y="381063"/>
                  </a:lnTo>
                  <a:lnTo>
                    <a:pt x="5207" y="381635"/>
                  </a:lnTo>
                  <a:lnTo>
                    <a:pt x="44704" y="457200"/>
                  </a:lnTo>
                  <a:lnTo>
                    <a:pt x="74980" y="393700"/>
                  </a:lnTo>
                  <a:lnTo>
                    <a:pt x="81407" y="380238"/>
                  </a:lnTo>
                  <a:lnTo>
                    <a:pt x="49682" y="380822"/>
                  </a:lnTo>
                  <a:lnTo>
                    <a:pt x="48133" y="291846"/>
                  </a:lnTo>
                  <a:lnTo>
                    <a:pt x="82169" y="291846"/>
                  </a:lnTo>
                  <a:lnTo>
                    <a:pt x="82169" y="215646"/>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2" name="object 72"/>
            <p:cNvSpPr/>
            <p:nvPr/>
          </p:nvSpPr>
          <p:spPr>
            <a:xfrm>
              <a:off x="3920997" y="2818574"/>
              <a:ext cx="4382135" cy="0"/>
            </a:xfrm>
            <a:custGeom>
              <a:avLst/>
              <a:gdLst/>
              <a:ahLst/>
              <a:cxnLst/>
              <a:rect l="l" t="t" r="r" b="b"/>
              <a:pathLst>
                <a:path w="4382134">
                  <a:moveTo>
                    <a:pt x="0" y="0"/>
                  </a:moveTo>
                  <a:lnTo>
                    <a:pt x="875284" y="0"/>
                  </a:lnTo>
                </a:path>
                <a:path w="4382134">
                  <a:moveTo>
                    <a:pt x="3658234" y="0"/>
                  </a:moveTo>
                  <a:lnTo>
                    <a:pt x="4381881" y="0"/>
                  </a:lnTo>
                </a:path>
                <a:path w="4382134">
                  <a:moveTo>
                    <a:pt x="2213102" y="0"/>
                  </a:moveTo>
                  <a:lnTo>
                    <a:pt x="3582034" y="0"/>
                  </a:lnTo>
                </a:path>
              </a:pathLst>
            </a:custGeom>
            <a:ln w="1435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73" name="object 73"/>
          <p:cNvSpPr txBox="1"/>
          <p:nvPr/>
        </p:nvSpPr>
        <p:spPr>
          <a:xfrm>
            <a:off x="1346368" y="3078928"/>
            <a:ext cx="942618"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Activity</a:t>
            </a:r>
            <a:r>
              <a:rPr sz="945" kern="0" spc="-12"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assembly</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74" name="object 74"/>
          <p:cNvSpPr txBox="1"/>
          <p:nvPr/>
        </p:nvSpPr>
        <p:spPr>
          <a:xfrm>
            <a:off x="3807176" y="3104431"/>
            <a:ext cx="994124"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Systems</a:t>
            </a:r>
            <a:r>
              <a:rPr sz="945" kern="0" spc="-12"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Engineer</a:t>
            </a:r>
            <a:endParaRPr sz="945" kern="0" dirty="0">
              <a:solidFill>
                <a:sysClr val="windowText" lastClr="000000"/>
              </a:solidFill>
              <a:latin typeface="Calibri" panose="020F0502020204030204" pitchFamily="34" charset="0"/>
              <a:cs typeface="Calibri" panose="020F0502020204030204" pitchFamily="34" charset="0"/>
            </a:endParaRPr>
          </a:p>
        </p:txBody>
      </p:sp>
      <p:grpSp>
        <p:nvGrpSpPr>
          <p:cNvPr id="75" name="object 75"/>
          <p:cNvGrpSpPr/>
          <p:nvPr/>
        </p:nvGrpSpPr>
        <p:grpSpPr>
          <a:xfrm>
            <a:off x="3019877" y="1663750"/>
            <a:ext cx="4125516" cy="3135392"/>
            <a:chOff x="3834765" y="897127"/>
            <a:chExt cx="5238750" cy="3981450"/>
          </a:xfrm>
        </p:grpSpPr>
        <p:sp>
          <p:nvSpPr>
            <p:cNvPr id="76" name="object 76"/>
            <p:cNvSpPr/>
            <p:nvPr/>
          </p:nvSpPr>
          <p:spPr>
            <a:xfrm>
              <a:off x="3834765" y="2131186"/>
              <a:ext cx="3295015" cy="2747645"/>
            </a:xfrm>
            <a:custGeom>
              <a:avLst/>
              <a:gdLst/>
              <a:ahLst/>
              <a:cxnLst/>
              <a:rect l="l" t="t" r="r" b="b"/>
              <a:pathLst>
                <a:path w="3295015" h="2747645">
                  <a:moveTo>
                    <a:pt x="82804" y="837819"/>
                  </a:moveTo>
                  <a:lnTo>
                    <a:pt x="51066" y="838085"/>
                  </a:lnTo>
                  <a:lnTo>
                    <a:pt x="48209" y="510540"/>
                  </a:lnTo>
                  <a:lnTo>
                    <a:pt x="82550" y="510540"/>
                  </a:lnTo>
                  <a:lnTo>
                    <a:pt x="82550" y="434340"/>
                  </a:lnTo>
                  <a:lnTo>
                    <a:pt x="47536" y="434340"/>
                  </a:lnTo>
                  <a:lnTo>
                    <a:pt x="44424" y="76085"/>
                  </a:lnTo>
                  <a:lnTo>
                    <a:pt x="76200" y="75819"/>
                  </a:lnTo>
                  <a:lnTo>
                    <a:pt x="69837" y="63373"/>
                  </a:lnTo>
                  <a:lnTo>
                    <a:pt x="37465" y="0"/>
                  </a:lnTo>
                  <a:lnTo>
                    <a:pt x="0" y="76454"/>
                  </a:lnTo>
                  <a:lnTo>
                    <a:pt x="31724" y="76200"/>
                  </a:lnTo>
                  <a:lnTo>
                    <a:pt x="34836" y="434340"/>
                  </a:lnTo>
                  <a:lnTo>
                    <a:pt x="6350" y="434340"/>
                  </a:lnTo>
                  <a:lnTo>
                    <a:pt x="6350" y="510540"/>
                  </a:lnTo>
                  <a:lnTo>
                    <a:pt x="35509" y="510540"/>
                  </a:lnTo>
                  <a:lnTo>
                    <a:pt x="38366" y="838200"/>
                  </a:lnTo>
                  <a:lnTo>
                    <a:pt x="6604" y="838454"/>
                  </a:lnTo>
                  <a:lnTo>
                    <a:pt x="45339" y="914400"/>
                  </a:lnTo>
                  <a:lnTo>
                    <a:pt x="76403" y="850900"/>
                  </a:lnTo>
                  <a:lnTo>
                    <a:pt x="82804" y="837819"/>
                  </a:lnTo>
                  <a:close/>
                </a:path>
                <a:path w="3295015" h="2747645">
                  <a:moveTo>
                    <a:pt x="3294888" y="884936"/>
                  </a:moveTo>
                  <a:lnTo>
                    <a:pt x="3218688" y="884936"/>
                  </a:lnTo>
                  <a:lnTo>
                    <a:pt x="3218688" y="961136"/>
                  </a:lnTo>
                  <a:lnTo>
                    <a:pt x="3246196" y="961136"/>
                  </a:lnTo>
                  <a:lnTo>
                    <a:pt x="3244596" y="2671000"/>
                  </a:lnTo>
                  <a:lnTo>
                    <a:pt x="3212973" y="2670937"/>
                  </a:lnTo>
                  <a:lnTo>
                    <a:pt x="3250946" y="2747264"/>
                  </a:lnTo>
                  <a:lnTo>
                    <a:pt x="3282797" y="2683764"/>
                  </a:lnTo>
                  <a:lnTo>
                    <a:pt x="3289173" y="2671064"/>
                  </a:lnTo>
                  <a:lnTo>
                    <a:pt x="3257296" y="2671013"/>
                  </a:lnTo>
                  <a:lnTo>
                    <a:pt x="3258896" y="961136"/>
                  </a:lnTo>
                  <a:lnTo>
                    <a:pt x="3294888" y="961136"/>
                  </a:lnTo>
                  <a:lnTo>
                    <a:pt x="3294888" y="884936"/>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77" name="object 77"/>
            <p:cNvPicPr/>
            <p:nvPr/>
          </p:nvPicPr>
          <p:blipFill>
            <a:blip r:embed="rId3" cstate="print"/>
            <a:stretch>
              <a:fillRect/>
            </a:stretch>
          </p:blipFill>
          <p:spPr>
            <a:xfrm>
              <a:off x="8077327" y="1890267"/>
              <a:ext cx="76200" cy="228600"/>
            </a:xfrm>
            <a:prstGeom prst="rect">
              <a:avLst/>
            </a:prstGeom>
          </p:spPr>
        </p:pic>
        <p:sp>
          <p:nvSpPr>
            <p:cNvPr id="78" name="object 78"/>
            <p:cNvSpPr/>
            <p:nvPr/>
          </p:nvSpPr>
          <p:spPr>
            <a:xfrm>
              <a:off x="7305548" y="1888616"/>
              <a:ext cx="848360" cy="1168400"/>
            </a:xfrm>
            <a:custGeom>
              <a:avLst/>
              <a:gdLst/>
              <a:ahLst/>
              <a:cxnLst/>
              <a:rect l="l" t="t" r="r" b="b"/>
              <a:pathLst>
                <a:path w="848359" h="1168400">
                  <a:moveTo>
                    <a:pt x="82296" y="663448"/>
                  </a:moveTo>
                  <a:lnTo>
                    <a:pt x="46520" y="663448"/>
                  </a:lnTo>
                  <a:lnTo>
                    <a:pt x="44538" y="548284"/>
                  </a:lnTo>
                  <a:lnTo>
                    <a:pt x="76200" y="547751"/>
                  </a:lnTo>
                  <a:lnTo>
                    <a:pt x="69837" y="535559"/>
                  </a:lnTo>
                  <a:lnTo>
                    <a:pt x="36830" y="472186"/>
                  </a:lnTo>
                  <a:lnTo>
                    <a:pt x="0" y="549021"/>
                  </a:lnTo>
                  <a:lnTo>
                    <a:pt x="31838" y="548500"/>
                  </a:lnTo>
                  <a:lnTo>
                    <a:pt x="33820" y="663448"/>
                  </a:lnTo>
                  <a:lnTo>
                    <a:pt x="6096" y="663448"/>
                  </a:lnTo>
                  <a:lnTo>
                    <a:pt x="6096" y="739648"/>
                  </a:lnTo>
                  <a:lnTo>
                    <a:pt x="35140" y="739648"/>
                  </a:lnTo>
                  <a:lnTo>
                    <a:pt x="37109" y="853300"/>
                  </a:lnTo>
                  <a:lnTo>
                    <a:pt x="5334" y="853821"/>
                  </a:lnTo>
                  <a:lnTo>
                    <a:pt x="44704" y="929386"/>
                  </a:lnTo>
                  <a:lnTo>
                    <a:pt x="75069" y="866013"/>
                  </a:lnTo>
                  <a:lnTo>
                    <a:pt x="81534" y="852551"/>
                  </a:lnTo>
                  <a:lnTo>
                    <a:pt x="49809" y="853084"/>
                  </a:lnTo>
                  <a:lnTo>
                    <a:pt x="47840" y="739648"/>
                  </a:lnTo>
                  <a:lnTo>
                    <a:pt x="82296" y="739648"/>
                  </a:lnTo>
                  <a:lnTo>
                    <a:pt x="82296" y="663448"/>
                  </a:lnTo>
                  <a:close/>
                </a:path>
                <a:path w="848359" h="1168400">
                  <a:moveTo>
                    <a:pt x="270383" y="1091565"/>
                  </a:moveTo>
                  <a:lnTo>
                    <a:pt x="238518" y="1091831"/>
                  </a:lnTo>
                  <a:lnTo>
                    <a:pt x="235496" y="739775"/>
                  </a:lnTo>
                  <a:lnTo>
                    <a:pt x="270002" y="739775"/>
                  </a:lnTo>
                  <a:lnTo>
                    <a:pt x="270002" y="663575"/>
                  </a:lnTo>
                  <a:lnTo>
                    <a:pt x="234848" y="663575"/>
                  </a:lnTo>
                  <a:lnTo>
                    <a:pt x="232003" y="329831"/>
                  </a:lnTo>
                  <a:lnTo>
                    <a:pt x="263652" y="329565"/>
                  </a:lnTo>
                  <a:lnTo>
                    <a:pt x="257302" y="317119"/>
                  </a:lnTo>
                  <a:lnTo>
                    <a:pt x="224917" y="253619"/>
                  </a:lnTo>
                  <a:lnTo>
                    <a:pt x="187452" y="330200"/>
                  </a:lnTo>
                  <a:lnTo>
                    <a:pt x="219303" y="329946"/>
                  </a:lnTo>
                  <a:lnTo>
                    <a:pt x="222148" y="663575"/>
                  </a:lnTo>
                  <a:lnTo>
                    <a:pt x="193802" y="663575"/>
                  </a:lnTo>
                  <a:lnTo>
                    <a:pt x="193802" y="739775"/>
                  </a:lnTo>
                  <a:lnTo>
                    <a:pt x="222796" y="739775"/>
                  </a:lnTo>
                  <a:lnTo>
                    <a:pt x="225818" y="1091946"/>
                  </a:lnTo>
                  <a:lnTo>
                    <a:pt x="194183" y="1092200"/>
                  </a:lnTo>
                  <a:lnTo>
                    <a:pt x="232918" y="1168019"/>
                  </a:lnTo>
                  <a:lnTo>
                    <a:pt x="263969" y="1104646"/>
                  </a:lnTo>
                  <a:lnTo>
                    <a:pt x="270383" y="1091565"/>
                  </a:lnTo>
                  <a:close/>
                </a:path>
                <a:path w="848359" h="1168400">
                  <a:moveTo>
                    <a:pt x="467614" y="76200"/>
                  </a:moveTo>
                  <a:lnTo>
                    <a:pt x="461264" y="63500"/>
                  </a:lnTo>
                  <a:lnTo>
                    <a:pt x="429514" y="0"/>
                  </a:lnTo>
                  <a:lnTo>
                    <a:pt x="391414" y="76200"/>
                  </a:lnTo>
                  <a:lnTo>
                    <a:pt x="423164" y="76200"/>
                  </a:lnTo>
                  <a:lnTo>
                    <a:pt x="423164" y="434975"/>
                  </a:lnTo>
                  <a:lnTo>
                    <a:pt x="391414" y="434975"/>
                  </a:lnTo>
                  <a:lnTo>
                    <a:pt x="391414" y="511175"/>
                  </a:lnTo>
                  <a:lnTo>
                    <a:pt x="467614" y="511175"/>
                  </a:lnTo>
                  <a:lnTo>
                    <a:pt x="467614" y="434975"/>
                  </a:lnTo>
                  <a:lnTo>
                    <a:pt x="435864" y="434975"/>
                  </a:lnTo>
                  <a:lnTo>
                    <a:pt x="435864" y="76200"/>
                  </a:lnTo>
                  <a:lnTo>
                    <a:pt x="467614" y="76200"/>
                  </a:lnTo>
                  <a:close/>
                </a:path>
                <a:path w="848359" h="1168400">
                  <a:moveTo>
                    <a:pt x="667131" y="905383"/>
                  </a:moveTo>
                  <a:lnTo>
                    <a:pt x="590931" y="905383"/>
                  </a:lnTo>
                  <a:lnTo>
                    <a:pt x="590931" y="981583"/>
                  </a:lnTo>
                  <a:lnTo>
                    <a:pt x="667131" y="981583"/>
                  </a:lnTo>
                  <a:lnTo>
                    <a:pt x="667131" y="905383"/>
                  </a:lnTo>
                  <a:close/>
                </a:path>
                <a:path w="848359" h="1168400">
                  <a:moveTo>
                    <a:pt x="847852" y="211328"/>
                  </a:moveTo>
                  <a:lnTo>
                    <a:pt x="771652" y="211328"/>
                  </a:lnTo>
                  <a:lnTo>
                    <a:pt x="771652" y="287528"/>
                  </a:lnTo>
                  <a:lnTo>
                    <a:pt x="847852" y="287528"/>
                  </a:lnTo>
                  <a:lnTo>
                    <a:pt x="847852" y="211328"/>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9" name="object 79"/>
            <p:cNvSpPr/>
            <p:nvPr/>
          </p:nvSpPr>
          <p:spPr>
            <a:xfrm>
              <a:off x="7213854" y="914399"/>
              <a:ext cx="208915" cy="208915"/>
            </a:xfrm>
            <a:custGeom>
              <a:avLst/>
              <a:gdLst/>
              <a:ahLst/>
              <a:cxnLst/>
              <a:rect l="l" t="t" r="r" b="b"/>
              <a:pathLst>
                <a:path w="208915" h="208915">
                  <a:moveTo>
                    <a:pt x="104267" y="0"/>
                  </a:moveTo>
                  <a:lnTo>
                    <a:pt x="63704" y="8201"/>
                  </a:lnTo>
                  <a:lnTo>
                    <a:pt x="30559" y="30559"/>
                  </a:lnTo>
                  <a:lnTo>
                    <a:pt x="8201" y="63704"/>
                  </a:lnTo>
                  <a:lnTo>
                    <a:pt x="0" y="104266"/>
                  </a:lnTo>
                  <a:lnTo>
                    <a:pt x="8201" y="144883"/>
                  </a:lnTo>
                  <a:lnTo>
                    <a:pt x="30559" y="178022"/>
                  </a:lnTo>
                  <a:lnTo>
                    <a:pt x="63704" y="200350"/>
                  </a:lnTo>
                  <a:lnTo>
                    <a:pt x="104267" y="208534"/>
                  </a:lnTo>
                  <a:lnTo>
                    <a:pt x="144883" y="200350"/>
                  </a:lnTo>
                  <a:lnTo>
                    <a:pt x="178022" y="178022"/>
                  </a:lnTo>
                  <a:lnTo>
                    <a:pt x="200350" y="144883"/>
                  </a:lnTo>
                  <a:lnTo>
                    <a:pt x="208534" y="104266"/>
                  </a:lnTo>
                  <a:lnTo>
                    <a:pt x="200350" y="63704"/>
                  </a:lnTo>
                  <a:lnTo>
                    <a:pt x="178022" y="30559"/>
                  </a:lnTo>
                  <a:lnTo>
                    <a:pt x="144883"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0" name="object 80"/>
            <p:cNvSpPr/>
            <p:nvPr/>
          </p:nvSpPr>
          <p:spPr>
            <a:xfrm>
              <a:off x="7213854" y="914399"/>
              <a:ext cx="208915" cy="208915"/>
            </a:xfrm>
            <a:custGeom>
              <a:avLst/>
              <a:gdLst/>
              <a:ahLst/>
              <a:cxnLst/>
              <a:rect l="l" t="t" r="r" b="b"/>
              <a:pathLst>
                <a:path w="208915" h="208915">
                  <a:moveTo>
                    <a:pt x="0" y="104266"/>
                  </a:moveTo>
                  <a:lnTo>
                    <a:pt x="8201" y="63704"/>
                  </a:lnTo>
                  <a:lnTo>
                    <a:pt x="30559" y="30559"/>
                  </a:lnTo>
                  <a:lnTo>
                    <a:pt x="63704" y="8201"/>
                  </a:lnTo>
                  <a:lnTo>
                    <a:pt x="104267" y="0"/>
                  </a:lnTo>
                  <a:lnTo>
                    <a:pt x="144883" y="8201"/>
                  </a:lnTo>
                  <a:lnTo>
                    <a:pt x="178022" y="30559"/>
                  </a:lnTo>
                  <a:lnTo>
                    <a:pt x="200350" y="63704"/>
                  </a:lnTo>
                  <a:lnTo>
                    <a:pt x="208534" y="104266"/>
                  </a:lnTo>
                  <a:lnTo>
                    <a:pt x="200350" y="144883"/>
                  </a:lnTo>
                  <a:lnTo>
                    <a:pt x="178022" y="178022"/>
                  </a:lnTo>
                  <a:lnTo>
                    <a:pt x="144883" y="200350"/>
                  </a:lnTo>
                  <a:lnTo>
                    <a:pt x="104267" y="208534"/>
                  </a:lnTo>
                  <a:lnTo>
                    <a:pt x="63704" y="200350"/>
                  </a:lnTo>
                  <a:lnTo>
                    <a:pt x="30559" y="178022"/>
                  </a:lnTo>
                  <a:lnTo>
                    <a:pt x="8201" y="144883"/>
                  </a:lnTo>
                  <a:lnTo>
                    <a:pt x="0" y="104266"/>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1" name="object 81"/>
            <p:cNvSpPr/>
            <p:nvPr/>
          </p:nvSpPr>
          <p:spPr>
            <a:xfrm>
              <a:off x="7213854" y="1143000"/>
              <a:ext cx="208915" cy="208915"/>
            </a:xfrm>
            <a:custGeom>
              <a:avLst/>
              <a:gdLst/>
              <a:ahLst/>
              <a:cxnLst/>
              <a:rect l="l" t="t" r="r" b="b"/>
              <a:pathLst>
                <a:path w="208915" h="208915">
                  <a:moveTo>
                    <a:pt x="104267" y="0"/>
                  </a:moveTo>
                  <a:lnTo>
                    <a:pt x="63650" y="8201"/>
                  </a:lnTo>
                  <a:lnTo>
                    <a:pt x="30511" y="30559"/>
                  </a:lnTo>
                  <a:lnTo>
                    <a:pt x="8183" y="63704"/>
                  </a:lnTo>
                  <a:lnTo>
                    <a:pt x="0" y="104266"/>
                  </a:lnTo>
                  <a:lnTo>
                    <a:pt x="8183" y="144883"/>
                  </a:lnTo>
                  <a:lnTo>
                    <a:pt x="30511" y="178022"/>
                  </a:lnTo>
                  <a:lnTo>
                    <a:pt x="63650" y="200350"/>
                  </a:lnTo>
                  <a:lnTo>
                    <a:pt x="104267" y="208534"/>
                  </a:lnTo>
                  <a:lnTo>
                    <a:pt x="144829" y="200350"/>
                  </a:lnTo>
                  <a:lnTo>
                    <a:pt x="177974" y="178022"/>
                  </a:lnTo>
                  <a:lnTo>
                    <a:pt x="200332" y="144883"/>
                  </a:lnTo>
                  <a:lnTo>
                    <a:pt x="208534" y="104266"/>
                  </a:lnTo>
                  <a:lnTo>
                    <a:pt x="200332" y="63704"/>
                  </a:lnTo>
                  <a:lnTo>
                    <a:pt x="177974" y="30559"/>
                  </a:lnTo>
                  <a:lnTo>
                    <a:pt x="144829"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2" name="object 82"/>
            <p:cNvSpPr/>
            <p:nvPr/>
          </p:nvSpPr>
          <p:spPr>
            <a:xfrm>
              <a:off x="7213854" y="1143000"/>
              <a:ext cx="208915" cy="208915"/>
            </a:xfrm>
            <a:custGeom>
              <a:avLst/>
              <a:gdLst/>
              <a:ahLst/>
              <a:cxnLst/>
              <a:rect l="l" t="t" r="r" b="b"/>
              <a:pathLst>
                <a:path w="208915" h="208915">
                  <a:moveTo>
                    <a:pt x="0" y="104266"/>
                  </a:moveTo>
                  <a:lnTo>
                    <a:pt x="8183" y="63704"/>
                  </a:lnTo>
                  <a:lnTo>
                    <a:pt x="30511" y="30559"/>
                  </a:lnTo>
                  <a:lnTo>
                    <a:pt x="63650" y="8201"/>
                  </a:lnTo>
                  <a:lnTo>
                    <a:pt x="104267" y="0"/>
                  </a:lnTo>
                  <a:lnTo>
                    <a:pt x="144829" y="8201"/>
                  </a:lnTo>
                  <a:lnTo>
                    <a:pt x="177974" y="30559"/>
                  </a:lnTo>
                  <a:lnTo>
                    <a:pt x="200332" y="63704"/>
                  </a:lnTo>
                  <a:lnTo>
                    <a:pt x="208534" y="104266"/>
                  </a:lnTo>
                  <a:lnTo>
                    <a:pt x="200332" y="144883"/>
                  </a:lnTo>
                  <a:lnTo>
                    <a:pt x="177974" y="178022"/>
                  </a:lnTo>
                  <a:lnTo>
                    <a:pt x="144829" y="200350"/>
                  </a:lnTo>
                  <a:lnTo>
                    <a:pt x="104267" y="208534"/>
                  </a:lnTo>
                  <a:lnTo>
                    <a:pt x="63650" y="200350"/>
                  </a:lnTo>
                  <a:lnTo>
                    <a:pt x="30511" y="178022"/>
                  </a:lnTo>
                  <a:lnTo>
                    <a:pt x="8183" y="144883"/>
                  </a:lnTo>
                  <a:lnTo>
                    <a:pt x="0" y="104266"/>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3" name="object 83"/>
            <p:cNvSpPr/>
            <p:nvPr/>
          </p:nvSpPr>
          <p:spPr>
            <a:xfrm>
              <a:off x="7213854" y="1371600"/>
              <a:ext cx="208915" cy="208915"/>
            </a:xfrm>
            <a:custGeom>
              <a:avLst/>
              <a:gdLst/>
              <a:ahLst/>
              <a:cxnLst/>
              <a:rect l="l" t="t" r="r" b="b"/>
              <a:pathLst>
                <a:path w="208915" h="208915">
                  <a:moveTo>
                    <a:pt x="104267" y="0"/>
                  </a:moveTo>
                  <a:lnTo>
                    <a:pt x="63704" y="8201"/>
                  </a:lnTo>
                  <a:lnTo>
                    <a:pt x="30559" y="30559"/>
                  </a:lnTo>
                  <a:lnTo>
                    <a:pt x="8201" y="63704"/>
                  </a:lnTo>
                  <a:lnTo>
                    <a:pt x="0" y="104266"/>
                  </a:lnTo>
                  <a:lnTo>
                    <a:pt x="8201" y="144903"/>
                  </a:lnTo>
                  <a:lnTo>
                    <a:pt x="30559" y="178085"/>
                  </a:lnTo>
                  <a:lnTo>
                    <a:pt x="63704" y="200457"/>
                  </a:lnTo>
                  <a:lnTo>
                    <a:pt x="104267" y="208661"/>
                  </a:lnTo>
                  <a:lnTo>
                    <a:pt x="144883" y="200457"/>
                  </a:lnTo>
                  <a:lnTo>
                    <a:pt x="178022" y="178085"/>
                  </a:lnTo>
                  <a:lnTo>
                    <a:pt x="200350" y="144903"/>
                  </a:lnTo>
                  <a:lnTo>
                    <a:pt x="208534" y="104266"/>
                  </a:lnTo>
                  <a:lnTo>
                    <a:pt x="200350" y="63704"/>
                  </a:lnTo>
                  <a:lnTo>
                    <a:pt x="178022" y="30559"/>
                  </a:lnTo>
                  <a:lnTo>
                    <a:pt x="144883"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4" name="object 84"/>
            <p:cNvSpPr/>
            <p:nvPr/>
          </p:nvSpPr>
          <p:spPr>
            <a:xfrm>
              <a:off x="7213854" y="1371600"/>
              <a:ext cx="208915" cy="208915"/>
            </a:xfrm>
            <a:custGeom>
              <a:avLst/>
              <a:gdLst/>
              <a:ahLst/>
              <a:cxnLst/>
              <a:rect l="l" t="t" r="r" b="b"/>
              <a:pathLst>
                <a:path w="208915" h="208915">
                  <a:moveTo>
                    <a:pt x="0" y="104266"/>
                  </a:moveTo>
                  <a:lnTo>
                    <a:pt x="8201" y="63704"/>
                  </a:lnTo>
                  <a:lnTo>
                    <a:pt x="30559" y="30559"/>
                  </a:lnTo>
                  <a:lnTo>
                    <a:pt x="63704" y="8201"/>
                  </a:lnTo>
                  <a:lnTo>
                    <a:pt x="104267" y="0"/>
                  </a:lnTo>
                  <a:lnTo>
                    <a:pt x="144883" y="8201"/>
                  </a:lnTo>
                  <a:lnTo>
                    <a:pt x="178022" y="30559"/>
                  </a:lnTo>
                  <a:lnTo>
                    <a:pt x="200350" y="63704"/>
                  </a:lnTo>
                  <a:lnTo>
                    <a:pt x="208534" y="104266"/>
                  </a:lnTo>
                  <a:lnTo>
                    <a:pt x="200350" y="144903"/>
                  </a:lnTo>
                  <a:lnTo>
                    <a:pt x="178022" y="178085"/>
                  </a:lnTo>
                  <a:lnTo>
                    <a:pt x="144883" y="200457"/>
                  </a:lnTo>
                  <a:lnTo>
                    <a:pt x="104267" y="208661"/>
                  </a:lnTo>
                  <a:lnTo>
                    <a:pt x="63704" y="200457"/>
                  </a:lnTo>
                  <a:lnTo>
                    <a:pt x="30559" y="178085"/>
                  </a:lnTo>
                  <a:lnTo>
                    <a:pt x="8201" y="14490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5" name="object 85"/>
            <p:cNvSpPr/>
            <p:nvPr/>
          </p:nvSpPr>
          <p:spPr>
            <a:xfrm>
              <a:off x="8858377" y="903477"/>
              <a:ext cx="208915" cy="208915"/>
            </a:xfrm>
            <a:custGeom>
              <a:avLst/>
              <a:gdLst/>
              <a:ahLst/>
              <a:cxnLst/>
              <a:rect l="l" t="t" r="r" b="b"/>
              <a:pathLst>
                <a:path w="208915" h="208915">
                  <a:moveTo>
                    <a:pt x="104394" y="0"/>
                  </a:moveTo>
                  <a:lnTo>
                    <a:pt x="63757" y="8201"/>
                  </a:lnTo>
                  <a:lnTo>
                    <a:pt x="30575" y="30559"/>
                  </a:lnTo>
                  <a:lnTo>
                    <a:pt x="8203" y="63704"/>
                  </a:lnTo>
                  <a:lnTo>
                    <a:pt x="0" y="104267"/>
                  </a:lnTo>
                  <a:lnTo>
                    <a:pt x="8203" y="144829"/>
                  </a:lnTo>
                  <a:lnTo>
                    <a:pt x="30575" y="177974"/>
                  </a:lnTo>
                  <a:lnTo>
                    <a:pt x="63757" y="200332"/>
                  </a:lnTo>
                  <a:lnTo>
                    <a:pt x="104394" y="208534"/>
                  </a:lnTo>
                  <a:lnTo>
                    <a:pt x="144956" y="200332"/>
                  </a:lnTo>
                  <a:lnTo>
                    <a:pt x="178101" y="177974"/>
                  </a:lnTo>
                  <a:lnTo>
                    <a:pt x="200459" y="144829"/>
                  </a:lnTo>
                  <a:lnTo>
                    <a:pt x="208661" y="104267"/>
                  </a:lnTo>
                  <a:lnTo>
                    <a:pt x="200459" y="63704"/>
                  </a:lnTo>
                  <a:lnTo>
                    <a:pt x="178101" y="30559"/>
                  </a:lnTo>
                  <a:lnTo>
                    <a:pt x="144956" y="8201"/>
                  </a:lnTo>
                  <a:lnTo>
                    <a:pt x="1043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6" name="object 86"/>
            <p:cNvSpPr/>
            <p:nvPr/>
          </p:nvSpPr>
          <p:spPr>
            <a:xfrm>
              <a:off x="8858377" y="903477"/>
              <a:ext cx="208915" cy="208915"/>
            </a:xfrm>
            <a:custGeom>
              <a:avLst/>
              <a:gdLst/>
              <a:ahLst/>
              <a:cxnLst/>
              <a:rect l="l" t="t" r="r" b="b"/>
              <a:pathLst>
                <a:path w="208915" h="208915">
                  <a:moveTo>
                    <a:pt x="0" y="104267"/>
                  </a:moveTo>
                  <a:lnTo>
                    <a:pt x="8203" y="63704"/>
                  </a:lnTo>
                  <a:lnTo>
                    <a:pt x="30575" y="30559"/>
                  </a:lnTo>
                  <a:lnTo>
                    <a:pt x="63757" y="8201"/>
                  </a:lnTo>
                  <a:lnTo>
                    <a:pt x="104394" y="0"/>
                  </a:lnTo>
                  <a:lnTo>
                    <a:pt x="144956" y="8201"/>
                  </a:lnTo>
                  <a:lnTo>
                    <a:pt x="178101" y="30559"/>
                  </a:lnTo>
                  <a:lnTo>
                    <a:pt x="200459" y="63704"/>
                  </a:lnTo>
                  <a:lnTo>
                    <a:pt x="208661" y="104267"/>
                  </a:lnTo>
                  <a:lnTo>
                    <a:pt x="200459" y="144829"/>
                  </a:lnTo>
                  <a:lnTo>
                    <a:pt x="178101" y="177974"/>
                  </a:lnTo>
                  <a:lnTo>
                    <a:pt x="144956" y="200332"/>
                  </a:lnTo>
                  <a:lnTo>
                    <a:pt x="104394" y="208534"/>
                  </a:lnTo>
                  <a:lnTo>
                    <a:pt x="63757" y="200332"/>
                  </a:lnTo>
                  <a:lnTo>
                    <a:pt x="30575" y="177974"/>
                  </a:lnTo>
                  <a:lnTo>
                    <a:pt x="8203" y="144829"/>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7" name="object 87"/>
            <p:cNvSpPr/>
            <p:nvPr/>
          </p:nvSpPr>
          <p:spPr>
            <a:xfrm>
              <a:off x="8858377" y="1135634"/>
              <a:ext cx="208915" cy="208915"/>
            </a:xfrm>
            <a:custGeom>
              <a:avLst/>
              <a:gdLst/>
              <a:ahLst/>
              <a:cxnLst/>
              <a:rect l="l" t="t" r="r" b="b"/>
              <a:pathLst>
                <a:path w="208915" h="208915">
                  <a:moveTo>
                    <a:pt x="104394" y="0"/>
                  </a:moveTo>
                  <a:lnTo>
                    <a:pt x="63757" y="8201"/>
                  </a:lnTo>
                  <a:lnTo>
                    <a:pt x="30575" y="30559"/>
                  </a:lnTo>
                  <a:lnTo>
                    <a:pt x="8203" y="63704"/>
                  </a:lnTo>
                  <a:lnTo>
                    <a:pt x="0" y="104266"/>
                  </a:lnTo>
                  <a:lnTo>
                    <a:pt x="8203" y="144903"/>
                  </a:lnTo>
                  <a:lnTo>
                    <a:pt x="30575" y="178085"/>
                  </a:lnTo>
                  <a:lnTo>
                    <a:pt x="63757" y="200457"/>
                  </a:lnTo>
                  <a:lnTo>
                    <a:pt x="104394" y="208661"/>
                  </a:lnTo>
                  <a:lnTo>
                    <a:pt x="144956" y="200457"/>
                  </a:lnTo>
                  <a:lnTo>
                    <a:pt x="178101" y="178085"/>
                  </a:lnTo>
                  <a:lnTo>
                    <a:pt x="200459" y="144903"/>
                  </a:lnTo>
                  <a:lnTo>
                    <a:pt x="208661" y="104266"/>
                  </a:lnTo>
                  <a:lnTo>
                    <a:pt x="200459" y="63704"/>
                  </a:lnTo>
                  <a:lnTo>
                    <a:pt x="178101" y="30559"/>
                  </a:lnTo>
                  <a:lnTo>
                    <a:pt x="144956" y="8201"/>
                  </a:lnTo>
                  <a:lnTo>
                    <a:pt x="1043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8" name="object 88"/>
            <p:cNvSpPr/>
            <p:nvPr/>
          </p:nvSpPr>
          <p:spPr>
            <a:xfrm>
              <a:off x="8858377" y="1135634"/>
              <a:ext cx="208915" cy="208915"/>
            </a:xfrm>
            <a:custGeom>
              <a:avLst/>
              <a:gdLst/>
              <a:ahLst/>
              <a:cxnLst/>
              <a:rect l="l" t="t" r="r" b="b"/>
              <a:pathLst>
                <a:path w="208915" h="208915">
                  <a:moveTo>
                    <a:pt x="0" y="104266"/>
                  </a:moveTo>
                  <a:lnTo>
                    <a:pt x="8203" y="63704"/>
                  </a:lnTo>
                  <a:lnTo>
                    <a:pt x="30575" y="30559"/>
                  </a:lnTo>
                  <a:lnTo>
                    <a:pt x="63757" y="8201"/>
                  </a:lnTo>
                  <a:lnTo>
                    <a:pt x="104394" y="0"/>
                  </a:lnTo>
                  <a:lnTo>
                    <a:pt x="144956" y="8201"/>
                  </a:lnTo>
                  <a:lnTo>
                    <a:pt x="178101" y="30559"/>
                  </a:lnTo>
                  <a:lnTo>
                    <a:pt x="200459" y="63704"/>
                  </a:lnTo>
                  <a:lnTo>
                    <a:pt x="208661" y="104266"/>
                  </a:lnTo>
                  <a:lnTo>
                    <a:pt x="200459" y="144903"/>
                  </a:lnTo>
                  <a:lnTo>
                    <a:pt x="178101" y="178085"/>
                  </a:lnTo>
                  <a:lnTo>
                    <a:pt x="144956" y="200457"/>
                  </a:lnTo>
                  <a:lnTo>
                    <a:pt x="104394" y="208661"/>
                  </a:lnTo>
                  <a:lnTo>
                    <a:pt x="63757" y="200457"/>
                  </a:lnTo>
                  <a:lnTo>
                    <a:pt x="30575" y="178085"/>
                  </a:lnTo>
                  <a:lnTo>
                    <a:pt x="8203" y="14490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9" name="object 89"/>
            <p:cNvSpPr/>
            <p:nvPr/>
          </p:nvSpPr>
          <p:spPr>
            <a:xfrm>
              <a:off x="8858377" y="1373251"/>
              <a:ext cx="208915" cy="208915"/>
            </a:xfrm>
            <a:custGeom>
              <a:avLst/>
              <a:gdLst/>
              <a:ahLst/>
              <a:cxnLst/>
              <a:rect l="l" t="t" r="r" b="b"/>
              <a:pathLst>
                <a:path w="208915" h="208915">
                  <a:moveTo>
                    <a:pt x="104394" y="0"/>
                  </a:moveTo>
                  <a:lnTo>
                    <a:pt x="63757" y="8183"/>
                  </a:lnTo>
                  <a:lnTo>
                    <a:pt x="30575" y="30511"/>
                  </a:lnTo>
                  <a:lnTo>
                    <a:pt x="8203" y="63650"/>
                  </a:lnTo>
                  <a:lnTo>
                    <a:pt x="0" y="104266"/>
                  </a:lnTo>
                  <a:lnTo>
                    <a:pt x="8203" y="144829"/>
                  </a:lnTo>
                  <a:lnTo>
                    <a:pt x="30575" y="177974"/>
                  </a:lnTo>
                  <a:lnTo>
                    <a:pt x="63757" y="200332"/>
                  </a:lnTo>
                  <a:lnTo>
                    <a:pt x="104394" y="208534"/>
                  </a:lnTo>
                  <a:lnTo>
                    <a:pt x="144956" y="200332"/>
                  </a:lnTo>
                  <a:lnTo>
                    <a:pt x="178101" y="177974"/>
                  </a:lnTo>
                  <a:lnTo>
                    <a:pt x="200459" y="144829"/>
                  </a:lnTo>
                  <a:lnTo>
                    <a:pt x="208661" y="104266"/>
                  </a:lnTo>
                  <a:lnTo>
                    <a:pt x="200459" y="63650"/>
                  </a:lnTo>
                  <a:lnTo>
                    <a:pt x="178101" y="30511"/>
                  </a:lnTo>
                  <a:lnTo>
                    <a:pt x="144956" y="8183"/>
                  </a:lnTo>
                  <a:lnTo>
                    <a:pt x="1043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0" name="object 90"/>
            <p:cNvSpPr/>
            <p:nvPr/>
          </p:nvSpPr>
          <p:spPr>
            <a:xfrm>
              <a:off x="8858377" y="1373251"/>
              <a:ext cx="208915" cy="208915"/>
            </a:xfrm>
            <a:custGeom>
              <a:avLst/>
              <a:gdLst/>
              <a:ahLst/>
              <a:cxnLst/>
              <a:rect l="l" t="t" r="r" b="b"/>
              <a:pathLst>
                <a:path w="208915" h="208915">
                  <a:moveTo>
                    <a:pt x="0" y="104266"/>
                  </a:moveTo>
                  <a:lnTo>
                    <a:pt x="8203" y="63650"/>
                  </a:lnTo>
                  <a:lnTo>
                    <a:pt x="30575" y="30511"/>
                  </a:lnTo>
                  <a:lnTo>
                    <a:pt x="63757" y="8183"/>
                  </a:lnTo>
                  <a:lnTo>
                    <a:pt x="104394" y="0"/>
                  </a:lnTo>
                  <a:lnTo>
                    <a:pt x="144956" y="8183"/>
                  </a:lnTo>
                  <a:lnTo>
                    <a:pt x="178101" y="30511"/>
                  </a:lnTo>
                  <a:lnTo>
                    <a:pt x="200459" y="63650"/>
                  </a:lnTo>
                  <a:lnTo>
                    <a:pt x="208661" y="104266"/>
                  </a:lnTo>
                  <a:lnTo>
                    <a:pt x="200459" y="144829"/>
                  </a:lnTo>
                  <a:lnTo>
                    <a:pt x="178101" y="177974"/>
                  </a:lnTo>
                  <a:lnTo>
                    <a:pt x="144956" y="200332"/>
                  </a:lnTo>
                  <a:lnTo>
                    <a:pt x="104394" y="208534"/>
                  </a:lnTo>
                  <a:lnTo>
                    <a:pt x="63757" y="200332"/>
                  </a:lnTo>
                  <a:lnTo>
                    <a:pt x="30575" y="177974"/>
                  </a:lnTo>
                  <a:lnTo>
                    <a:pt x="8203" y="144829"/>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1" name="object 91"/>
            <p:cNvSpPr/>
            <p:nvPr/>
          </p:nvSpPr>
          <p:spPr>
            <a:xfrm>
              <a:off x="7421499" y="914399"/>
              <a:ext cx="208915" cy="208915"/>
            </a:xfrm>
            <a:custGeom>
              <a:avLst/>
              <a:gdLst/>
              <a:ahLst/>
              <a:cxnLst/>
              <a:rect l="l" t="t" r="r" b="b"/>
              <a:pathLst>
                <a:path w="208915" h="208915">
                  <a:moveTo>
                    <a:pt x="104267" y="0"/>
                  </a:moveTo>
                  <a:lnTo>
                    <a:pt x="63704" y="8201"/>
                  </a:lnTo>
                  <a:lnTo>
                    <a:pt x="30559" y="30559"/>
                  </a:lnTo>
                  <a:lnTo>
                    <a:pt x="8201" y="63704"/>
                  </a:lnTo>
                  <a:lnTo>
                    <a:pt x="0" y="104266"/>
                  </a:lnTo>
                  <a:lnTo>
                    <a:pt x="8201" y="144883"/>
                  </a:lnTo>
                  <a:lnTo>
                    <a:pt x="30559" y="178022"/>
                  </a:lnTo>
                  <a:lnTo>
                    <a:pt x="63704" y="200350"/>
                  </a:lnTo>
                  <a:lnTo>
                    <a:pt x="104267" y="208534"/>
                  </a:lnTo>
                  <a:lnTo>
                    <a:pt x="144883" y="200350"/>
                  </a:lnTo>
                  <a:lnTo>
                    <a:pt x="178022" y="178022"/>
                  </a:lnTo>
                  <a:lnTo>
                    <a:pt x="200350" y="144883"/>
                  </a:lnTo>
                  <a:lnTo>
                    <a:pt x="208533" y="104266"/>
                  </a:lnTo>
                  <a:lnTo>
                    <a:pt x="200350" y="63704"/>
                  </a:lnTo>
                  <a:lnTo>
                    <a:pt x="178022" y="30559"/>
                  </a:lnTo>
                  <a:lnTo>
                    <a:pt x="144883"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2" name="object 92"/>
            <p:cNvSpPr/>
            <p:nvPr/>
          </p:nvSpPr>
          <p:spPr>
            <a:xfrm>
              <a:off x="7421499" y="914399"/>
              <a:ext cx="208915" cy="208915"/>
            </a:xfrm>
            <a:custGeom>
              <a:avLst/>
              <a:gdLst/>
              <a:ahLst/>
              <a:cxnLst/>
              <a:rect l="l" t="t" r="r" b="b"/>
              <a:pathLst>
                <a:path w="208915" h="208915">
                  <a:moveTo>
                    <a:pt x="0" y="104266"/>
                  </a:moveTo>
                  <a:lnTo>
                    <a:pt x="8201" y="63704"/>
                  </a:lnTo>
                  <a:lnTo>
                    <a:pt x="30559" y="30559"/>
                  </a:lnTo>
                  <a:lnTo>
                    <a:pt x="63704" y="8201"/>
                  </a:lnTo>
                  <a:lnTo>
                    <a:pt x="104267" y="0"/>
                  </a:lnTo>
                  <a:lnTo>
                    <a:pt x="144883" y="8201"/>
                  </a:lnTo>
                  <a:lnTo>
                    <a:pt x="178022" y="30559"/>
                  </a:lnTo>
                  <a:lnTo>
                    <a:pt x="200350" y="63704"/>
                  </a:lnTo>
                  <a:lnTo>
                    <a:pt x="208533" y="104266"/>
                  </a:lnTo>
                  <a:lnTo>
                    <a:pt x="200350" y="144883"/>
                  </a:lnTo>
                  <a:lnTo>
                    <a:pt x="178022" y="178022"/>
                  </a:lnTo>
                  <a:lnTo>
                    <a:pt x="144883" y="200350"/>
                  </a:lnTo>
                  <a:lnTo>
                    <a:pt x="104267" y="208534"/>
                  </a:lnTo>
                  <a:lnTo>
                    <a:pt x="63704" y="200350"/>
                  </a:lnTo>
                  <a:lnTo>
                    <a:pt x="30559" y="178022"/>
                  </a:lnTo>
                  <a:lnTo>
                    <a:pt x="8201" y="14488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3" name="object 93"/>
            <p:cNvSpPr/>
            <p:nvPr/>
          </p:nvSpPr>
          <p:spPr>
            <a:xfrm>
              <a:off x="7421499" y="1143000"/>
              <a:ext cx="208915" cy="208915"/>
            </a:xfrm>
            <a:custGeom>
              <a:avLst/>
              <a:gdLst/>
              <a:ahLst/>
              <a:cxnLst/>
              <a:rect l="l" t="t" r="r" b="b"/>
              <a:pathLst>
                <a:path w="208915" h="208915">
                  <a:moveTo>
                    <a:pt x="104267" y="0"/>
                  </a:moveTo>
                  <a:lnTo>
                    <a:pt x="63650" y="8201"/>
                  </a:lnTo>
                  <a:lnTo>
                    <a:pt x="30511" y="30559"/>
                  </a:lnTo>
                  <a:lnTo>
                    <a:pt x="8183" y="63704"/>
                  </a:lnTo>
                  <a:lnTo>
                    <a:pt x="0" y="104266"/>
                  </a:lnTo>
                  <a:lnTo>
                    <a:pt x="8183" y="144883"/>
                  </a:lnTo>
                  <a:lnTo>
                    <a:pt x="30511" y="178022"/>
                  </a:lnTo>
                  <a:lnTo>
                    <a:pt x="63650" y="200350"/>
                  </a:lnTo>
                  <a:lnTo>
                    <a:pt x="104267" y="208534"/>
                  </a:lnTo>
                  <a:lnTo>
                    <a:pt x="144829" y="200350"/>
                  </a:lnTo>
                  <a:lnTo>
                    <a:pt x="177974" y="178022"/>
                  </a:lnTo>
                  <a:lnTo>
                    <a:pt x="200332" y="144883"/>
                  </a:lnTo>
                  <a:lnTo>
                    <a:pt x="208533" y="104266"/>
                  </a:lnTo>
                  <a:lnTo>
                    <a:pt x="200332" y="63704"/>
                  </a:lnTo>
                  <a:lnTo>
                    <a:pt x="177974" y="30559"/>
                  </a:lnTo>
                  <a:lnTo>
                    <a:pt x="144829"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4" name="object 94"/>
            <p:cNvSpPr/>
            <p:nvPr/>
          </p:nvSpPr>
          <p:spPr>
            <a:xfrm>
              <a:off x="7421499" y="1143000"/>
              <a:ext cx="208915" cy="208915"/>
            </a:xfrm>
            <a:custGeom>
              <a:avLst/>
              <a:gdLst/>
              <a:ahLst/>
              <a:cxnLst/>
              <a:rect l="l" t="t" r="r" b="b"/>
              <a:pathLst>
                <a:path w="208915" h="208915">
                  <a:moveTo>
                    <a:pt x="0" y="104266"/>
                  </a:moveTo>
                  <a:lnTo>
                    <a:pt x="8183" y="63704"/>
                  </a:lnTo>
                  <a:lnTo>
                    <a:pt x="30511" y="30559"/>
                  </a:lnTo>
                  <a:lnTo>
                    <a:pt x="63650" y="8201"/>
                  </a:lnTo>
                  <a:lnTo>
                    <a:pt x="104267" y="0"/>
                  </a:lnTo>
                  <a:lnTo>
                    <a:pt x="144829" y="8201"/>
                  </a:lnTo>
                  <a:lnTo>
                    <a:pt x="177974" y="30559"/>
                  </a:lnTo>
                  <a:lnTo>
                    <a:pt x="200332" y="63704"/>
                  </a:lnTo>
                  <a:lnTo>
                    <a:pt x="208533" y="104266"/>
                  </a:lnTo>
                  <a:lnTo>
                    <a:pt x="200332" y="144883"/>
                  </a:lnTo>
                  <a:lnTo>
                    <a:pt x="177974" y="178022"/>
                  </a:lnTo>
                  <a:lnTo>
                    <a:pt x="144829" y="200350"/>
                  </a:lnTo>
                  <a:lnTo>
                    <a:pt x="104267" y="208534"/>
                  </a:lnTo>
                  <a:lnTo>
                    <a:pt x="63650" y="200350"/>
                  </a:lnTo>
                  <a:lnTo>
                    <a:pt x="30511" y="178022"/>
                  </a:lnTo>
                  <a:lnTo>
                    <a:pt x="8183" y="14488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5" name="object 95"/>
            <p:cNvSpPr/>
            <p:nvPr/>
          </p:nvSpPr>
          <p:spPr>
            <a:xfrm>
              <a:off x="7630033" y="914399"/>
              <a:ext cx="208915" cy="208915"/>
            </a:xfrm>
            <a:custGeom>
              <a:avLst/>
              <a:gdLst/>
              <a:ahLst/>
              <a:cxnLst/>
              <a:rect l="l" t="t" r="r" b="b"/>
              <a:pathLst>
                <a:path w="208915" h="208915">
                  <a:moveTo>
                    <a:pt x="104394" y="0"/>
                  </a:moveTo>
                  <a:lnTo>
                    <a:pt x="63757" y="8201"/>
                  </a:lnTo>
                  <a:lnTo>
                    <a:pt x="30575" y="30559"/>
                  </a:lnTo>
                  <a:lnTo>
                    <a:pt x="8203" y="63704"/>
                  </a:lnTo>
                  <a:lnTo>
                    <a:pt x="0" y="104266"/>
                  </a:lnTo>
                  <a:lnTo>
                    <a:pt x="8203" y="144883"/>
                  </a:lnTo>
                  <a:lnTo>
                    <a:pt x="30575" y="178022"/>
                  </a:lnTo>
                  <a:lnTo>
                    <a:pt x="63757" y="200350"/>
                  </a:lnTo>
                  <a:lnTo>
                    <a:pt x="104394" y="208534"/>
                  </a:lnTo>
                  <a:lnTo>
                    <a:pt x="144956" y="200350"/>
                  </a:lnTo>
                  <a:lnTo>
                    <a:pt x="178101" y="178022"/>
                  </a:lnTo>
                  <a:lnTo>
                    <a:pt x="200459" y="144883"/>
                  </a:lnTo>
                  <a:lnTo>
                    <a:pt x="208661" y="104266"/>
                  </a:lnTo>
                  <a:lnTo>
                    <a:pt x="200459" y="63704"/>
                  </a:lnTo>
                  <a:lnTo>
                    <a:pt x="178101" y="30559"/>
                  </a:lnTo>
                  <a:lnTo>
                    <a:pt x="144956" y="8201"/>
                  </a:lnTo>
                  <a:lnTo>
                    <a:pt x="1043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6" name="object 96"/>
            <p:cNvSpPr/>
            <p:nvPr/>
          </p:nvSpPr>
          <p:spPr>
            <a:xfrm>
              <a:off x="7630033" y="914399"/>
              <a:ext cx="208915" cy="208915"/>
            </a:xfrm>
            <a:custGeom>
              <a:avLst/>
              <a:gdLst/>
              <a:ahLst/>
              <a:cxnLst/>
              <a:rect l="l" t="t" r="r" b="b"/>
              <a:pathLst>
                <a:path w="208915" h="208915">
                  <a:moveTo>
                    <a:pt x="0" y="104266"/>
                  </a:moveTo>
                  <a:lnTo>
                    <a:pt x="8203" y="63704"/>
                  </a:lnTo>
                  <a:lnTo>
                    <a:pt x="30575" y="30559"/>
                  </a:lnTo>
                  <a:lnTo>
                    <a:pt x="63757" y="8201"/>
                  </a:lnTo>
                  <a:lnTo>
                    <a:pt x="104394" y="0"/>
                  </a:lnTo>
                  <a:lnTo>
                    <a:pt x="144956" y="8201"/>
                  </a:lnTo>
                  <a:lnTo>
                    <a:pt x="178101" y="30559"/>
                  </a:lnTo>
                  <a:lnTo>
                    <a:pt x="200459" y="63704"/>
                  </a:lnTo>
                  <a:lnTo>
                    <a:pt x="208661" y="104266"/>
                  </a:lnTo>
                  <a:lnTo>
                    <a:pt x="200459" y="144883"/>
                  </a:lnTo>
                  <a:lnTo>
                    <a:pt x="178101" y="178022"/>
                  </a:lnTo>
                  <a:lnTo>
                    <a:pt x="144956" y="200350"/>
                  </a:lnTo>
                  <a:lnTo>
                    <a:pt x="104394" y="208534"/>
                  </a:lnTo>
                  <a:lnTo>
                    <a:pt x="63757" y="200350"/>
                  </a:lnTo>
                  <a:lnTo>
                    <a:pt x="30575" y="178022"/>
                  </a:lnTo>
                  <a:lnTo>
                    <a:pt x="8203" y="14488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7" name="object 97"/>
            <p:cNvSpPr/>
            <p:nvPr/>
          </p:nvSpPr>
          <p:spPr>
            <a:xfrm>
              <a:off x="7630033" y="1143000"/>
              <a:ext cx="208915" cy="208915"/>
            </a:xfrm>
            <a:custGeom>
              <a:avLst/>
              <a:gdLst/>
              <a:ahLst/>
              <a:cxnLst/>
              <a:rect l="l" t="t" r="r" b="b"/>
              <a:pathLst>
                <a:path w="208915" h="208915">
                  <a:moveTo>
                    <a:pt x="104267" y="0"/>
                  </a:moveTo>
                  <a:lnTo>
                    <a:pt x="63704" y="8201"/>
                  </a:lnTo>
                  <a:lnTo>
                    <a:pt x="30559" y="30559"/>
                  </a:lnTo>
                  <a:lnTo>
                    <a:pt x="8201" y="63704"/>
                  </a:lnTo>
                  <a:lnTo>
                    <a:pt x="0" y="104266"/>
                  </a:lnTo>
                  <a:lnTo>
                    <a:pt x="8201" y="144883"/>
                  </a:lnTo>
                  <a:lnTo>
                    <a:pt x="30559" y="178022"/>
                  </a:lnTo>
                  <a:lnTo>
                    <a:pt x="63704" y="200350"/>
                  </a:lnTo>
                  <a:lnTo>
                    <a:pt x="104267" y="208534"/>
                  </a:lnTo>
                  <a:lnTo>
                    <a:pt x="144883" y="200350"/>
                  </a:lnTo>
                  <a:lnTo>
                    <a:pt x="178022" y="178022"/>
                  </a:lnTo>
                  <a:lnTo>
                    <a:pt x="200350" y="144883"/>
                  </a:lnTo>
                  <a:lnTo>
                    <a:pt x="208534" y="104266"/>
                  </a:lnTo>
                  <a:lnTo>
                    <a:pt x="200350" y="63704"/>
                  </a:lnTo>
                  <a:lnTo>
                    <a:pt x="178022" y="30559"/>
                  </a:lnTo>
                  <a:lnTo>
                    <a:pt x="144883"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8" name="object 98"/>
            <p:cNvSpPr/>
            <p:nvPr/>
          </p:nvSpPr>
          <p:spPr>
            <a:xfrm>
              <a:off x="7630033" y="1143000"/>
              <a:ext cx="208915" cy="208915"/>
            </a:xfrm>
            <a:custGeom>
              <a:avLst/>
              <a:gdLst/>
              <a:ahLst/>
              <a:cxnLst/>
              <a:rect l="l" t="t" r="r" b="b"/>
              <a:pathLst>
                <a:path w="208915" h="208915">
                  <a:moveTo>
                    <a:pt x="0" y="104266"/>
                  </a:moveTo>
                  <a:lnTo>
                    <a:pt x="8201" y="63704"/>
                  </a:lnTo>
                  <a:lnTo>
                    <a:pt x="30559" y="30559"/>
                  </a:lnTo>
                  <a:lnTo>
                    <a:pt x="63704" y="8201"/>
                  </a:lnTo>
                  <a:lnTo>
                    <a:pt x="104267" y="0"/>
                  </a:lnTo>
                  <a:lnTo>
                    <a:pt x="144883" y="8201"/>
                  </a:lnTo>
                  <a:lnTo>
                    <a:pt x="178022" y="30559"/>
                  </a:lnTo>
                  <a:lnTo>
                    <a:pt x="200350" y="63704"/>
                  </a:lnTo>
                  <a:lnTo>
                    <a:pt x="208534" y="104266"/>
                  </a:lnTo>
                  <a:lnTo>
                    <a:pt x="200350" y="144883"/>
                  </a:lnTo>
                  <a:lnTo>
                    <a:pt x="178022" y="178022"/>
                  </a:lnTo>
                  <a:lnTo>
                    <a:pt x="144883" y="200350"/>
                  </a:lnTo>
                  <a:lnTo>
                    <a:pt x="104267" y="208534"/>
                  </a:lnTo>
                  <a:lnTo>
                    <a:pt x="63704" y="200350"/>
                  </a:lnTo>
                  <a:lnTo>
                    <a:pt x="30559" y="178022"/>
                  </a:lnTo>
                  <a:lnTo>
                    <a:pt x="8201" y="144883"/>
                  </a:lnTo>
                  <a:lnTo>
                    <a:pt x="0" y="104266"/>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9" name="object 99"/>
            <p:cNvSpPr/>
            <p:nvPr/>
          </p:nvSpPr>
          <p:spPr>
            <a:xfrm>
              <a:off x="7630033" y="1371600"/>
              <a:ext cx="208915" cy="208915"/>
            </a:xfrm>
            <a:custGeom>
              <a:avLst/>
              <a:gdLst/>
              <a:ahLst/>
              <a:cxnLst/>
              <a:rect l="l" t="t" r="r" b="b"/>
              <a:pathLst>
                <a:path w="208915" h="208915">
                  <a:moveTo>
                    <a:pt x="104394" y="0"/>
                  </a:moveTo>
                  <a:lnTo>
                    <a:pt x="63757" y="8201"/>
                  </a:lnTo>
                  <a:lnTo>
                    <a:pt x="30575" y="30559"/>
                  </a:lnTo>
                  <a:lnTo>
                    <a:pt x="8203" y="63704"/>
                  </a:lnTo>
                  <a:lnTo>
                    <a:pt x="0" y="104266"/>
                  </a:lnTo>
                  <a:lnTo>
                    <a:pt x="8203" y="144903"/>
                  </a:lnTo>
                  <a:lnTo>
                    <a:pt x="30575" y="178085"/>
                  </a:lnTo>
                  <a:lnTo>
                    <a:pt x="63757" y="200457"/>
                  </a:lnTo>
                  <a:lnTo>
                    <a:pt x="104394" y="208661"/>
                  </a:lnTo>
                  <a:lnTo>
                    <a:pt x="144956" y="200457"/>
                  </a:lnTo>
                  <a:lnTo>
                    <a:pt x="178101" y="178085"/>
                  </a:lnTo>
                  <a:lnTo>
                    <a:pt x="200459" y="144903"/>
                  </a:lnTo>
                  <a:lnTo>
                    <a:pt x="208661" y="104266"/>
                  </a:lnTo>
                  <a:lnTo>
                    <a:pt x="200459" y="63704"/>
                  </a:lnTo>
                  <a:lnTo>
                    <a:pt x="178101" y="30559"/>
                  </a:lnTo>
                  <a:lnTo>
                    <a:pt x="144956" y="8201"/>
                  </a:lnTo>
                  <a:lnTo>
                    <a:pt x="104394"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00" name="object 100"/>
            <p:cNvSpPr/>
            <p:nvPr/>
          </p:nvSpPr>
          <p:spPr>
            <a:xfrm>
              <a:off x="7630033" y="1371600"/>
              <a:ext cx="208915" cy="208915"/>
            </a:xfrm>
            <a:custGeom>
              <a:avLst/>
              <a:gdLst/>
              <a:ahLst/>
              <a:cxnLst/>
              <a:rect l="l" t="t" r="r" b="b"/>
              <a:pathLst>
                <a:path w="208915" h="208915">
                  <a:moveTo>
                    <a:pt x="0" y="104266"/>
                  </a:moveTo>
                  <a:lnTo>
                    <a:pt x="8203" y="63704"/>
                  </a:lnTo>
                  <a:lnTo>
                    <a:pt x="30575" y="30559"/>
                  </a:lnTo>
                  <a:lnTo>
                    <a:pt x="63757" y="8201"/>
                  </a:lnTo>
                  <a:lnTo>
                    <a:pt x="104394" y="0"/>
                  </a:lnTo>
                  <a:lnTo>
                    <a:pt x="144956" y="8201"/>
                  </a:lnTo>
                  <a:lnTo>
                    <a:pt x="178101" y="30559"/>
                  </a:lnTo>
                  <a:lnTo>
                    <a:pt x="200459" y="63704"/>
                  </a:lnTo>
                  <a:lnTo>
                    <a:pt x="208661" y="104266"/>
                  </a:lnTo>
                  <a:lnTo>
                    <a:pt x="200459" y="144903"/>
                  </a:lnTo>
                  <a:lnTo>
                    <a:pt x="178101" y="178085"/>
                  </a:lnTo>
                  <a:lnTo>
                    <a:pt x="144956" y="200457"/>
                  </a:lnTo>
                  <a:lnTo>
                    <a:pt x="104394" y="208661"/>
                  </a:lnTo>
                  <a:lnTo>
                    <a:pt x="63757" y="200457"/>
                  </a:lnTo>
                  <a:lnTo>
                    <a:pt x="30575" y="178085"/>
                  </a:lnTo>
                  <a:lnTo>
                    <a:pt x="8203" y="14490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01" name="object 101"/>
          <p:cNvSpPr txBox="1"/>
          <p:nvPr/>
        </p:nvSpPr>
        <p:spPr>
          <a:xfrm>
            <a:off x="3529041" y="2924409"/>
            <a:ext cx="1552193"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PMO</a:t>
            </a:r>
            <a:r>
              <a:rPr sz="945" kern="0" spc="-4"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t>
            </a:r>
            <a:r>
              <a:rPr sz="945" kern="0" spc="-8"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Warfighters</a:t>
            </a:r>
            <a:r>
              <a:rPr sz="945" kern="0" spc="-39"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t>
            </a:r>
            <a:r>
              <a:rPr sz="945" kern="0" spc="4"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Sys </a:t>
            </a:r>
            <a:r>
              <a:rPr sz="945" kern="0" spc="-20" dirty="0">
                <a:solidFill>
                  <a:sysClr val="windowText" lastClr="000000"/>
                </a:solidFill>
                <a:latin typeface="Calibri" panose="020F0502020204030204" pitchFamily="34" charset="0"/>
                <a:cs typeface="Calibri" panose="020F0502020204030204" pitchFamily="34" charset="0"/>
              </a:rPr>
              <a:t>Eng</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02" name="object 102"/>
          <p:cNvSpPr txBox="1"/>
          <p:nvPr/>
        </p:nvSpPr>
        <p:spPr>
          <a:xfrm>
            <a:off x="1262358" y="5756957"/>
            <a:ext cx="7609499" cy="895149"/>
          </a:xfrm>
          <a:prstGeom prst="rect">
            <a:avLst/>
          </a:prstGeom>
        </p:spPr>
        <p:txBody>
          <a:bodyPr vert="horz" wrap="square" lIns="0" tIns="10001" rIns="0" bIns="0" rtlCol="0">
            <a:spAutoFit/>
          </a:bodyPr>
          <a:lstStyle/>
          <a:p>
            <a:pPr marL="10001" defTabSz="720090" fontAlgn="auto">
              <a:spcBef>
                <a:spcPts val="79"/>
              </a:spcBef>
              <a:spcAft>
                <a:spcPts val="0"/>
              </a:spcAft>
            </a:pPr>
            <a:r>
              <a:rPr sz="1418" b="1" kern="0" spc="-8" dirty="0">
                <a:solidFill>
                  <a:srgbClr val="0000FF"/>
                </a:solidFill>
                <a:latin typeface="+mj-lt"/>
                <a:cs typeface="Calibri" panose="020F0502020204030204" pitchFamily="34" charset="0"/>
              </a:rPr>
              <a:t>Rules/Standards</a:t>
            </a:r>
            <a:endParaRPr sz="1418" kern="0" dirty="0">
              <a:solidFill>
                <a:sysClr val="windowText" lastClr="000000"/>
              </a:solidFill>
              <a:latin typeface="+mj-lt"/>
              <a:cs typeface="Calibri" panose="020F0502020204030204" pitchFamily="34" charset="0"/>
            </a:endParaRPr>
          </a:p>
          <a:p>
            <a:pPr marL="10001" marR="26003" defTabSz="720090" fontAlgn="auto">
              <a:lnSpc>
                <a:spcPts val="961"/>
              </a:lnSpc>
              <a:spcBef>
                <a:spcPts val="209"/>
              </a:spcBef>
              <a:spcAft>
                <a:spcPts val="0"/>
              </a:spcAft>
            </a:pPr>
            <a:r>
              <a:rPr sz="945" kern="0" dirty="0">
                <a:solidFill>
                  <a:sysClr val="windowText" lastClr="000000"/>
                </a:solidFill>
                <a:latin typeface="+mj-lt"/>
                <a:cs typeface="Calibri" panose="020F0502020204030204" pitchFamily="34" charset="0"/>
              </a:rPr>
              <a:t>Sockets:</a:t>
            </a:r>
            <a:r>
              <a:rPr sz="945" kern="0" spc="-1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Meeting</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formats,</a:t>
            </a:r>
            <a:r>
              <a:rPr sz="945" kern="0" spc="-20"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Sys-</a:t>
            </a:r>
            <a:r>
              <a:rPr sz="945" kern="0" dirty="0">
                <a:solidFill>
                  <a:sysClr val="windowText" lastClr="000000"/>
                </a:solidFill>
                <a:latin typeface="+mj-lt"/>
                <a:cs typeface="Calibri" panose="020F0502020204030204" pitchFamily="34" charset="0"/>
              </a:rPr>
              <a:t>1</a:t>
            </a:r>
            <a:r>
              <a:rPr sz="945" kern="0" spc="-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modular</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architecture,</a:t>
            </a:r>
            <a:r>
              <a:rPr sz="945" kern="0" spc="-83"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Automated</a:t>
            </a:r>
            <a:r>
              <a:rPr sz="945" kern="0" spc="-2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build</a:t>
            </a:r>
            <a:r>
              <a:rPr sz="945" kern="0" spc="-2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environment,</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User</a:t>
            </a:r>
            <a:r>
              <a:rPr sz="945" kern="0" spc="-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story</a:t>
            </a:r>
            <a:r>
              <a:rPr sz="945" kern="0" spc="-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acceptance</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criteria,</a:t>
            </a:r>
            <a:r>
              <a:rPr sz="945" kern="0" spc="-1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Roles,</a:t>
            </a:r>
            <a:r>
              <a:rPr sz="945" kern="0" spc="-12"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Culture </a:t>
            </a:r>
            <a:r>
              <a:rPr sz="945" kern="0" dirty="0">
                <a:solidFill>
                  <a:sysClr val="windowText" lastClr="000000"/>
                </a:solidFill>
                <a:latin typeface="+mj-lt"/>
                <a:cs typeface="Calibri" panose="020F0502020204030204" pitchFamily="34" charset="0"/>
              </a:rPr>
              <a:t>Signals:</a:t>
            </a:r>
            <a:r>
              <a:rPr sz="945" kern="0" spc="24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Vision/Intent,</a:t>
            </a:r>
            <a:r>
              <a:rPr sz="945" kern="0" spc="-2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Release</a:t>
            </a:r>
            <a:r>
              <a:rPr sz="945" kern="0" spc="-3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themes,</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Spikes,</a:t>
            </a:r>
            <a:r>
              <a:rPr sz="945" kern="0" spc="-1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User</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stories,</a:t>
            </a:r>
            <a:r>
              <a:rPr sz="945" kern="0" spc="-1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Wireframes,</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Code,</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SCR,</a:t>
            </a:r>
            <a:r>
              <a:rPr sz="945" kern="0" spc="-12"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Process</a:t>
            </a:r>
            <a:r>
              <a:rPr sz="945" kern="0" spc="-16"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status/metrics,</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Deliverables,</a:t>
            </a:r>
            <a:r>
              <a:rPr sz="945" kern="0" spc="-32"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Behavior </a:t>
            </a:r>
            <a:r>
              <a:rPr sz="945" kern="0" dirty="0">
                <a:solidFill>
                  <a:sysClr val="windowText" lastClr="000000"/>
                </a:solidFill>
                <a:latin typeface="+mj-lt"/>
                <a:cs typeface="Calibri" panose="020F0502020204030204" pitchFamily="34" charset="0"/>
              </a:rPr>
              <a:t>Security:</a:t>
            </a:r>
            <a:r>
              <a:rPr sz="945" kern="0" spc="-59"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Governance,</a:t>
            </a:r>
            <a:r>
              <a:rPr sz="945" kern="0" spc="-39"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Leadership,</a:t>
            </a:r>
            <a:r>
              <a:rPr sz="945" kern="0" spc="-39"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Cultural</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oversight,</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QA,</a:t>
            </a:r>
            <a:r>
              <a:rPr sz="945" kern="0" spc="-16"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Metrics, CMMI</a:t>
            </a:r>
            <a:r>
              <a:rPr sz="945" kern="0" spc="-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level</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5</a:t>
            </a:r>
            <a:r>
              <a:rPr sz="945" kern="0" spc="-16"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oversight,</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Configuration</a:t>
            </a:r>
            <a:r>
              <a:rPr sz="945" kern="0" spc="-47"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management</a:t>
            </a:r>
            <a:endParaRPr sz="945" kern="0" dirty="0">
              <a:solidFill>
                <a:sysClr val="windowText" lastClr="000000"/>
              </a:solidFill>
              <a:latin typeface="+mj-lt"/>
              <a:cs typeface="Calibri" panose="020F0502020204030204" pitchFamily="34" charset="0"/>
            </a:endParaRPr>
          </a:p>
          <a:p>
            <a:pPr marL="10001" marR="4001" defTabSz="720090" fontAlgn="auto">
              <a:lnSpc>
                <a:spcPts val="961"/>
              </a:lnSpc>
              <a:spcBef>
                <a:spcPts val="12"/>
              </a:spcBef>
              <a:spcAft>
                <a:spcPts val="0"/>
              </a:spcAft>
              <a:tabLst>
                <a:tab pos="504063" algn="l"/>
              </a:tabLst>
            </a:pPr>
            <a:r>
              <a:rPr sz="945" kern="0" spc="-8" dirty="0">
                <a:solidFill>
                  <a:sysClr val="windowText" lastClr="000000"/>
                </a:solidFill>
                <a:latin typeface="+mj-lt"/>
                <a:cs typeface="Calibri" panose="020F0502020204030204" pitchFamily="34" charset="0"/>
              </a:rPr>
              <a:t>Safety:</a:t>
            </a:r>
            <a:r>
              <a:rPr sz="945" kern="0" dirty="0">
                <a:solidFill>
                  <a:sysClr val="windowText" lastClr="000000"/>
                </a:solidFill>
                <a:latin typeface="+mj-lt"/>
                <a:cs typeface="Calibri" panose="020F0502020204030204" pitchFamily="34" charset="0"/>
              </a:rPr>
              <a:t>	Open-process</a:t>
            </a:r>
            <a:r>
              <a:rPr sz="945" kern="0" spc="-39"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visibility,</a:t>
            </a:r>
            <a:r>
              <a:rPr sz="945" kern="0" spc="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Open</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no-penalty</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communication,</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On-</a:t>
            </a:r>
            <a:r>
              <a:rPr sz="945" kern="0" spc="-8" dirty="0">
                <a:solidFill>
                  <a:sysClr val="windowText" lastClr="000000"/>
                </a:solidFill>
                <a:latin typeface="+mj-lt"/>
                <a:cs typeface="Calibri" panose="020F0502020204030204" pitchFamily="34" charset="0"/>
              </a:rPr>
              <a:t>boarding,</a:t>
            </a:r>
            <a:r>
              <a:rPr sz="945" kern="0" spc="-43" dirty="0">
                <a:solidFill>
                  <a:sysClr val="windowText" lastClr="000000"/>
                </a:solidFill>
                <a:latin typeface="+mj-lt"/>
                <a:cs typeface="Calibri" panose="020F0502020204030204" pitchFamily="34" charset="0"/>
              </a:rPr>
              <a:t> </a:t>
            </a:r>
            <a:r>
              <a:rPr sz="945" kern="0" spc="-20" dirty="0">
                <a:solidFill>
                  <a:sysClr val="windowText" lastClr="000000"/>
                </a:solidFill>
                <a:latin typeface="+mj-lt"/>
                <a:cs typeface="Calibri" panose="020F0502020204030204" pitchFamily="34" charset="0"/>
              </a:rPr>
              <a:t>Team</a:t>
            </a:r>
            <a:r>
              <a:rPr sz="945" kern="0" spc="-35"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user-story</a:t>
            </a:r>
            <a:r>
              <a:rPr sz="945" kern="0" spc="-2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estimation,</a:t>
            </a:r>
            <a:r>
              <a:rPr sz="945" kern="0" spc="-35"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40-</a:t>
            </a:r>
            <a:r>
              <a:rPr sz="945" kern="0" dirty="0">
                <a:solidFill>
                  <a:sysClr val="windowText" lastClr="000000"/>
                </a:solidFill>
                <a:latin typeface="+mj-lt"/>
                <a:cs typeface="Calibri" panose="020F0502020204030204" pitchFamily="34" charset="0"/>
              </a:rPr>
              <a:t>hour</a:t>
            </a:r>
            <a:r>
              <a:rPr sz="945" kern="0" spc="-43"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work</a:t>
            </a:r>
            <a:r>
              <a:rPr sz="945" kern="0" spc="-8" dirty="0">
                <a:solidFill>
                  <a:sysClr val="windowText" lastClr="000000"/>
                </a:solidFill>
                <a:latin typeface="+mj-lt"/>
                <a:cs typeface="Calibri" panose="020F0502020204030204" pitchFamily="34" charset="0"/>
              </a:rPr>
              <a:t> </a:t>
            </a:r>
            <a:r>
              <a:rPr sz="945" kern="0" spc="-16" dirty="0">
                <a:solidFill>
                  <a:sysClr val="windowText" lastClr="000000"/>
                </a:solidFill>
                <a:latin typeface="+mj-lt"/>
                <a:cs typeface="Calibri" panose="020F0502020204030204" pitchFamily="34" charset="0"/>
              </a:rPr>
              <a:t>load</a:t>
            </a:r>
            <a:r>
              <a:rPr sz="945" kern="0" spc="39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Service</a:t>
            </a:r>
            <a:r>
              <a:rPr sz="945" kern="0" spc="106"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Documented</a:t>
            </a:r>
            <a:r>
              <a:rPr sz="945" kern="0" spc="-24"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accessible</a:t>
            </a:r>
            <a:r>
              <a:rPr sz="945" kern="0" spc="-39"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ConOps,</a:t>
            </a:r>
            <a:r>
              <a:rPr sz="945" kern="0" spc="-16"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Embedded</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environment</a:t>
            </a:r>
            <a:r>
              <a:rPr sz="945" kern="0" spc="-16"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awareness,</a:t>
            </a:r>
            <a:r>
              <a:rPr sz="945" kern="0" spc="-4"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Continuous</a:t>
            </a:r>
            <a:r>
              <a:rPr sz="945" kern="0" spc="-28"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DevOps</a:t>
            </a:r>
            <a:r>
              <a:rPr sz="945" kern="0" spc="4" dirty="0">
                <a:solidFill>
                  <a:sysClr val="windowText" lastClr="000000"/>
                </a:solidFill>
                <a:latin typeface="+mj-lt"/>
                <a:cs typeface="Calibri" panose="020F0502020204030204" pitchFamily="34" charset="0"/>
              </a:rPr>
              <a:t> </a:t>
            </a:r>
            <a:r>
              <a:rPr sz="945" kern="0" spc="-8" dirty="0">
                <a:solidFill>
                  <a:sysClr val="windowText" lastClr="000000"/>
                </a:solidFill>
                <a:latin typeface="+mj-lt"/>
                <a:cs typeface="Calibri" panose="020F0502020204030204" pitchFamily="34" charset="0"/>
              </a:rPr>
              <a:t>integration,</a:t>
            </a:r>
            <a:r>
              <a:rPr sz="945" kern="0" spc="-83"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AAP</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for</a:t>
            </a:r>
            <a:r>
              <a:rPr sz="945" kern="0" spc="-20" dirty="0">
                <a:solidFill>
                  <a:sysClr val="windowText" lastClr="000000"/>
                </a:solidFill>
                <a:latin typeface="+mj-lt"/>
                <a:cs typeface="Calibri" panose="020F0502020204030204" pitchFamily="34" charset="0"/>
              </a:rPr>
              <a:t> </a:t>
            </a:r>
            <a:r>
              <a:rPr sz="945" kern="0" dirty="0">
                <a:solidFill>
                  <a:sysClr val="windowText" lastClr="000000"/>
                </a:solidFill>
                <a:latin typeface="+mj-lt"/>
                <a:cs typeface="Calibri" panose="020F0502020204030204" pitchFamily="34" charset="0"/>
              </a:rPr>
              <a:t>Systems</a:t>
            </a:r>
            <a:r>
              <a:rPr sz="945" kern="0" spc="4" dirty="0">
                <a:solidFill>
                  <a:sysClr val="windowText" lastClr="000000"/>
                </a:solidFill>
                <a:latin typeface="+mj-lt"/>
                <a:cs typeface="Calibri" panose="020F0502020204030204" pitchFamily="34" charset="0"/>
              </a:rPr>
              <a:t> </a:t>
            </a:r>
            <a:r>
              <a:rPr sz="945" kern="0" spc="-20" dirty="0">
                <a:solidFill>
                  <a:sysClr val="windowText" lastClr="000000"/>
                </a:solidFill>
                <a:latin typeface="+mj-lt"/>
                <a:cs typeface="Calibri" panose="020F0502020204030204" pitchFamily="34" charset="0"/>
              </a:rPr>
              <a:t>1&amp;2</a:t>
            </a:r>
            <a:endParaRPr sz="945" kern="0" dirty="0">
              <a:solidFill>
                <a:sysClr val="windowText" lastClr="000000"/>
              </a:solidFill>
              <a:latin typeface="+mj-lt"/>
              <a:cs typeface="Calibri" panose="020F0502020204030204" pitchFamily="34" charset="0"/>
            </a:endParaRPr>
          </a:p>
        </p:txBody>
      </p:sp>
      <p:sp>
        <p:nvSpPr>
          <p:cNvPr id="103" name="object 103"/>
          <p:cNvSpPr txBox="1"/>
          <p:nvPr/>
        </p:nvSpPr>
        <p:spPr>
          <a:xfrm>
            <a:off x="3091687" y="4665125"/>
            <a:ext cx="1180648"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4</a:t>
            </a:r>
            <a:r>
              <a:rPr sz="945" kern="0" spc="-20"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activities</a:t>
            </a:r>
            <a:r>
              <a:rPr sz="945" kern="0" spc="-8"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from</a:t>
            </a:r>
            <a:r>
              <a:rPr sz="945" kern="0" spc="-20"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many</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04" name="object 104"/>
          <p:cNvSpPr txBox="1"/>
          <p:nvPr/>
        </p:nvSpPr>
        <p:spPr>
          <a:xfrm>
            <a:off x="6858457" y="3268351"/>
            <a:ext cx="813102" cy="155523"/>
          </a:xfrm>
          <a:prstGeom prst="rect">
            <a:avLst/>
          </a:prstGeom>
        </p:spPr>
        <p:txBody>
          <a:bodyPr vert="horz" wrap="square" lIns="0" tIns="10001" rIns="0" bIns="0" rtlCol="0">
            <a:spAutoFit/>
          </a:bodyPr>
          <a:lstStyle/>
          <a:p>
            <a:pPr marL="10001" defTabSz="720090" fontAlgn="auto">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Chief</a:t>
            </a:r>
            <a:r>
              <a:rPr sz="945" kern="0" spc="-43"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Engineer</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05" name="object 105"/>
          <p:cNvSpPr txBox="1"/>
          <p:nvPr/>
        </p:nvSpPr>
        <p:spPr>
          <a:xfrm>
            <a:off x="6638829" y="2493654"/>
            <a:ext cx="1265158" cy="375520"/>
          </a:xfrm>
          <a:prstGeom prst="rect">
            <a:avLst/>
          </a:prstGeom>
        </p:spPr>
        <p:txBody>
          <a:bodyPr vert="horz" wrap="square" lIns="0" tIns="10001" rIns="0" bIns="0" rtlCol="0">
            <a:spAutoFit/>
          </a:bodyPr>
          <a:lstStyle/>
          <a:p>
            <a:pPr marL="23503" marR="4001" indent="-14002" defTabSz="720090" fontAlgn="auto">
              <a:lnSpc>
                <a:spcPct val="131100"/>
              </a:lnSpc>
              <a:spcBef>
                <a:spcPts val="79"/>
              </a:spcBef>
              <a:spcAft>
                <a:spcPts val="0"/>
              </a:spcAft>
            </a:pPr>
            <a:r>
              <a:rPr sz="945" kern="0" spc="-16" dirty="0">
                <a:solidFill>
                  <a:sysClr val="windowText" lastClr="000000"/>
                </a:solidFill>
                <a:latin typeface="Calibri" panose="020F0502020204030204" pitchFamily="34" charset="0"/>
                <a:cs typeface="Calibri" panose="020F0502020204030204" pitchFamily="34" charset="0"/>
              </a:rPr>
              <a:t>Technical</a:t>
            </a:r>
            <a:r>
              <a:rPr sz="945" kern="0" spc="-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Management </a:t>
            </a:r>
            <a:r>
              <a:rPr sz="945" kern="0" spc="-16" dirty="0">
                <a:solidFill>
                  <a:sysClr val="windowText" lastClr="000000"/>
                </a:solidFill>
                <a:latin typeface="Calibri" panose="020F0502020204030204" pitchFamily="34" charset="0"/>
                <a:cs typeface="Calibri" panose="020F0502020204030204" pitchFamily="34" charset="0"/>
              </a:rPr>
              <a:t>Technical</a:t>
            </a:r>
            <a:r>
              <a:rPr sz="945" kern="0" spc="-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Management</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06" name="object 106"/>
          <p:cNvSpPr txBox="1"/>
          <p:nvPr/>
        </p:nvSpPr>
        <p:spPr>
          <a:xfrm>
            <a:off x="6572121" y="2871302"/>
            <a:ext cx="1399674" cy="360259"/>
          </a:xfrm>
          <a:prstGeom prst="rect">
            <a:avLst/>
          </a:prstGeom>
        </p:spPr>
        <p:txBody>
          <a:bodyPr vert="horz" wrap="square" lIns="0" tIns="10001" rIns="0" bIns="0" rtlCol="0">
            <a:spAutoFit/>
          </a:bodyPr>
          <a:lstStyle/>
          <a:p>
            <a:pPr marL="10001" marR="4001" indent="13002" defTabSz="720090" fontAlgn="auto">
              <a:lnSpc>
                <a:spcPct val="125000"/>
              </a:lnSpc>
              <a:spcBef>
                <a:spcPts val="79"/>
              </a:spcBef>
              <a:spcAft>
                <a:spcPts val="0"/>
              </a:spcAft>
            </a:pPr>
            <a:r>
              <a:rPr sz="945" kern="0" dirty="0">
                <a:solidFill>
                  <a:sysClr val="windowText" lastClr="000000"/>
                </a:solidFill>
                <a:latin typeface="Calibri" panose="020F0502020204030204" pitchFamily="34" charset="0"/>
                <a:cs typeface="Calibri" panose="020F0502020204030204" pitchFamily="34" charset="0"/>
              </a:rPr>
              <a:t>Security</a:t>
            </a:r>
            <a:r>
              <a:rPr sz="945" kern="0" spc="-39" dirty="0">
                <a:solidFill>
                  <a:sysClr val="windowText" lastClr="000000"/>
                </a:solidFill>
                <a:latin typeface="Calibri" panose="020F0502020204030204" pitchFamily="34" charset="0"/>
                <a:cs typeface="Calibri" panose="020F0502020204030204" pitchFamily="34" charset="0"/>
              </a:rPr>
              <a:t> </a:t>
            </a:r>
            <a:r>
              <a:rPr sz="945" kern="0" spc="-20" dirty="0">
                <a:solidFill>
                  <a:sysClr val="windowText" lastClr="000000"/>
                </a:solidFill>
                <a:latin typeface="Calibri" panose="020F0502020204030204" pitchFamily="34" charset="0"/>
                <a:cs typeface="Calibri" panose="020F0502020204030204" pitchFamily="34" charset="0"/>
              </a:rPr>
              <a:t>Team</a:t>
            </a:r>
            <a:r>
              <a:rPr sz="945" kern="0" spc="-32"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t>
            </a:r>
            <a:r>
              <a:rPr sz="945" kern="0" spc="-12"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Sys</a:t>
            </a:r>
            <a:r>
              <a:rPr sz="945" kern="0" spc="12"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Engs </a:t>
            </a:r>
            <a:r>
              <a:rPr sz="945" kern="0" dirty="0">
                <a:solidFill>
                  <a:sysClr val="windowText" lastClr="000000"/>
                </a:solidFill>
                <a:latin typeface="Calibri" panose="020F0502020204030204" pitchFamily="34" charset="0"/>
                <a:cs typeface="Calibri" panose="020F0502020204030204" pitchFamily="34" charset="0"/>
              </a:rPr>
              <a:t>Security</a:t>
            </a:r>
            <a:r>
              <a:rPr sz="945" kern="0" spc="-39" dirty="0">
                <a:solidFill>
                  <a:sysClr val="windowText" lastClr="000000"/>
                </a:solidFill>
                <a:latin typeface="Calibri" panose="020F0502020204030204" pitchFamily="34" charset="0"/>
                <a:cs typeface="Calibri" panose="020F0502020204030204" pitchFamily="34" charset="0"/>
              </a:rPr>
              <a:t> </a:t>
            </a:r>
            <a:r>
              <a:rPr sz="945" kern="0" spc="-20" dirty="0">
                <a:solidFill>
                  <a:sysClr val="windowText" lastClr="000000"/>
                </a:solidFill>
                <a:latin typeface="Calibri" panose="020F0502020204030204" pitchFamily="34" charset="0"/>
                <a:cs typeface="Calibri" panose="020F0502020204030204" pitchFamily="34" charset="0"/>
              </a:rPr>
              <a:t>Team</a:t>
            </a:r>
            <a:r>
              <a:rPr sz="945" kern="0" spc="-32"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a:t>
            </a:r>
            <a:r>
              <a:rPr sz="945" kern="0" spc="-12"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Sys</a:t>
            </a:r>
            <a:r>
              <a:rPr sz="945" kern="0" spc="8"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Engs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07" name="object 107"/>
          <p:cNvSpPr txBox="1"/>
          <p:nvPr/>
        </p:nvSpPr>
        <p:spPr>
          <a:xfrm>
            <a:off x="5721814" y="1626766"/>
            <a:ext cx="421053" cy="533319"/>
          </a:xfrm>
          <a:prstGeom prst="rect">
            <a:avLst/>
          </a:prstGeom>
        </p:spPr>
        <p:txBody>
          <a:bodyPr vert="horz" wrap="square" lIns="0" tIns="10001" rIns="0" bIns="0" rtlCol="0">
            <a:spAutoFit/>
          </a:bodyPr>
          <a:lstStyle/>
          <a:p>
            <a:pPr marR="4001" indent="8501" algn="just" defTabSz="720090" fontAlgn="auto">
              <a:lnSpc>
                <a:spcPct val="150000"/>
              </a:lnSpc>
              <a:spcBef>
                <a:spcPts val="79"/>
              </a:spcBef>
              <a:spcAft>
                <a:spcPts val="0"/>
              </a:spcAft>
            </a:pPr>
            <a:r>
              <a:rPr sz="788" kern="0" dirty="0">
                <a:solidFill>
                  <a:sysClr val="windowText" lastClr="000000"/>
                </a:solidFill>
                <a:latin typeface="Calibri" panose="020F0502020204030204" pitchFamily="34" charset="0"/>
                <a:cs typeface="Calibri" panose="020F0502020204030204" pitchFamily="34" charset="0"/>
              </a:rPr>
              <a:t>E</a:t>
            </a:r>
            <a:r>
              <a:rPr sz="788" kern="0" spc="158" dirty="0">
                <a:solidFill>
                  <a:sysClr val="windowText" lastClr="000000"/>
                </a:solidFill>
                <a:latin typeface="Calibri" panose="020F0502020204030204" pitchFamily="34" charset="0"/>
                <a:cs typeface="Calibri" panose="020F0502020204030204" pitchFamily="34" charset="0"/>
              </a:rPr>
              <a:t>  </a:t>
            </a:r>
            <a:r>
              <a:rPr sz="788" kern="0" dirty="0">
                <a:solidFill>
                  <a:sysClr val="windowText" lastClr="000000"/>
                </a:solidFill>
                <a:latin typeface="Calibri" panose="020F0502020204030204" pitchFamily="34" charset="0"/>
                <a:cs typeface="Calibri" panose="020F0502020204030204" pitchFamily="34" charset="0"/>
              </a:rPr>
              <a:t>E</a:t>
            </a:r>
            <a:r>
              <a:rPr sz="788" kern="0" spc="161"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E </a:t>
            </a:r>
            <a:r>
              <a:rPr sz="788" kern="0" dirty="0">
                <a:solidFill>
                  <a:sysClr val="windowText" lastClr="000000"/>
                </a:solidFill>
                <a:latin typeface="Calibri" panose="020F0502020204030204" pitchFamily="34" charset="0"/>
                <a:cs typeface="Calibri" panose="020F0502020204030204" pitchFamily="34" charset="0"/>
              </a:rPr>
              <a:t>M</a:t>
            </a:r>
            <a:r>
              <a:rPr sz="788" kern="0" spc="90" dirty="0">
                <a:solidFill>
                  <a:sysClr val="windowText" lastClr="000000"/>
                </a:solidFill>
                <a:latin typeface="Calibri" panose="020F0502020204030204" pitchFamily="34" charset="0"/>
                <a:cs typeface="Calibri" panose="020F0502020204030204" pitchFamily="34" charset="0"/>
              </a:rPr>
              <a:t>  </a:t>
            </a:r>
            <a:r>
              <a:rPr sz="788" kern="0" dirty="0">
                <a:solidFill>
                  <a:sysClr val="windowText" lastClr="000000"/>
                </a:solidFill>
                <a:latin typeface="Calibri" panose="020F0502020204030204" pitchFamily="34" charset="0"/>
                <a:cs typeface="Calibri" panose="020F0502020204030204" pitchFamily="34" charset="0"/>
              </a:rPr>
              <a:t>M</a:t>
            </a:r>
            <a:r>
              <a:rPr sz="788" kern="0" spc="98"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M </a:t>
            </a:r>
            <a:r>
              <a:rPr sz="788" kern="0" dirty="0">
                <a:solidFill>
                  <a:sysClr val="windowText" lastClr="000000"/>
                </a:solidFill>
                <a:latin typeface="Calibri" panose="020F0502020204030204" pitchFamily="34" charset="0"/>
                <a:cs typeface="Calibri" panose="020F0502020204030204" pitchFamily="34" charset="0"/>
              </a:rPr>
              <a:t>D</a:t>
            </a:r>
            <a:r>
              <a:rPr sz="788" kern="0" spc="280"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D</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08" name="object 108"/>
          <p:cNvGrpSpPr/>
          <p:nvPr/>
        </p:nvGrpSpPr>
        <p:grpSpPr>
          <a:xfrm>
            <a:off x="5840130" y="1672352"/>
            <a:ext cx="1486186" cy="452557"/>
            <a:chOff x="7416038" y="908050"/>
            <a:chExt cx="1887220" cy="574675"/>
          </a:xfrm>
        </p:grpSpPr>
        <p:sp>
          <p:nvSpPr>
            <p:cNvPr id="109" name="object 109"/>
            <p:cNvSpPr/>
            <p:nvPr/>
          </p:nvSpPr>
          <p:spPr>
            <a:xfrm>
              <a:off x="7422388" y="1475866"/>
              <a:ext cx="207645" cy="0"/>
            </a:xfrm>
            <a:custGeom>
              <a:avLst/>
              <a:gdLst/>
              <a:ahLst/>
              <a:cxnLst/>
              <a:rect l="l" t="t" r="r" b="b"/>
              <a:pathLst>
                <a:path w="207645">
                  <a:moveTo>
                    <a:pt x="0" y="0"/>
                  </a:moveTo>
                  <a:lnTo>
                    <a:pt x="207644" y="0"/>
                  </a:lnTo>
                </a:path>
              </a:pathLst>
            </a:custGeom>
            <a:ln w="12700">
              <a:solidFill>
                <a:srgbClr val="000000"/>
              </a:solidFill>
              <a:prstDash val="sys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0" name="object 110"/>
            <p:cNvSpPr/>
            <p:nvPr/>
          </p:nvSpPr>
          <p:spPr>
            <a:xfrm>
              <a:off x="9087866" y="914400"/>
              <a:ext cx="208915" cy="208915"/>
            </a:xfrm>
            <a:custGeom>
              <a:avLst/>
              <a:gdLst/>
              <a:ahLst/>
              <a:cxnLst/>
              <a:rect l="l" t="t" r="r" b="b"/>
              <a:pathLst>
                <a:path w="208915" h="208915">
                  <a:moveTo>
                    <a:pt x="104266" y="0"/>
                  </a:moveTo>
                  <a:lnTo>
                    <a:pt x="63650" y="8201"/>
                  </a:lnTo>
                  <a:lnTo>
                    <a:pt x="30511" y="30559"/>
                  </a:lnTo>
                  <a:lnTo>
                    <a:pt x="8183" y="63704"/>
                  </a:lnTo>
                  <a:lnTo>
                    <a:pt x="0" y="104266"/>
                  </a:lnTo>
                  <a:lnTo>
                    <a:pt x="8183" y="144883"/>
                  </a:lnTo>
                  <a:lnTo>
                    <a:pt x="30511" y="178022"/>
                  </a:lnTo>
                  <a:lnTo>
                    <a:pt x="63650" y="200350"/>
                  </a:lnTo>
                  <a:lnTo>
                    <a:pt x="104266" y="208534"/>
                  </a:lnTo>
                  <a:lnTo>
                    <a:pt x="144829" y="200350"/>
                  </a:lnTo>
                  <a:lnTo>
                    <a:pt x="177974" y="178022"/>
                  </a:lnTo>
                  <a:lnTo>
                    <a:pt x="200332" y="144883"/>
                  </a:lnTo>
                  <a:lnTo>
                    <a:pt x="208533" y="104266"/>
                  </a:lnTo>
                  <a:lnTo>
                    <a:pt x="200332" y="63704"/>
                  </a:lnTo>
                  <a:lnTo>
                    <a:pt x="177974" y="30559"/>
                  </a:lnTo>
                  <a:lnTo>
                    <a:pt x="144829" y="8201"/>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1" name="object 111"/>
            <p:cNvSpPr/>
            <p:nvPr/>
          </p:nvSpPr>
          <p:spPr>
            <a:xfrm>
              <a:off x="9087866" y="914400"/>
              <a:ext cx="208915" cy="208915"/>
            </a:xfrm>
            <a:custGeom>
              <a:avLst/>
              <a:gdLst/>
              <a:ahLst/>
              <a:cxnLst/>
              <a:rect l="l" t="t" r="r" b="b"/>
              <a:pathLst>
                <a:path w="208915" h="208915">
                  <a:moveTo>
                    <a:pt x="0" y="104266"/>
                  </a:moveTo>
                  <a:lnTo>
                    <a:pt x="8183" y="63704"/>
                  </a:lnTo>
                  <a:lnTo>
                    <a:pt x="30511" y="30559"/>
                  </a:lnTo>
                  <a:lnTo>
                    <a:pt x="63650" y="8201"/>
                  </a:lnTo>
                  <a:lnTo>
                    <a:pt x="104266" y="0"/>
                  </a:lnTo>
                  <a:lnTo>
                    <a:pt x="144829" y="8201"/>
                  </a:lnTo>
                  <a:lnTo>
                    <a:pt x="177974" y="30559"/>
                  </a:lnTo>
                  <a:lnTo>
                    <a:pt x="200332" y="63704"/>
                  </a:lnTo>
                  <a:lnTo>
                    <a:pt x="208533" y="104266"/>
                  </a:lnTo>
                  <a:lnTo>
                    <a:pt x="200332" y="144883"/>
                  </a:lnTo>
                  <a:lnTo>
                    <a:pt x="177974" y="178022"/>
                  </a:lnTo>
                  <a:lnTo>
                    <a:pt x="144829" y="200350"/>
                  </a:lnTo>
                  <a:lnTo>
                    <a:pt x="104266" y="208534"/>
                  </a:lnTo>
                  <a:lnTo>
                    <a:pt x="63650" y="200350"/>
                  </a:lnTo>
                  <a:lnTo>
                    <a:pt x="30511" y="178022"/>
                  </a:lnTo>
                  <a:lnTo>
                    <a:pt x="8183" y="14488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2" name="object 112"/>
            <p:cNvSpPr/>
            <p:nvPr/>
          </p:nvSpPr>
          <p:spPr>
            <a:xfrm>
              <a:off x="9087866" y="1146556"/>
              <a:ext cx="208915" cy="208915"/>
            </a:xfrm>
            <a:custGeom>
              <a:avLst/>
              <a:gdLst/>
              <a:ahLst/>
              <a:cxnLst/>
              <a:rect l="l" t="t" r="r" b="b"/>
              <a:pathLst>
                <a:path w="208915" h="208915">
                  <a:moveTo>
                    <a:pt x="104266" y="0"/>
                  </a:moveTo>
                  <a:lnTo>
                    <a:pt x="63650" y="8201"/>
                  </a:lnTo>
                  <a:lnTo>
                    <a:pt x="30511" y="30559"/>
                  </a:lnTo>
                  <a:lnTo>
                    <a:pt x="8183" y="63704"/>
                  </a:lnTo>
                  <a:lnTo>
                    <a:pt x="0" y="104267"/>
                  </a:lnTo>
                  <a:lnTo>
                    <a:pt x="8183" y="144903"/>
                  </a:lnTo>
                  <a:lnTo>
                    <a:pt x="30511" y="178085"/>
                  </a:lnTo>
                  <a:lnTo>
                    <a:pt x="63650" y="200457"/>
                  </a:lnTo>
                  <a:lnTo>
                    <a:pt x="104266" y="208661"/>
                  </a:lnTo>
                  <a:lnTo>
                    <a:pt x="144829" y="200457"/>
                  </a:lnTo>
                  <a:lnTo>
                    <a:pt x="177974" y="178085"/>
                  </a:lnTo>
                  <a:lnTo>
                    <a:pt x="200332" y="144903"/>
                  </a:lnTo>
                  <a:lnTo>
                    <a:pt x="208533" y="104267"/>
                  </a:lnTo>
                  <a:lnTo>
                    <a:pt x="200332" y="63704"/>
                  </a:lnTo>
                  <a:lnTo>
                    <a:pt x="177974" y="30559"/>
                  </a:lnTo>
                  <a:lnTo>
                    <a:pt x="144829" y="8201"/>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3" name="object 113"/>
            <p:cNvSpPr/>
            <p:nvPr/>
          </p:nvSpPr>
          <p:spPr>
            <a:xfrm>
              <a:off x="9087866" y="1146556"/>
              <a:ext cx="208915" cy="208915"/>
            </a:xfrm>
            <a:custGeom>
              <a:avLst/>
              <a:gdLst/>
              <a:ahLst/>
              <a:cxnLst/>
              <a:rect l="l" t="t" r="r" b="b"/>
              <a:pathLst>
                <a:path w="208915" h="208915">
                  <a:moveTo>
                    <a:pt x="0" y="104267"/>
                  </a:moveTo>
                  <a:lnTo>
                    <a:pt x="8183" y="63704"/>
                  </a:lnTo>
                  <a:lnTo>
                    <a:pt x="30511" y="30559"/>
                  </a:lnTo>
                  <a:lnTo>
                    <a:pt x="63650" y="8201"/>
                  </a:lnTo>
                  <a:lnTo>
                    <a:pt x="104266" y="0"/>
                  </a:lnTo>
                  <a:lnTo>
                    <a:pt x="144829" y="8201"/>
                  </a:lnTo>
                  <a:lnTo>
                    <a:pt x="177974" y="30559"/>
                  </a:lnTo>
                  <a:lnTo>
                    <a:pt x="200332" y="63704"/>
                  </a:lnTo>
                  <a:lnTo>
                    <a:pt x="208533" y="104267"/>
                  </a:lnTo>
                  <a:lnTo>
                    <a:pt x="200332" y="144903"/>
                  </a:lnTo>
                  <a:lnTo>
                    <a:pt x="177974" y="178085"/>
                  </a:lnTo>
                  <a:lnTo>
                    <a:pt x="144829" y="200457"/>
                  </a:lnTo>
                  <a:lnTo>
                    <a:pt x="104266" y="208661"/>
                  </a:lnTo>
                  <a:lnTo>
                    <a:pt x="63650" y="200457"/>
                  </a:lnTo>
                  <a:lnTo>
                    <a:pt x="30511" y="178085"/>
                  </a:lnTo>
                  <a:lnTo>
                    <a:pt x="8183" y="144903"/>
                  </a:lnTo>
                  <a:lnTo>
                    <a:pt x="0" y="104267"/>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14" name="object 114"/>
          <p:cNvSpPr txBox="1"/>
          <p:nvPr/>
        </p:nvSpPr>
        <p:spPr>
          <a:xfrm>
            <a:off x="6203074" y="1640172"/>
            <a:ext cx="683585" cy="554655"/>
          </a:xfrm>
          <a:prstGeom prst="rect">
            <a:avLst/>
          </a:prstGeom>
        </p:spPr>
        <p:txBody>
          <a:bodyPr vert="horz" wrap="square" lIns="0" tIns="11001" rIns="0" bIns="0" rtlCol="0">
            <a:spAutoFit/>
          </a:bodyPr>
          <a:lstStyle/>
          <a:p>
            <a:pPr marR="4001" defTabSz="720090" fontAlgn="auto">
              <a:lnSpc>
                <a:spcPct val="128699"/>
              </a:lnSpc>
              <a:spcBef>
                <a:spcPts val="87"/>
              </a:spcBef>
              <a:spcAft>
                <a:spcPts val="0"/>
              </a:spcAft>
            </a:pPr>
            <a:r>
              <a:rPr sz="945" kern="0" dirty="0">
                <a:solidFill>
                  <a:sysClr val="windowText" lastClr="000000"/>
                </a:solidFill>
                <a:latin typeface="Calibri" panose="020F0502020204030204" pitchFamily="34" charset="0"/>
                <a:cs typeface="Calibri" panose="020F0502020204030204" pitchFamily="34" charset="0"/>
              </a:rPr>
              <a:t>Sys</a:t>
            </a:r>
            <a:r>
              <a:rPr sz="945" kern="0" spc="-4"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Engs </a:t>
            </a:r>
            <a:r>
              <a:rPr sz="945" kern="0" dirty="0">
                <a:solidFill>
                  <a:sysClr val="windowText" lastClr="000000"/>
                </a:solidFill>
                <a:latin typeface="Calibri" panose="020F0502020204030204" pitchFamily="34" charset="0"/>
                <a:cs typeface="Calibri" panose="020F0502020204030204" pitchFamily="34" charset="0"/>
              </a:rPr>
              <a:t>Scrum</a:t>
            </a:r>
            <a:r>
              <a:rPr sz="945" kern="0" spc="-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Mstrs Developers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15" name="object 115"/>
          <p:cNvSpPr txBox="1"/>
          <p:nvPr/>
        </p:nvSpPr>
        <p:spPr>
          <a:xfrm>
            <a:off x="7022778" y="1623865"/>
            <a:ext cx="260533" cy="534169"/>
          </a:xfrm>
          <a:prstGeom prst="rect">
            <a:avLst/>
          </a:prstGeom>
        </p:spPr>
        <p:txBody>
          <a:bodyPr vert="horz" wrap="square" lIns="0" tIns="73009" rIns="0" bIns="0" rtlCol="0">
            <a:spAutoFit/>
          </a:bodyPr>
          <a:lstStyle/>
          <a:p>
            <a:pPr marL="3000" defTabSz="720090" fontAlgn="auto">
              <a:spcBef>
                <a:spcPts val="575"/>
              </a:spcBef>
              <a:spcAft>
                <a:spcPts val="0"/>
              </a:spcAft>
              <a:tabLst>
                <a:tab pos="183523" algn="l"/>
              </a:tabLst>
            </a:pPr>
            <a:r>
              <a:rPr sz="1181" kern="0" spc="-59" baseline="5555" dirty="0">
                <a:solidFill>
                  <a:sysClr val="windowText" lastClr="000000"/>
                </a:solidFill>
                <a:latin typeface="Calibri" panose="020F0502020204030204" pitchFamily="34" charset="0"/>
                <a:cs typeface="Calibri" panose="020F0502020204030204" pitchFamily="34" charset="0"/>
              </a:rPr>
              <a:t>A</a:t>
            </a:r>
            <a:r>
              <a:rPr sz="1181" kern="0" baseline="5555"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A</a:t>
            </a:r>
            <a:endParaRPr sz="788" kern="0" dirty="0">
              <a:solidFill>
                <a:sysClr val="windowText" lastClr="000000"/>
              </a:solidFill>
              <a:latin typeface="Calibri" panose="020F0502020204030204" pitchFamily="34" charset="0"/>
              <a:cs typeface="Calibri" panose="020F0502020204030204" pitchFamily="34" charset="0"/>
            </a:endParaRPr>
          </a:p>
          <a:p>
            <a:pPr marR="7001" indent="5501" defTabSz="720090" fontAlgn="auto">
              <a:lnSpc>
                <a:spcPct val="148800"/>
              </a:lnSpc>
              <a:spcBef>
                <a:spcPts val="32"/>
              </a:spcBef>
              <a:spcAft>
                <a:spcPts val="0"/>
              </a:spcAft>
              <a:tabLst>
                <a:tab pos="186023" algn="l"/>
              </a:tabLst>
            </a:pPr>
            <a:r>
              <a:rPr sz="1181" kern="0" spc="-59" baseline="5555" dirty="0">
                <a:solidFill>
                  <a:sysClr val="windowText" lastClr="000000"/>
                </a:solidFill>
                <a:latin typeface="Calibri" panose="020F0502020204030204" pitchFamily="34" charset="0"/>
                <a:cs typeface="Calibri" panose="020F0502020204030204" pitchFamily="34" charset="0"/>
              </a:rPr>
              <a:t>T</a:t>
            </a:r>
            <a:r>
              <a:rPr sz="1181" kern="0" baseline="5555"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T C</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16" name="object 116"/>
          <p:cNvGrpSpPr/>
          <p:nvPr/>
        </p:nvGrpSpPr>
        <p:grpSpPr>
          <a:xfrm>
            <a:off x="7325416" y="1680953"/>
            <a:ext cx="175022" cy="728091"/>
            <a:chOff x="9302115" y="918972"/>
            <a:chExt cx="222250" cy="924560"/>
          </a:xfrm>
        </p:grpSpPr>
        <p:sp>
          <p:nvSpPr>
            <p:cNvPr id="117" name="object 117"/>
            <p:cNvSpPr/>
            <p:nvPr/>
          </p:nvSpPr>
          <p:spPr>
            <a:xfrm>
              <a:off x="9309354" y="925322"/>
              <a:ext cx="208915" cy="208915"/>
            </a:xfrm>
            <a:custGeom>
              <a:avLst/>
              <a:gdLst/>
              <a:ahLst/>
              <a:cxnLst/>
              <a:rect l="l" t="t" r="r" b="b"/>
              <a:pathLst>
                <a:path w="208915" h="208915">
                  <a:moveTo>
                    <a:pt x="104267" y="0"/>
                  </a:moveTo>
                  <a:lnTo>
                    <a:pt x="63650" y="8201"/>
                  </a:lnTo>
                  <a:lnTo>
                    <a:pt x="30511" y="30559"/>
                  </a:lnTo>
                  <a:lnTo>
                    <a:pt x="8183" y="63704"/>
                  </a:lnTo>
                  <a:lnTo>
                    <a:pt x="0" y="104266"/>
                  </a:lnTo>
                  <a:lnTo>
                    <a:pt x="8183" y="144883"/>
                  </a:lnTo>
                  <a:lnTo>
                    <a:pt x="30511" y="178022"/>
                  </a:lnTo>
                  <a:lnTo>
                    <a:pt x="63650" y="200350"/>
                  </a:lnTo>
                  <a:lnTo>
                    <a:pt x="104267" y="208533"/>
                  </a:lnTo>
                  <a:lnTo>
                    <a:pt x="144829" y="200350"/>
                  </a:lnTo>
                  <a:lnTo>
                    <a:pt x="177974" y="178022"/>
                  </a:lnTo>
                  <a:lnTo>
                    <a:pt x="200332" y="144883"/>
                  </a:lnTo>
                  <a:lnTo>
                    <a:pt x="208534" y="104266"/>
                  </a:lnTo>
                  <a:lnTo>
                    <a:pt x="200332" y="63704"/>
                  </a:lnTo>
                  <a:lnTo>
                    <a:pt x="177974" y="30559"/>
                  </a:lnTo>
                  <a:lnTo>
                    <a:pt x="144829"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8" name="object 118"/>
            <p:cNvSpPr/>
            <p:nvPr/>
          </p:nvSpPr>
          <p:spPr>
            <a:xfrm>
              <a:off x="9309354" y="925322"/>
              <a:ext cx="208915" cy="208915"/>
            </a:xfrm>
            <a:custGeom>
              <a:avLst/>
              <a:gdLst/>
              <a:ahLst/>
              <a:cxnLst/>
              <a:rect l="l" t="t" r="r" b="b"/>
              <a:pathLst>
                <a:path w="208915" h="208915">
                  <a:moveTo>
                    <a:pt x="0" y="104266"/>
                  </a:moveTo>
                  <a:lnTo>
                    <a:pt x="8183" y="63704"/>
                  </a:lnTo>
                  <a:lnTo>
                    <a:pt x="30511" y="30559"/>
                  </a:lnTo>
                  <a:lnTo>
                    <a:pt x="63650" y="8201"/>
                  </a:lnTo>
                  <a:lnTo>
                    <a:pt x="104267" y="0"/>
                  </a:lnTo>
                  <a:lnTo>
                    <a:pt x="144829" y="8201"/>
                  </a:lnTo>
                  <a:lnTo>
                    <a:pt x="177974" y="30559"/>
                  </a:lnTo>
                  <a:lnTo>
                    <a:pt x="200332" y="63704"/>
                  </a:lnTo>
                  <a:lnTo>
                    <a:pt x="208534" y="104266"/>
                  </a:lnTo>
                  <a:lnTo>
                    <a:pt x="200332" y="144883"/>
                  </a:lnTo>
                  <a:lnTo>
                    <a:pt x="177974" y="178022"/>
                  </a:lnTo>
                  <a:lnTo>
                    <a:pt x="144829" y="200350"/>
                  </a:lnTo>
                  <a:lnTo>
                    <a:pt x="104267" y="208533"/>
                  </a:lnTo>
                  <a:lnTo>
                    <a:pt x="63650" y="200350"/>
                  </a:lnTo>
                  <a:lnTo>
                    <a:pt x="30511" y="178022"/>
                  </a:lnTo>
                  <a:lnTo>
                    <a:pt x="8183" y="144883"/>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9" name="object 119"/>
            <p:cNvSpPr/>
            <p:nvPr/>
          </p:nvSpPr>
          <p:spPr>
            <a:xfrm>
              <a:off x="9309354" y="1157478"/>
              <a:ext cx="208915" cy="208915"/>
            </a:xfrm>
            <a:custGeom>
              <a:avLst/>
              <a:gdLst/>
              <a:ahLst/>
              <a:cxnLst/>
              <a:rect l="l" t="t" r="r" b="b"/>
              <a:pathLst>
                <a:path w="208915" h="208915">
                  <a:moveTo>
                    <a:pt x="104267" y="0"/>
                  </a:moveTo>
                  <a:lnTo>
                    <a:pt x="63650" y="8203"/>
                  </a:lnTo>
                  <a:lnTo>
                    <a:pt x="30511" y="30575"/>
                  </a:lnTo>
                  <a:lnTo>
                    <a:pt x="8183" y="63757"/>
                  </a:lnTo>
                  <a:lnTo>
                    <a:pt x="0" y="104394"/>
                  </a:lnTo>
                  <a:lnTo>
                    <a:pt x="8183" y="144956"/>
                  </a:lnTo>
                  <a:lnTo>
                    <a:pt x="30511" y="178101"/>
                  </a:lnTo>
                  <a:lnTo>
                    <a:pt x="63650" y="200459"/>
                  </a:lnTo>
                  <a:lnTo>
                    <a:pt x="104267" y="208661"/>
                  </a:lnTo>
                  <a:lnTo>
                    <a:pt x="144829" y="200459"/>
                  </a:lnTo>
                  <a:lnTo>
                    <a:pt x="177974" y="178101"/>
                  </a:lnTo>
                  <a:lnTo>
                    <a:pt x="200332" y="144956"/>
                  </a:lnTo>
                  <a:lnTo>
                    <a:pt x="208534" y="104394"/>
                  </a:lnTo>
                  <a:lnTo>
                    <a:pt x="200332" y="63757"/>
                  </a:lnTo>
                  <a:lnTo>
                    <a:pt x="177974" y="30575"/>
                  </a:lnTo>
                  <a:lnTo>
                    <a:pt x="144829" y="8203"/>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0" name="object 120"/>
            <p:cNvSpPr/>
            <p:nvPr/>
          </p:nvSpPr>
          <p:spPr>
            <a:xfrm>
              <a:off x="9309354" y="1157478"/>
              <a:ext cx="208915" cy="208915"/>
            </a:xfrm>
            <a:custGeom>
              <a:avLst/>
              <a:gdLst/>
              <a:ahLst/>
              <a:cxnLst/>
              <a:rect l="l" t="t" r="r" b="b"/>
              <a:pathLst>
                <a:path w="208915" h="208915">
                  <a:moveTo>
                    <a:pt x="0" y="104394"/>
                  </a:moveTo>
                  <a:lnTo>
                    <a:pt x="8183" y="63757"/>
                  </a:lnTo>
                  <a:lnTo>
                    <a:pt x="30511" y="30575"/>
                  </a:lnTo>
                  <a:lnTo>
                    <a:pt x="63650" y="8203"/>
                  </a:lnTo>
                  <a:lnTo>
                    <a:pt x="104267" y="0"/>
                  </a:lnTo>
                  <a:lnTo>
                    <a:pt x="144829" y="8203"/>
                  </a:lnTo>
                  <a:lnTo>
                    <a:pt x="177974" y="30575"/>
                  </a:lnTo>
                  <a:lnTo>
                    <a:pt x="200332" y="63757"/>
                  </a:lnTo>
                  <a:lnTo>
                    <a:pt x="208534" y="104394"/>
                  </a:lnTo>
                  <a:lnTo>
                    <a:pt x="200332" y="144956"/>
                  </a:lnTo>
                  <a:lnTo>
                    <a:pt x="177974" y="178101"/>
                  </a:lnTo>
                  <a:lnTo>
                    <a:pt x="144829" y="200459"/>
                  </a:lnTo>
                  <a:lnTo>
                    <a:pt x="104267" y="208661"/>
                  </a:lnTo>
                  <a:lnTo>
                    <a:pt x="63650" y="200459"/>
                  </a:lnTo>
                  <a:lnTo>
                    <a:pt x="30511" y="178101"/>
                  </a:lnTo>
                  <a:lnTo>
                    <a:pt x="8183" y="144956"/>
                  </a:lnTo>
                  <a:lnTo>
                    <a:pt x="0" y="104394"/>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1" name="object 121"/>
            <p:cNvSpPr/>
            <p:nvPr/>
          </p:nvSpPr>
          <p:spPr>
            <a:xfrm>
              <a:off x="9309354" y="1395095"/>
              <a:ext cx="208915" cy="208915"/>
            </a:xfrm>
            <a:custGeom>
              <a:avLst/>
              <a:gdLst/>
              <a:ahLst/>
              <a:cxnLst/>
              <a:rect l="l" t="t" r="r" b="b"/>
              <a:pathLst>
                <a:path w="208915" h="208915">
                  <a:moveTo>
                    <a:pt x="104267" y="0"/>
                  </a:moveTo>
                  <a:lnTo>
                    <a:pt x="63650" y="8183"/>
                  </a:lnTo>
                  <a:lnTo>
                    <a:pt x="30511" y="30511"/>
                  </a:lnTo>
                  <a:lnTo>
                    <a:pt x="8183" y="63650"/>
                  </a:lnTo>
                  <a:lnTo>
                    <a:pt x="0" y="104266"/>
                  </a:lnTo>
                  <a:lnTo>
                    <a:pt x="8183" y="144829"/>
                  </a:lnTo>
                  <a:lnTo>
                    <a:pt x="30511" y="177974"/>
                  </a:lnTo>
                  <a:lnTo>
                    <a:pt x="63650" y="200332"/>
                  </a:lnTo>
                  <a:lnTo>
                    <a:pt x="104267" y="208533"/>
                  </a:lnTo>
                  <a:lnTo>
                    <a:pt x="144829" y="200332"/>
                  </a:lnTo>
                  <a:lnTo>
                    <a:pt x="177974" y="177974"/>
                  </a:lnTo>
                  <a:lnTo>
                    <a:pt x="200332" y="144829"/>
                  </a:lnTo>
                  <a:lnTo>
                    <a:pt x="208534" y="104266"/>
                  </a:lnTo>
                  <a:lnTo>
                    <a:pt x="200332" y="63650"/>
                  </a:lnTo>
                  <a:lnTo>
                    <a:pt x="177974" y="30511"/>
                  </a:lnTo>
                  <a:lnTo>
                    <a:pt x="144829" y="8183"/>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2" name="object 122"/>
            <p:cNvSpPr/>
            <p:nvPr/>
          </p:nvSpPr>
          <p:spPr>
            <a:xfrm>
              <a:off x="9309354" y="1395095"/>
              <a:ext cx="208915" cy="208915"/>
            </a:xfrm>
            <a:custGeom>
              <a:avLst/>
              <a:gdLst/>
              <a:ahLst/>
              <a:cxnLst/>
              <a:rect l="l" t="t" r="r" b="b"/>
              <a:pathLst>
                <a:path w="208915" h="208915">
                  <a:moveTo>
                    <a:pt x="0" y="104266"/>
                  </a:moveTo>
                  <a:lnTo>
                    <a:pt x="8183" y="63650"/>
                  </a:lnTo>
                  <a:lnTo>
                    <a:pt x="30511" y="30511"/>
                  </a:lnTo>
                  <a:lnTo>
                    <a:pt x="63650" y="8183"/>
                  </a:lnTo>
                  <a:lnTo>
                    <a:pt x="104267" y="0"/>
                  </a:lnTo>
                  <a:lnTo>
                    <a:pt x="144829" y="8183"/>
                  </a:lnTo>
                  <a:lnTo>
                    <a:pt x="177974" y="30511"/>
                  </a:lnTo>
                  <a:lnTo>
                    <a:pt x="200332" y="63650"/>
                  </a:lnTo>
                  <a:lnTo>
                    <a:pt x="208534" y="104266"/>
                  </a:lnTo>
                  <a:lnTo>
                    <a:pt x="200332" y="144829"/>
                  </a:lnTo>
                  <a:lnTo>
                    <a:pt x="177974" y="177974"/>
                  </a:lnTo>
                  <a:lnTo>
                    <a:pt x="144829" y="200332"/>
                  </a:lnTo>
                  <a:lnTo>
                    <a:pt x="104267" y="208533"/>
                  </a:lnTo>
                  <a:lnTo>
                    <a:pt x="63650" y="200332"/>
                  </a:lnTo>
                  <a:lnTo>
                    <a:pt x="30511" y="177974"/>
                  </a:lnTo>
                  <a:lnTo>
                    <a:pt x="8183" y="144829"/>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3" name="object 123"/>
            <p:cNvSpPr/>
            <p:nvPr/>
          </p:nvSpPr>
          <p:spPr>
            <a:xfrm>
              <a:off x="9308465" y="1628140"/>
              <a:ext cx="208915" cy="208915"/>
            </a:xfrm>
            <a:custGeom>
              <a:avLst/>
              <a:gdLst/>
              <a:ahLst/>
              <a:cxnLst/>
              <a:rect l="l" t="t" r="r" b="b"/>
              <a:pathLst>
                <a:path w="208915" h="208914">
                  <a:moveTo>
                    <a:pt x="104266" y="0"/>
                  </a:moveTo>
                  <a:lnTo>
                    <a:pt x="63704" y="8203"/>
                  </a:lnTo>
                  <a:lnTo>
                    <a:pt x="30559" y="30575"/>
                  </a:lnTo>
                  <a:lnTo>
                    <a:pt x="8201" y="63757"/>
                  </a:lnTo>
                  <a:lnTo>
                    <a:pt x="0" y="104394"/>
                  </a:lnTo>
                  <a:lnTo>
                    <a:pt x="8201" y="144956"/>
                  </a:lnTo>
                  <a:lnTo>
                    <a:pt x="30559" y="178101"/>
                  </a:lnTo>
                  <a:lnTo>
                    <a:pt x="63704" y="200459"/>
                  </a:lnTo>
                  <a:lnTo>
                    <a:pt x="104266" y="208661"/>
                  </a:lnTo>
                  <a:lnTo>
                    <a:pt x="144883" y="200459"/>
                  </a:lnTo>
                  <a:lnTo>
                    <a:pt x="178022" y="178101"/>
                  </a:lnTo>
                  <a:lnTo>
                    <a:pt x="200350" y="144956"/>
                  </a:lnTo>
                  <a:lnTo>
                    <a:pt x="208533" y="104394"/>
                  </a:lnTo>
                  <a:lnTo>
                    <a:pt x="200350" y="63757"/>
                  </a:lnTo>
                  <a:lnTo>
                    <a:pt x="178022" y="30575"/>
                  </a:lnTo>
                  <a:lnTo>
                    <a:pt x="144883" y="8203"/>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4" name="object 124"/>
            <p:cNvSpPr/>
            <p:nvPr/>
          </p:nvSpPr>
          <p:spPr>
            <a:xfrm>
              <a:off x="9308465" y="1628140"/>
              <a:ext cx="208915" cy="208915"/>
            </a:xfrm>
            <a:custGeom>
              <a:avLst/>
              <a:gdLst/>
              <a:ahLst/>
              <a:cxnLst/>
              <a:rect l="l" t="t" r="r" b="b"/>
              <a:pathLst>
                <a:path w="208915" h="208914">
                  <a:moveTo>
                    <a:pt x="0" y="104394"/>
                  </a:moveTo>
                  <a:lnTo>
                    <a:pt x="8201" y="63757"/>
                  </a:lnTo>
                  <a:lnTo>
                    <a:pt x="30559" y="30575"/>
                  </a:lnTo>
                  <a:lnTo>
                    <a:pt x="63704" y="8203"/>
                  </a:lnTo>
                  <a:lnTo>
                    <a:pt x="104266" y="0"/>
                  </a:lnTo>
                  <a:lnTo>
                    <a:pt x="144883" y="8203"/>
                  </a:lnTo>
                  <a:lnTo>
                    <a:pt x="178022" y="30575"/>
                  </a:lnTo>
                  <a:lnTo>
                    <a:pt x="200350" y="63757"/>
                  </a:lnTo>
                  <a:lnTo>
                    <a:pt x="208533" y="104394"/>
                  </a:lnTo>
                  <a:lnTo>
                    <a:pt x="200350" y="144956"/>
                  </a:lnTo>
                  <a:lnTo>
                    <a:pt x="178022" y="178101"/>
                  </a:lnTo>
                  <a:lnTo>
                    <a:pt x="144883" y="200459"/>
                  </a:lnTo>
                  <a:lnTo>
                    <a:pt x="104266" y="208661"/>
                  </a:lnTo>
                  <a:lnTo>
                    <a:pt x="63704" y="200459"/>
                  </a:lnTo>
                  <a:lnTo>
                    <a:pt x="30559" y="178101"/>
                  </a:lnTo>
                  <a:lnTo>
                    <a:pt x="8201" y="144956"/>
                  </a:lnTo>
                  <a:lnTo>
                    <a:pt x="0" y="104394"/>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25" name="object 125"/>
          <p:cNvSpPr txBox="1"/>
          <p:nvPr/>
        </p:nvSpPr>
        <p:spPr>
          <a:xfrm>
            <a:off x="7377323" y="1632667"/>
            <a:ext cx="82510" cy="731731"/>
          </a:xfrm>
          <a:prstGeom prst="rect">
            <a:avLst/>
          </a:prstGeom>
        </p:spPr>
        <p:txBody>
          <a:bodyPr vert="horz" wrap="square" lIns="0" tIns="8501" rIns="0" bIns="0" rtlCol="0">
            <a:spAutoFit/>
          </a:bodyPr>
          <a:lstStyle/>
          <a:p>
            <a:pPr marR="4001" indent="3500" algn="just" defTabSz="720090" fontAlgn="auto">
              <a:lnSpc>
                <a:spcPct val="153700"/>
              </a:lnSpc>
              <a:spcBef>
                <a:spcPts val="67"/>
              </a:spcBef>
              <a:spcAft>
                <a:spcPts val="0"/>
              </a:spcAft>
            </a:pPr>
            <a:r>
              <a:rPr sz="788" kern="0" spc="-39" dirty="0">
                <a:solidFill>
                  <a:sysClr val="windowText" lastClr="000000"/>
                </a:solidFill>
                <a:latin typeface="Calibri" panose="020F0502020204030204" pitchFamily="34" charset="0"/>
                <a:cs typeface="Calibri" panose="020F0502020204030204" pitchFamily="34" charset="0"/>
              </a:rPr>
              <a:t>A T C N</a:t>
            </a:r>
            <a:endParaRPr sz="788" kern="0" dirty="0">
              <a:solidFill>
                <a:sysClr val="windowText" lastClr="000000"/>
              </a:solidFill>
              <a:latin typeface="Calibri" panose="020F0502020204030204" pitchFamily="34" charset="0"/>
              <a:cs typeface="Calibri" panose="020F0502020204030204" pitchFamily="34" charset="0"/>
            </a:endParaRPr>
          </a:p>
        </p:txBody>
      </p:sp>
      <p:sp>
        <p:nvSpPr>
          <p:cNvPr id="126" name="object 126"/>
          <p:cNvSpPr/>
          <p:nvPr/>
        </p:nvSpPr>
        <p:spPr>
          <a:xfrm>
            <a:off x="7148594" y="2122408"/>
            <a:ext cx="164020" cy="0"/>
          </a:xfrm>
          <a:custGeom>
            <a:avLst/>
            <a:gdLst/>
            <a:ahLst/>
            <a:cxnLst/>
            <a:rect l="l" t="t" r="r" b="b"/>
            <a:pathLst>
              <a:path w="208279">
                <a:moveTo>
                  <a:pt x="0" y="0"/>
                </a:moveTo>
                <a:lnTo>
                  <a:pt x="207772" y="0"/>
                </a:lnTo>
              </a:path>
            </a:pathLst>
          </a:custGeom>
          <a:ln w="12700">
            <a:solidFill>
              <a:srgbClr val="000000"/>
            </a:solidFill>
            <a:prstDash val="sys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7" name="object 127"/>
          <p:cNvSpPr txBox="1"/>
          <p:nvPr/>
        </p:nvSpPr>
        <p:spPr>
          <a:xfrm>
            <a:off x="7525441" y="1664750"/>
            <a:ext cx="632079" cy="718851"/>
          </a:xfrm>
          <a:prstGeom prst="rect">
            <a:avLst/>
          </a:prstGeom>
        </p:spPr>
        <p:txBody>
          <a:bodyPr vert="horz" wrap="square" lIns="0" tIns="4001" rIns="0" bIns="0" rtlCol="0">
            <a:spAutoFit/>
          </a:bodyPr>
          <a:lstStyle/>
          <a:p>
            <a:pPr marR="4001" defTabSz="720090" fontAlgn="auto">
              <a:lnSpc>
                <a:spcPct val="125600"/>
              </a:lnSpc>
              <a:spcBef>
                <a:spcPts val="32"/>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Architects Testers Contractors </a:t>
            </a:r>
            <a:r>
              <a:rPr sz="945" kern="0" dirty="0">
                <a:solidFill>
                  <a:sysClr val="windowText" lastClr="000000"/>
                </a:solidFill>
                <a:latin typeface="Calibri" panose="020F0502020204030204" pitchFamily="34" charset="0"/>
                <a:cs typeface="Calibri" panose="020F0502020204030204" pitchFamily="34" charset="0"/>
              </a:rPr>
              <a:t>New</a:t>
            </a:r>
            <a:r>
              <a:rPr sz="945" kern="0" spc="-12"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Hires</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28" name="object 128"/>
          <p:cNvSpPr txBox="1"/>
          <p:nvPr/>
        </p:nvSpPr>
        <p:spPr>
          <a:xfrm>
            <a:off x="2832855" y="1548737"/>
            <a:ext cx="1131641" cy="848758"/>
          </a:xfrm>
          <a:prstGeom prst="rect">
            <a:avLst/>
          </a:prstGeom>
        </p:spPr>
        <p:txBody>
          <a:bodyPr vert="horz" wrap="square" lIns="0" tIns="40005" rIns="0" bIns="0" rtlCol="0">
            <a:spAutoFit/>
          </a:bodyPr>
          <a:lstStyle/>
          <a:p>
            <a:pPr defTabSz="720090" fontAlgn="auto">
              <a:spcBef>
                <a:spcPts val="315"/>
              </a:spcBef>
              <a:spcAft>
                <a:spcPts val="0"/>
              </a:spcAft>
            </a:pPr>
            <a:r>
              <a:rPr sz="1418" b="1" kern="0" spc="-8" dirty="0">
                <a:solidFill>
                  <a:sysClr val="windowText" lastClr="000000"/>
                </a:solidFill>
                <a:latin typeface="Calibri" panose="020F0502020204030204" pitchFamily="34" charset="0"/>
                <a:cs typeface="Calibri" panose="020F0502020204030204" pitchFamily="34" charset="0"/>
              </a:rPr>
              <a:t>Resources</a:t>
            </a:r>
            <a:endParaRPr sz="1418" kern="0" dirty="0">
              <a:solidFill>
                <a:sysClr val="windowText" lastClr="000000"/>
              </a:solidFill>
              <a:latin typeface="Calibri" panose="020F0502020204030204" pitchFamily="34" charset="0"/>
              <a:cs typeface="Calibri" panose="020F0502020204030204" pitchFamily="34" charset="0"/>
            </a:endParaRPr>
          </a:p>
          <a:p>
            <a:pPr marL="273034" defTabSz="720090" fontAlgn="auto">
              <a:spcBef>
                <a:spcPts val="158"/>
              </a:spcBef>
              <a:spcAft>
                <a:spcPts val="0"/>
              </a:spcAft>
            </a:pPr>
            <a:r>
              <a:rPr sz="945" kern="0" spc="-16" dirty="0">
                <a:solidFill>
                  <a:sysClr val="windowText" lastClr="000000"/>
                </a:solidFill>
                <a:latin typeface="Calibri" panose="020F0502020204030204" pitchFamily="34" charset="0"/>
                <a:cs typeface="Calibri" panose="020F0502020204030204" pitchFamily="34" charset="0"/>
              </a:rPr>
              <a:t>Tech</a:t>
            </a:r>
            <a:r>
              <a:rPr sz="945" kern="0" spc="-47"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Mgmnt</a:t>
            </a:r>
            <a:endParaRPr sz="945" kern="0" dirty="0">
              <a:solidFill>
                <a:sysClr val="windowText" lastClr="000000"/>
              </a:solidFill>
              <a:latin typeface="Calibri" panose="020F0502020204030204" pitchFamily="34" charset="0"/>
              <a:cs typeface="Calibri" panose="020F0502020204030204" pitchFamily="34" charset="0"/>
            </a:endParaRPr>
          </a:p>
          <a:p>
            <a:pPr marL="273034" defTabSz="720090" fontAlgn="auto">
              <a:spcBef>
                <a:spcPts val="480"/>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Warfighters</a:t>
            </a:r>
            <a:endParaRPr sz="945" kern="0" dirty="0">
              <a:solidFill>
                <a:sysClr val="windowText" lastClr="000000"/>
              </a:solidFill>
              <a:latin typeface="Calibri" panose="020F0502020204030204" pitchFamily="34" charset="0"/>
              <a:cs typeface="Calibri" panose="020F0502020204030204" pitchFamily="34" charset="0"/>
            </a:endParaRPr>
          </a:p>
          <a:p>
            <a:pPr marL="273034" defTabSz="720090" fontAlgn="auto">
              <a:spcBef>
                <a:spcPts val="492"/>
              </a:spcBef>
              <a:spcAft>
                <a:spcPts val="0"/>
              </a:spcAft>
            </a:pPr>
            <a:r>
              <a:rPr sz="945" kern="0" dirty="0">
                <a:solidFill>
                  <a:sysClr val="windowText" lastClr="000000"/>
                </a:solidFill>
                <a:latin typeface="Calibri" panose="020F0502020204030204" pitchFamily="34" charset="0"/>
                <a:cs typeface="Calibri" panose="020F0502020204030204" pitchFamily="34" charset="0"/>
              </a:rPr>
              <a:t>PMO</a:t>
            </a:r>
            <a:r>
              <a:rPr sz="945" kern="0" spc="-4"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Personnel</a:t>
            </a:r>
            <a:endParaRPr sz="945" kern="0" dirty="0">
              <a:solidFill>
                <a:sysClr val="windowText" lastClr="000000"/>
              </a:solidFill>
              <a:latin typeface="Calibri" panose="020F0502020204030204" pitchFamily="34" charset="0"/>
              <a:cs typeface="Calibri" panose="020F0502020204030204" pitchFamily="34" charset="0"/>
            </a:endParaRPr>
          </a:p>
        </p:txBody>
      </p:sp>
      <p:sp>
        <p:nvSpPr>
          <p:cNvPr id="129" name="object 129"/>
          <p:cNvSpPr txBox="1"/>
          <p:nvPr/>
        </p:nvSpPr>
        <p:spPr>
          <a:xfrm>
            <a:off x="4438155" y="1662497"/>
            <a:ext cx="1170146" cy="541895"/>
          </a:xfrm>
          <a:prstGeom prst="rect">
            <a:avLst/>
          </a:prstGeom>
        </p:spPr>
        <p:txBody>
          <a:bodyPr vert="horz" wrap="square" lIns="0" tIns="3000" rIns="0" bIns="0" rtlCol="0">
            <a:spAutoFit/>
          </a:bodyPr>
          <a:lstStyle/>
          <a:p>
            <a:pPr marR="4001" defTabSz="720090" fontAlgn="auto">
              <a:lnSpc>
                <a:spcPct val="126699"/>
              </a:lnSpc>
              <a:spcBef>
                <a:spcPts val="24"/>
              </a:spcBef>
              <a:spcAft>
                <a:spcPts val="0"/>
              </a:spcAft>
            </a:pPr>
            <a:r>
              <a:rPr sz="945" kern="0" dirty="0">
                <a:solidFill>
                  <a:sysClr val="windowText" lastClr="000000"/>
                </a:solidFill>
                <a:latin typeface="Calibri" panose="020F0502020204030204" pitchFamily="34" charset="0"/>
                <a:cs typeface="Calibri" panose="020F0502020204030204" pitchFamily="34" charset="0"/>
              </a:rPr>
              <a:t>Story</a:t>
            </a:r>
            <a:r>
              <a:rPr sz="945" kern="0" spc="-20"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Backlog </a:t>
            </a:r>
            <a:r>
              <a:rPr sz="945" kern="0" spc="-16" dirty="0">
                <a:solidFill>
                  <a:sysClr val="windowText" lastClr="000000"/>
                </a:solidFill>
                <a:latin typeface="Calibri" panose="020F0502020204030204" pitchFamily="34" charset="0"/>
                <a:cs typeface="Calibri" panose="020F0502020204030204" pitchFamily="34" charset="0"/>
              </a:rPr>
              <a:t>Technical</a:t>
            </a:r>
            <a:r>
              <a:rPr sz="945" kern="0" spc="-4"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Debt </a:t>
            </a:r>
            <a:r>
              <a:rPr sz="945" kern="0" dirty="0">
                <a:solidFill>
                  <a:sysClr val="windowText" lastClr="000000"/>
                </a:solidFill>
                <a:latin typeface="Calibri" panose="020F0502020204030204" pitchFamily="34" charset="0"/>
                <a:cs typeface="Calibri" panose="020F0502020204030204" pitchFamily="34" charset="0"/>
              </a:rPr>
              <a:t>Parametered</a:t>
            </a:r>
            <a:r>
              <a:rPr sz="945" kern="0" spc="-32"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Widgets </a:t>
            </a:r>
            <a:r>
              <a:rPr sz="945" kern="0" dirty="0">
                <a:solidFill>
                  <a:sysClr val="windowText" lastClr="000000"/>
                </a:solidFill>
                <a:latin typeface="Calibri" panose="020F0502020204030204" pitchFamily="34" charset="0"/>
                <a:cs typeface="Calibri" panose="020F0502020204030204" pitchFamily="34" charset="0"/>
              </a:rPr>
              <a:t>Sprint</a:t>
            </a:r>
            <a:r>
              <a:rPr sz="945" kern="0" spc="-16"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Releases</a:t>
            </a:r>
            <a:endParaRPr sz="945" kern="0" dirty="0">
              <a:solidFill>
                <a:sysClr val="windowText" lastClr="000000"/>
              </a:solidFill>
              <a:latin typeface="Calibri" panose="020F0502020204030204" pitchFamily="34" charset="0"/>
              <a:cs typeface="Calibri" panose="020F0502020204030204" pitchFamily="34" charset="0"/>
            </a:endParaRPr>
          </a:p>
        </p:txBody>
      </p:sp>
      <p:grpSp>
        <p:nvGrpSpPr>
          <p:cNvPr id="130" name="object 130"/>
          <p:cNvGrpSpPr/>
          <p:nvPr/>
        </p:nvGrpSpPr>
        <p:grpSpPr>
          <a:xfrm>
            <a:off x="2796750" y="1672352"/>
            <a:ext cx="5520190" cy="2912864"/>
            <a:chOff x="3551428" y="908050"/>
            <a:chExt cx="7009765" cy="3698875"/>
          </a:xfrm>
        </p:grpSpPr>
        <p:sp>
          <p:nvSpPr>
            <p:cNvPr id="131" name="object 131"/>
            <p:cNvSpPr/>
            <p:nvPr/>
          </p:nvSpPr>
          <p:spPr>
            <a:xfrm>
              <a:off x="5282819" y="1151254"/>
              <a:ext cx="267335" cy="216535"/>
            </a:xfrm>
            <a:custGeom>
              <a:avLst/>
              <a:gdLst/>
              <a:ahLst/>
              <a:cxnLst/>
              <a:rect l="l" t="t" r="r" b="b"/>
              <a:pathLst>
                <a:path w="267335" h="216534">
                  <a:moveTo>
                    <a:pt x="133603" y="0"/>
                  </a:moveTo>
                  <a:lnTo>
                    <a:pt x="81599" y="8512"/>
                  </a:lnTo>
                  <a:lnTo>
                    <a:pt x="39131" y="31718"/>
                  </a:lnTo>
                  <a:lnTo>
                    <a:pt x="10499" y="66115"/>
                  </a:lnTo>
                  <a:lnTo>
                    <a:pt x="0" y="108204"/>
                  </a:lnTo>
                  <a:lnTo>
                    <a:pt x="10499" y="150346"/>
                  </a:lnTo>
                  <a:lnTo>
                    <a:pt x="39131" y="184737"/>
                  </a:lnTo>
                  <a:lnTo>
                    <a:pt x="81599" y="207912"/>
                  </a:lnTo>
                  <a:lnTo>
                    <a:pt x="133603" y="216408"/>
                  </a:lnTo>
                  <a:lnTo>
                    <a:pt x="185608" y="207912"/>
                  </a:lnTo>
                  <a:lnTo>
                    <a:pt x="228076" y="184737"/>
                  </a:lnTo>
                  <a:lnTo>
                    <a:pt x="256708" y="150346"/>
                  </a:lnTo>
                  <a:lnTo>
                    <a:pt x="267207" y="108204"/>
                  </a:lnTo>
                  <a:lnTo>
                    <a:pt x="256708" y="66115"/>
                  </a:lnTo>
                  <a:lnTo>
                    <a:pt x="228076" y="31718"/>
                  </a:lnTo>
                  <a:lnTo>
                    <a:pt x="185608" y="8512"/>
                  </a:lnTo>
                  <a:lnTo>
                    <a:pt x="133603"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2" name="object 132"/>
            <p:cNvSpPr/>
            <p:nvPr/>
          </p:nvSpPr>
          <p:spPr>
            <a:xfrm>
              <a:off x="5282819" y="1151254"/>
              <a:ext cx="267335" cy="216535"/>
            </a:xfrm>
            <a:custGeom>
              <a:avLst/>
              <a:gdLst/>
              <a:ahLst/>
              <a:cxnLst/>
              <a:rect l="l" t="t" r="r" b="b"/>
              <a:pathLst>
                <a:path w="267335" h="216534">
                  <a:moveTo>
                    <a:pt x="0" y="108204"/>
                  </a:moveTo>
                  <a:lnTo>
                    <a:pt x="10499" y="66115"/>
                  </a:lnTo>
                  <a:lnTo>
                    <a:pt x="39131" y="31718"/>
                  </a:lnTo>
                  <a:lnTo>
                    <a:pt x="81599" y="8512"/>
                  </a:lnTo>
                  <a:lnTo>
                    <a:pt x="133603" y="0"/>
                  </a:lnTo>
                  <a:lnTo>
                    <a:pt x="185608" y="8512"/>
                  </a:lnTo>
                  <a:lnTo>
                    <a:pt x="228076" y="31718"/>
                  </a:lnTo>
                  <a:lnTo>
                    <a:pt x="256708" y="66115"/>
                  </a:lnTo>
                  <a:lnTo>
                    <a:pt x="267207" y="108204"/>
                  </a:lnTo>
                  <a:lnTo>
                    <a:pt x="256708" y="150346"/>
                  </a:lnTo>
                  <a:lnTo>
                    <a:pt x="228076" y="184737"/>
                  </a:lnTo>
                  <a:lnTo>
                    <a:pt x="185608" y="207912"/>
                  </a:lnTo>
                  <a:lnTo>
                    <a:pt x="133603" y="216408"/>
                  </a:lnTo>
                  <a:lnTo>
                    <a:pt x="81599" y="207912"/>
                  </a:lnTo>
                  <a:lnTo>
                    <a:pt x="39131" y="184737"/>
                  </a:lnTo>
                  <a:lnTo>
                    <a:pt x="10499" y="150346"/>
                  </a:lnTo>
                  <a:lnTo>
                    <a:pt x="0" y="108204"/>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3" name="object 133"/>
            <p:cNvSpPr/>
            <p:nvPr/>
          </p:nvSpPr>
          <p:spPr>
            <a:xfrm>
              <a:off x="5280279" y="914400"/>
              <a:ext cx="265430" cy="216535"/>
            </a:xfrm>
            <a:custGeom>
              <a:avLst/>
              <a:gdLst/>
              <a:ahLst/>
              <a:cxnLst/>
              <a:rect l="l" t="t" r="r" b="b"/>
              <a:pathLst>
                <a:path w="265429" h="216534">
                  <a:moveTo>
                    <a:pt x="132461" y="0"/>
                  </a:moveTo>
                  <a:lnTo>
                    <a:pt x="80902" y="8495"/>
                  </a:lnTo>
                  <a:lnTo>
                    <a:pt x="38798" y="31670"/>
                  </a:lnTo>
                  <a:lnTo>
                    <a:pt x="10410" y="66061"/>
                  </a:lnTo>
                  <a:lnTo>
                    <a:pt x="0" y="108203"/>
                  </a:lnTo>
                  <a:lnTo>
                    <a:pt x="10410" y="150292"/>
                  </a:lnTo>
                  <a:lnTo>
                    <a:pt x="38798" y="184689"/>
                  </a:lnTo>
                  <a:lnTo>
                    <a:pt x="80902" y="207895"/>
                  </a:lnTo>
                  <a:lnTo>
                    <a:pt x="132461" y="216408"/>
                  </a:lnTo>
                  <a:lnTo>
                    <a:pt x="184019" y="207895"/>
                  </a:lnTo>
                  <a:lnTo>
                    <a:pt x="226123" y="184689"/>
                  </a:lnTo>
                  <a:lnTo>
                    <a:pt x="254511" y="150292"/>
                  </a:lnTo>
                  <a:lnTo>
                    <a:pt x="264922" y="108203"/>
                  </a:lnTo>
                  <a:lnTo>
                    <a:pt x="254511" y="66061"/>
                  </a:lnTo>
                  <a:lnTo>
                    <a:pt x="226123" y="31670"/>
                  </a:lnTo>
                  <a:lnTo>
                    <a:pt x="184019" y="8495"/>
                  </a:lnTo>
                  <a:lnTo>
                    <a:pt x="132461"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4" name="object 134"/>
            <p:cNvSpPr/>
            <p:nvPr/>
          </p:nvSpPr>
          <p:spPr>
            <a:xfrm>
              <a:off x="5280279" y="914400"/>
              <a:ext cx="265430" cy="216535"/>
            </a:xfrm>
            <a:custGeom>
              <a:avLst/>
              <a:gdLst/>
              <a:ahLst/>
              <a:cxnLst/>
              <a:rect l="l" t="t" r="r" b="b"/>
              <a:pathLst>
                <a:path w="265429" h="216534">
                  <a:moveTo>
                    <a:pt x="0" y="108203"/>
                  </a:moveTo>
                  <a:lnTo>
                    <a:pt x="10410" y="66061"/>
                  </a:lnTo>
                  <a:lnTo>
                    <a:pt x="38798" y="31670"/>
                  </a:lnTo>
                  <a:lnTo>
                    <a:pt x="80902" y="8495"/>
                  </a:lnTo>
                  <a:lnTo>
                    <a:pt x="132461" y="0"/>
                  </a:lnTo>
                  <a:lnTo>
                    <a:pt x="184019" y="8495"/>
                  </a:lnTo>
                  <a:lnTo>
                    <a:pt x="226123" y="31670"/>
                  </a:lnTo>
                  <a:lnTo>
                    <a:pt x="254511" y="66061"/>
                  </a:lnTo>
                  <a:lnTo>
                    <a:pt x="264922" y="108203"/>
                  </a:lnTo>
                  <a:lnTo>
                    <a:pt x="254511" y="150292"/>
                  </a:lnTo>
                  <a:lnTo>
                    <a:pt x="226123" y="184689"/>
                  </a:lnTo>
                  <a:lnTo>
                    <a:pt x="184019" y="207895"/>
                  </a:lnTo>
                  <a:lnTo>
                    <a:pt x="132461" y="216408"/>
                  </a:lnTo>
                  <a:lnTo>
                    <a:pt x="80902" y="207895"/>
                  </a:lnTo>
                  <a:lnTo>
                    <a:pt x="38798" y="184689"/>
                  </a:lnTo>
                  <a:lnTo>
                    <a:pt x="10410" y="150292"/>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5" name="object 135"/>
            <p:cNvSpPr/>
            <p:nvPr/>
          </p:nvSpPr>
          <p:spPr>
            <a:xfrm>
              <a:off x="5257800" y="1382648"/>
              <a:ext cx="316865" cy="216535"/>
            </a:xfrm>
            <a:custGeom>
              <a:avLst/>
              <a:gdLst/>
              <a:ahLst/>
              <a:cxnLst/>
              <a:rect l="l" t="t" r="r" b="b"/>
              <a:pathLst>
                <a:path w="316864" h="216534">
                  <a:moveTo>
                    <a:pt x="158369" y="0"/>
                  </a:moveTo>
                  <a:lnTo>
                    <a:pt x="108297" y="5510"/>
                  </a:lnTo>
                  <a:lnTo>
                    <a:pt x="64821" y="20860"/>
                  </a:lnTo>
                  <a:lnTo>
                    <a:pt x="30545" y="44275"/>
                  </a:lnTo>
                  <a:lnTo>
                    <a:pt x="0" y="108203"/>
                  </a:lnTo>
                  <a:lnTo>
                    <a:pt x="8070" y="142378"/>
                  </a:lnTo>
                  <a:lnTo>
                    <a:pt x="30545" y="172077"/>
                  </a:lnTo>
                  <a:lnTo>
                    <a:pt x="64821" y="195510"/>
                  </a:lnTo>
                  <a:lnTo>
                    <a:pt x="108297" y="210885"/>
                  </a:lnTo>
                  <a:lnTo>
                    <a:pt x="158369" y="216408"/>
                  </a:lnTo>
                  <a:lnTo>
                    <a:pt x="208440" y="210885"/>
                  </a:lnTo>
                  <a:lnTo>
                    <a:pt x="251916" y="195510"/>
                  </a:lnTo>
                  <a:lnTo>
                    <a:pt x="286192" y="172077"/>
                  </a:lnTo>
                  <a:lnTo>
                    <a:pt x="308667" y="142378"/>
                  </a:lnTo>
                  <a:lnTo>
                    <a:pt x="316738" y="108203"/>
                  </a:lnTo>
                  <a:lnTo>
                    <a:pt x="308667" y="73981"/>
                  </a:lnTo>
                  <a:lnTo>
                    <a:pt x="286192" y="44275"/>
                  </a:lnTo>
                  <a:lnTo>
                    <a:pt x="251916" y="20860"/>
                  </a:lnTo>
                  <a:lnTo>
                    <a:pt x="208440" y="5510"/>
                  </a:lnTo>
                  <a:lnTo>
                    <a:pt x="158369"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36" name="object 136"/>
            <p:cNvSpPr/>
            <p:nvPr/>
          </p:nvSpPr>
          <p:spPr>
            <a:xfrm>
              <a:off x="5257800" y="1382648"/>
              <a:ext cx="316865" cy="216535"/>
            </a:xfrm>
            <a:custGeom>
              <a:avLst/>
              <a:gdLst/>
              <a:ahLst/>
              <a:cxnLst/>
              <a:rect l="l" t="t" r="r" b="b"/>
              <a:pathLst>
                <a:path w="316864" h="216534">
                  <a:moveTo>
                    <a:pt x="0" y="108203"/>
                  </a:moveTo>
                  <a:lnTo>
                    <a:pt x="30545" y="44275"/>
                  </a:lnTo>
                  <a:lnTo>
                    <a:pt x="64821" y="20860"/>
                  </a:lnTo>
                  <a:lnTo>
                    <a:pt x="108297" y="5510"/>
                  </a:lnTo>
                  <a:lnTo>
                    <a:pt x="158369" y="0"/>
                  </a:lnTo>
                  <a:lnTo>
                    <a:pt x="208440" y="5510"/>
                  </a:lnTo>
                  <a:lnTo>
                    <a:pt x="251916" y="20860"/>
                  </a:lnTo>
                  <a:lnTo>
                    <a:pt x="286192" y="44275"/>
                  </a:lnTo>
                  <a:lnTo>
                    <a:pt x="308667" y="73981"/>
                  </a:lnTo>
                  <a:lnTo>
                    <a:pt x="316738" y="108203"/>
                  </a:lnTo>
                  <a:lnTo>
                    <a:pt x="308667" y="142378"/>
                  </a:lnTo>
                  <a:lnTo>
                    <a:pt x="286192" y="172077"/>
                  </a:lnTo>
                  <a:lnTo>
                    <a:pt x="251916" y="195510"/>
                  </a:lnTo>
                  <a:lnTo>
                    <a:pt x="208440" y="210885"/>
                  </a:lnTo>
                  <a:lnTo>
                    <a:pt x="158369" y="216408"/>
                  </a:lnTo>
                  <a:lnTo>
                    <a:pt x="108297" y="210885"/>
                  </a:lnTo>
                  <a:lnTo>
                    <a:pt x="64821" y="195510"/>
                  </a:lnTo>
                  <a:lnTo>
                    <a:pt x="30545" y="172077"/>
                  </a:lnTo>
                  <a:lnTo>
                    <a:pt x="8070" y="142378"/>
                  </a:lnTo>
                  <a:lnTo>
                    <a:pt x="0" y="108203"/>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37" name="object 137"/>
            <p:cNvPicPr/>
            <p:nvPr/>
          </p:nvPicPr>
          <p:blipFill>
            <a:blip r:embed="rId4" cstate="print"/>
            <a:stretch>
              <a:fillRect/>
            </a:stretch>
          </p:blipFill>
          <p:spPr>
            <a:xfrm>
              <a:off x="3586734" y="1559559"/>
              <a:ext cx="314325" cy="257175"/>
            </a:xfrm>
            <a:prstGeom prst="rect">
              <a:avLst/>
            </a:prstGeom>
          </p:spPr>
        </p:pic>
        <p:pic>
          <p:nvPicPr>
            <p:cNvPr id="138" name="object 138"/>
            <p:cNvPicPr/>
            <p:nvPr/>
          </p:nvPicPr>
          <p:blipFill>
            <a:blip r:embed="rId5" cstate="print"/>
            <a:stretch>
              <a:fillRect/>
            </a:stretch>
          </p:blipFill>
          <p:spPr>
            <a:xfrm>
              <a:off x="3572256" y="1296034"/>
              <a:ext cx="371475" cy="257175"/>
            </a:xfrm>
            <a:prstGeom prst="rect">
              <a:avLst/>
            </a:prstGeom>
          </p:spPr>
        </p:pic>
        <p:pic>
          <p:nvPicPr>
            <p:cNvPr id="139" name="object 139"/>
            <p:cNvPicPr/>
            <p:nvPr/>
          </p:nvPicPr>
          <p:blipFill>
            <a:blip r:embed="rId6" cstate="print"/>
            <a:stretch>
              <a:fillRect/>
            </a:stretch>
          </p:blipFill>
          <p:spPr>
            <a:xfrm>
              <a:off x="3551428" y="1052829"/>
              <a:ext cx="371475" cy="257175"/>
            </a:xfrm>
            <a:prstGeom prst="rect">
              <a:avLst/>
            </a:prstGeom>
          </p:spPr>
        </p:pic>
        <p:pic>
          <p:nvPicPr>
            <p:cNvPr id="140" name="object 140"/>
            <p:cNvPicPr/>
            <p:nvPr/>
          </p:nvPicPr>
          <p:blipFill>
            <a:blip r:embed="rId5" cstate="print"/>
            <a:stretch>
              <a:fillRect/>
            </a:stretch>
          </p:blipFill>
          <p:spPr>
            <a:xfrm>
              <a:off x="9665843" y="3780027"/>
              <a:ext cx="371475" cy="257175"/>
            </a:xfrm>
            <a:prstGeom prst="rect">
              <a:avLst/>
            </a:prstGeom>
          </p:spPr>
        </p:pic>
        <p:pic>
          <p:nvPicPr>
            <p:cNvPr id="141" name="object 141"/>
            <p:cNvPicPr/>
            <p:nvPr/>
          </p:nvPicPr>
          <p:blipFill>
            <a:blip r:embed="rId6" cstate="print"/>
            <a:stretch>
              <a:fillRect/>
            </a:stretch>
          </p:blipFill>
          <p:spPr>
            <a:xfrm>
              <a:off x="10189464" y="3803523"/>
              <a:ext cx="371475" cy="257175"/>
            </a:xfrm>
            <a:prstGeom prst="rect">
              <a:avLst/>
            </a:prstGeom>
          </p:spPr>
        </p:pic>
        <p:pic>
          <p:nvPicPr>
            <p:cNvPr id="142" name="object 142"/>
            <p:cNvPicPr/>
            <p:nvPr/>
          </p:nvPicPr>
          <p:blipFill>
            <a:blip r:embed="rId7" cstate="print"/>
            <a:stretch>
              <a:fillRect/>
            </a:stretch>
          </p:blipFill>
          <p:spPr>
            <a:xfrm>
              <a:off x="5723636" y="3823716"/>
              <a:ext cx="221234" cy="221233"/>
            </a:xfrm>
            <a:prstGeom prst="rect">
              <a:avLst/>
            </a:prstGeom>
          </p:spPr>
        </p:pic>
        <p:pic>
          <p:nvPicPr>
            <p:cNvPr id="143" name="object 143"/>
            <p:cNvPicPr/>
            <p:nvPr/>
          </p:nvPicPr>
          <p:blipFill>
            <a:blip r:embed="rId7" cstate="print"/>
            <a:stretch>
              <a:fillRect/>
            </a:stretch>
          </p:blipFill>
          <p:spPr>
            <a:xfrm>
              <a:off x="6013450" y="3823716"/>
              <a:ext cx="221234" cy="221233"/>
            </a:xfrm>
            <a:prstGeom prst="rect">
              <a:avLst/>
            </a:prstGeom>
          </p:spPr>
        </p:pic>
        <p:sp>
          <p:nvSpPr>
            <p:cNvPr id="144" name="object 144"/>
            <p:cNvSpPr/>
            <p:nvPr/>
          </p:nvSpPr>
          <p:spPr>
            <a:xfrm>
              <a:off x="5643753" y="3721354"/>
              <a:ext cx="4719955" cy="879475"/>
            </a:xfrm>
            <a:custGeom>
              <a:avLst/>
              <a:gdLst/>
              <a:ahLst/>
              <a:cxnLst/>
              <a:rect l="l" t="t" r="r" b="b"/>
              <a:pathLst>
                <a:path w="4719955" h="879475">
                  <a:moveTo>
                    <a:pt x="0" y="58166"/>
                  </a:moveTo>
                  <a:lnTo>
                    <a:pt x="485648" y="58166"/>
                  </a:lnTo>
                </a:path>
                <a:path w="4719955" h="879475">
                  <a:moveTo>
                    <a:pt x="179324" y="1778"/>
                  </a:moveTo>
                  <a:lnTo>
                    <a:pt x="182245" y="113030"/>
                  </a:lnTo>
                </a:path>
                <a:path w="4719955" h="879475">
                  <a:moveTo>
                    <a:pt x="480568" y="0"/>
                  </a:moveTo>
                  <a:lnTo>
                    <a:pt x="483616" y="111252"/>
                  </a:lnTo>
                </a:path>
                <a:path w="4719955" h="879475">
                  <a:moveTo>
                    <a:pt x="3640581" y="872617"/>
                  </a:moveTo>
                  <a:lnTo>
                    <a:pt x="4719447" y="872617"/>
                  </a:lnTo>
                </a:path>
                <a:path w="4719955" h="879475">
                  <a:moveTo>
                    <a:pt x="3807079" y="764032"/>
                  </a:moveTo>
                  <a:lnTo>
                    <a:pt x="3810000" y="875284"/>
                  </a:lnTo>
                </a:path>
                <a:path w="4719955" h="879475">
                  <a:moveTo>
                    <a:pt x="4108323" y="760730"/>
                  </a:moveTo>
                  <a:lnTo>
                    <a:pt x="4111244" y="871855"/>
                  </a:lnTo>
                </a:path>
                <a:path w="4719955" h="879475">
                  <a:moveTo>
                    <a:pt x="4409567" y="764286"/>
                  </a:moveTo>
                  <a:lnTo>
                    <a:pt x="4412615" y="875411"/>
                  </a:lnTo>
                </a:path>
                <a:path w="4719955" h="879475">
                  <a:moveTo>
                    <a:pt x="4710811" y="767842"/>
                  </a:moveTo>
                  <a:lnTo>
                    <a:pt x="4713858" y="878967"/>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5" name="object 145"/>
            <p:cNvSpPr/>
            <p:nvPr/>
          </p:nvSpPr>
          <p:spPr>
            <a:xfrm>
              <a:off x="9348343" y="4343400"/>
              <a:ext cx="208915" cy="208915"/>
            </a:xfrm>
            <a:custGeom>
              <a:avLst/>
              <a:gdLst/>
              <a:ahLst/>
              <a:cxnLst/>
              <a:rect l="l" t="t" r="r" b="b"/>
              <a:pathLst>
                <a:path w="208915" h="208914">
                  <a:moveTo>
                    <a:pt x="104393" y="0"/>
                  </a:moveTo>
                  <a:lnTo>
                    <a:pt x="63757" y="8201"/>
                  </a:lnTo>
                  <a:lnTo>
                    <a:pt x="30575" y="30559"/>
                  </a:lnTo>
                  <a:lnTo>
                    <a:pt x="8203" y="63704"/>
                  </a:lnTo>
                  <a:lnTo>
                    <a:pt x="0" y="104267"/>
                  </a:lnTo>
                  <a:lnTo>
                    <a:pt x="8203" y="144883"/>
                  </a:lnTo>
                  <a:lnTo>
                    <a:pt x="30575" y="178022"/>
                  </a:lnTo>
                  <a:lnTo>
                    <a:pt x="63757" y="200350"/>
                  </a:lnTo>
                  <a:lnTo>
                    <a:pt x="104393" y="208533"/>
                  </a:lnTo>
                  <a:lnTo>
                    <a:pt x="144956" y="200350"/>
                  </a:lnTo>
                  <a:lnTo>
                    <a:pt x="178101" y="178022"/>
                  </a:lnTo>
                  <a:lnTo>
                    <a:pt x="200459" y="144883"/>
                  </a:lnTo>
                  <a:lnTo>
                    <a:pt x="208660" y="104267"/>
                  </a:lnTo>
                  <a:lnTo>
                    <a:pt x="200459" y="63704"/>
                  </a:lnTo>
                  <a:lnTo>
                    <a:pt x="178101" y="30559"/>
                  </a:lnTo>
                  <a:lnTo>
                    <a:pt x="144956" y="8201"/>
                  </a:lnTo>
                  <a:lnTo>
                    <a:pt x="104393"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6" name="object 146"/>
            <p:cNvSpPr/>
            <p:nvPr/>
          </p:nvSpPr>
          <p:spPr>
            <a:xfrm>
              <a:off x="9348343" y="4343400"/>
              <a:ext cx="208915" cy="208915"/>
            </a:xfrm>
            <a:custGeom>
              <a:avLst/>
              <a:gdLst/>
              <a:ahLst/>
              <a:cxnLst/>
              <a:rect l="l" t="t" r="r" b="b"/>
              <a:pathLst>
                <a:path w="208915" h="208914">
                  <a:moveTo>
                    <a:pt x="0" y="104267"/>
                  </a:moveTo>
                  <a:lnTo>
                    <a:pt x="8203" y="63704"/>
                  </a:lnTo>
                  <a:lnTo>
                    <a:pt x="30575" y="30559"/>
                  </a:lnTo>
                  <a:lnTo>
                    <a:pt x="63757" y="8201"/>
                  </a:lnTo>
                  <a:lnTo>
                    <a:pt x="104393" y="0"/>
                  </a:lnTo>
                  <a:lnTo>
                    <a:pt x="144956" y="8201"/>
                  </a:lnTo>
                  <a:lnTo>
                    <a:pt x="178101" y="30559"/>
                  </a:lnTo>
                  <a:lnTo>
                    <a:pt x="200459" y="63704"/>
                  </a:lnTo>
                  <a:lnTo>
                    <a:pt x="208660" y="104267"/>
                  </a:lnTo>
                  <a:lnTo>
                    <a:pt x="200459" y="144883"/>
                  </a:lnTo>
                  <a:lnTo>
                    <a:pt x="178101" y="178022"/>
                  </a:lnTo>
                  <a:lnTo>
                    <a:pt x="144956" y="200350"/>
                  </a:lnTo>
                  <a:lnTo>
                    <a:pt x="104393" y="208533"/>
                  </a:lnTo>
                  <a:lnTo>
                    <a:pt x="63757" y="200350"/>
                  </a:lnTo>
                  <a:lnTo>
                    <a:pt x="30575" y="178022"/>
                  </a:lnTo>
                  <a:lnTo>
                    <a:pt x="8203" y="144883"/>
                  </a:lnTo>
                  <a:lnTo>
                    <a:pt x="0" y="104267"/>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7" name="object 147"/>
            <p:cNvSpPr/>
            <p:nvPr/>
          </p:nvSpPr>
          <p:spPr>
            <a:xfrm>
              <a:off x="9653143" y="4343400"/>
              <a:ext cx="208915" cy="208915"/>
            </a:xfrm>
            <a:custGeom>
              <a:avLst/>
              <a:gdLst/>
              <a:ahLst/>
              <a:cxnLst/>
              <a:rect l="l" t="t" r="r" b="b"/>
              <a:pathLst>
                <a:path w="208915" h="208914">
                  <a:moveTo>
                    <a:pt x="104393" y="0"/>
                  </a:moveTo>
                  <a:lnTo>
                    <a:pt x="63757" y="8201"/>
                  </a:lnTo>
                  <a:lnTo>
                    <a:pt x="30575" y="30559"/>
                  </a:lnTo>
                  <a:lnTo>
                    <a:pt x="8203" y="63704"/>
                  </a:lnTo>
                  <a:lnTo>
                    <a:pt x="0" y="104267"/>
                  </a:lnTo>
                  <a:lnTo>
                    <a:pt x="8203" y="144883"/>
                  </a:lnTo>
                  <a:lnTo>
                    <a:pt x="30575" y="178022"/>
                  </a:lnTo>
                  <a:lnTo>
                    <a:pt x="63757" y="200350"/>
                  </a:lnTo>
                  <a:lnTo>
                    <a:pt x="104393" y="208533"/>
                  </a:lnTo>
                  <a:lnTo>
                    <a:pt x="144956" y="200350"/>
                  </a:lnTo>
                  <a:lnTo>
                    <a:pt x="178101" y="178022"/>
                  </a:lnTo>
                  <a:lnTo>
                    <a:pt x="200459" y="144883"/>
                  </a:lnTo>
                  <a:lnTo>
                    <a:pt x="208660" y="104267"/>
                  </a:lnTo>
                  <a:lnTo>
                    <a:pt x="200459" y="63704"/>
                  </a:lnTo>
                  <a:lnTo>
                    <a:pt x="178101" y="30559"/>
                  </a:lnTo>
                  <a:lnTo>
                    <a:pt x="144956" y="8201"/>
                  </a:lnTo>
                  <a:lnTo>
                    <a:pt x="104393"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8" name="object 148"/>
            <p:cNvSpPr/>
            <p:nvPr/>
          </p:nvSpPr>
          <p:spPr>
            <a:xfrm>
              <a:off x="9653143" y="4343400"/>
              <a:ext cx="208915" cy="208915"/>
            </a:xfrm>
            <a:custGeom>
              <a:avLst/>
              <a:gdLst/>
              <a:ahLst/>
              <a:cxnLst/>
              <a:rect l="l" t="t" r="r" b="b"/>
              <a:pathLst>
                <a:path w="208915" h="208914">
                  <a:moveTo>
                    <a:pt x="0" y="104267"/>
                  </a:moveTo>
                  <a:lnTo>
                    <a:pt x="8203" y="63704"/>
                  </a:lnTo>
                  <a:lnTo>
                    <a:pt x="30575" y="30559"/>
                  </a:lnTo>
                  <a:lnTo>
                    <a:pt x="63757" y="8201"/>
                  </a:lnTo>
                  <a:lnTo>
                    <a:pt x="104393" y="0"/>
                  </a:lnTo>
                  <a:lnTo>
                    <a:pt x="144956" y="8201"/>
                  </a:lnTo>
                  <a:lnTo>
                    <a:pt x="178101" y="30559"/>
                  </a:lnTo>
                  <a:lnTo>
                    <a:pt x="200459" y="63704"/>
                  </a:lnTo>
                  <a:lnTo>
                    <a:pt x="208660" y="104267"/>
                  </a:lnTo>
                  <a:lnTo>
                    <a:pt x="200459" y="144883"/>
                  </a:lnTo>
                  <a:lnTo>
                    <a:pt x="178101" y="178022"/>
                  </a:lnTo>
                  <a:lnTo>
                    <a:pt x="144956" y="200350"/>
                  </a:lnTo>
                  <a:lnTo>
                    <a:pt x="104393" y="208533"/>
                  </a:lnTo>
                  <a:lnTo>
                    <a:pt x="63757" y="200350"/>
                  </a:lnTo>
                  <a:lnTo>
                    <a:pt x="30575" y="178022"/>
                  </a:lnTo>
                  <a:lnTo>
                    <a:pt x="8203" y="144883"/>
                  </a:lnTo>
                  <a:lnTo>
                    <a:pt x="0" y="104267"/>
                  </a:lnTo>
                  <a:close/>
                </a:path>
              </a:pathLst>
            </a:custGeom>
            <a:ln w="1269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9" name="object 149"/>
            <p:cNvSpPr/>
            <p:nvPr/>
          </p:nvSpPr>
          <p:spPr>
            <a:xfrm>
              <a:off x="9952736" y="4343400"/>
              <a:ext cx="208915" cy="208915"/>
            </a:xfrm>
            <a:custGeom>
              <a:avLst/>
              <a:gdLst/>
              <a:ahLst/>
              <a:cxnLst/>
              <a:rect l="l" t="t" r="r" b="b"/>
              <a:pathLst>
                <a:path w="208915" h="208914">
                  <a:moveTo>
                    <a:pt x="104267" y="0"/>
                  </a:moveTo>
                  <a:lnTo>
                    <a:pt x="63650" y="8201"/>
                  </a:lnTo>
                  <a:lnTo>
                    <a:pt x="30511" y="30559"/>
                  </a:lnTo>
                  <a:lnTo>
                    <a:pt x="8183" y="63704"/>
                  </a:lnTo>
                  <a:lnTo>
                    <a:pt x="0" y="104267"/>
                  </a:lnTo>
                  <a:lnTo>
                    <a:pt x="8183" y="144883"/>
                  </a:lnTo>
                  <a:lnTo>
                    <a:pt x="30511" y="178022"/>
                  </a:lnTo>
                  <a:lnTo>
                    <a:pt x="63650" y="200350"/>
                  </a:lnTo>
                  <a:lnTo>
                    <a:pt x="104267" y="208533"/>
                  </a:lnTo>
                  <a:lnTo>
                    <a:pt x="144829" y="200350"/>
                  </a:lnTo>
                  <a:lnTo>
                    <a:pt x="177974" y="178022"/>
                  </a:lnTo>
                  <a:lnTo>
                    <a:pt x="200332" y="144883"/>
                  </a:lnTo>
                  <a:lnTo>
                    <a:pt x="208534" y="104267"/>
                  </a:lnTo>
                  <a:lnTo>
                    <a:pt x="200332" y="63704"/>
                  </a:lnTo>
                  <a:lnTo>
                    <a:pt x="177974" y="30559"/>
                  </a:lnTo>
                  <a:lnTo>
                    <a:pt x="144829" y="8201"/>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0" name="object 150"/>
            <p:cNvSpPr/>
            <p:nvPr/>
          </p:nvSpPr>
          <p:spPr>
            <a:xfrm>
              <a:off x="9952736" y="4343400"/>
              <a:ext cx="208915" cy="208915"/>
            </a:xfrm>
            <a:custGeom>
              <a:avLst/>
              <a:gdLst/>
              <a:ahLst/>
              <a:cxnLst/>
              <a:rect l="l" t="t" r="r" b="b"/>
              <a:pathLst>
                <a:path w="208915" h="208914">
                  <a:moveTo>
                    <a:pt x="0" y="104267"/>
                  </a:moveTo>
                  <a:lnTo>
                    <a:pt x="8183" y="63704"/>
                  </a:lnTo>
                  <a:lnTo>
                    <a:pt x="30511" y="30559"/>
                  </a:lnTo>
                  <a:lnTo>
                    <a:pt x="63650" y="8201"/>
                  </a:lnTo>
                  <a:lnTo>
                    <a:pt x="104267" y="0"/>
                  </a:lnTo>
                  <a:lnTo>
                    <a:pt x="144829" y="8201"/>
                  </a:lnTo>
                  <a:lnTo>
                    <a:pt x="177974" y="30559"/>
                  </a:lnTo>
                  <a:lnTo>
                    <a:pt x="200332" y="63704"/>
                  </a:lnTo>
                  <a:lnTo>
                    <a:pt x="208534" y="104267"/>
                  </a:lnTo>
                  <a:lnTo>
                    <a:pt x="200332" y="144883"/>
                  </a:lnTo>
                  <a:lnTo>
                    <a:pt x="177974" y="178022"/>
                  </a:lnTo>
                  <a:lnTo>
                    <a:pt x="144829" y="200350"/>
                  </a:lnTo>
                  <a:lnTo>
                    <a:pt x="104267" y="208533"/>
                  </a:lnTo>
                  <a:lnTo>
                    <a:pt x="63650" y="200350"/>
                  </a:lnTo>
                  <a:lnTo>
                    <a:pt x="30511" y="178022"/>
                  </a:lnTo>
                  <a:lnTo>
                    <a:pt x="8183" y="144883"/>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51" name="object 151"/>
          <p:cNvSpPr txBox="1"/>
          <p:nvPr/>
        </p:nvSpPr>
        <p:spPr>
          <a:xfrm>
            <a:off x="7401925" y="4388051"/>
            <a:ext cx="562570" cy="130845"/>
          </a:xfrm>
          <a:prstGeom prst="rect">
            <a:avLst/>
          </a:prstGeom>
        </p:spPr>
        <p:txBody>
          <a:bodyPr vert="horz" wrap="square" lIns="0" tIns="9501" rIns="0" bIns="0" rtlCol="0">
            <a:spAutoFit/>
          </a:bodyPr>
          <a:lstStyle/>
          <a:p>
            <a:pPr marL="10001" defTabSz="720090" fontAlgn="auto">
              <a:spcBef>
                <a:spcPts val="75"/>
              </a:spcBef>
              <a:spcAft>
                <a:spcPts val="0"/>
              </a:spcAft>
              <a:tabLst>
                <a:tab pos="249531" algn="l"/>
                <a:tab pos="485561" algn="l"/>
              </a:tabLst>
            </a:pPr>
            <a:r>
              <a:rPr sz="788" kern="0" spc="-39" dirty="0">
                <a:solidFill>
                  <a:sysClr val="windowText" lastClr="000000"/>
                </a:solidFill>
                <a:latin typeface="Calibri" panose="020F0502020204030204" pitchFamily="34" charset="0"/>
                <a:cs typeface="Calibri" panose="020F0502020204030204" pitchFamily="34" charset="0"/>
              </a:rPr>
              <a:t>E</a:t>
            </a:r>
            <a:r>
              <a:rPr sz="788" kern="0"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E</a:t>
            </a:r>
            <a:r>
              <a:rPr sz="788" kern="0"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E</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52" name="object 152"/>
          <p:cNvGrpSpPr/>
          <p:nvPr/>
        </p:nvGrpSpPr>
        <p:grpSpPr>
          <a:xfrm>
            <a:off x="8048205" y="4366489"/>
            <a:ext cx="220528" cy="180523"/>
            <a:chOff x="10219943" y="4329176"/>
            <a:chExt cx="280035" cy="229235"/>
          </a:xfrm>
        </p:grpSpPr>
        <p:sp>
          <p:nvSpPr>
            <p:cNvPr id="153" name="object 153"/>
            <p:cNvSpPr/>
            <p:nvPr/>
          </p:nvSpPr>
          <p:spPr>
            <a:xfrm>
              <a:off x="10226293" y="4335526"/>
              <a:ext cx="267335" cy="216535"/>
            </a:xfrm>
            <a:custGeom>
              <a:avLst/>
              <a:gdLst/>
              <a:ahLst/>
              <a:cxnLst/>
              <a:rect l="l" t="t" r="r" b="b"/>
              <a:pathLst>
                <a:path w="267334" h="216535">
                  <a:moveTo>
                    <a:pt x="133603" y="0"/>
                  </a:moveTo>
                  <a:lnTo>
                    <a:pt x="81599" y="8512"/>
                  </a:lnTo>
                  <a:lnTo>
                    <a:pt x="39131" y="31718"/>
                  </a:lnTo>
                  <a:lnTo>
                    <a:pt x="10499" y="66115"/>
                  </a:lnTo>
                  <a:lnTo>
                    <a:pt x="0" y="108204"/>
                  </a:lnTo>
                  <a:lnTo>
                    <a:pt x="10499" y="150346"/>
                  </a:lnTo>
                  <a:lnTo>
                    <a:pt x="39131" y="184737"/>
                  </a:lnTo>
                  <a:lnTo>
                    <a:pt x="81599" y="207912"/>
                  </a:lnTo>
                  <a:lnTo>
                    <a:pt x="133603" y="216407"/>
                  </a:lnTo>
                  <a:lnTo>
                    <a:pt x="185608" y="207912"/>
                  </a:lnTo>
                  <a:lnTo>
                    <a:pt x="228076" y="184737"/>
                  </a:lnTo>
                  <a:lnTo>
                    <a:pt x="256708" y="150346"/>
                  </a:lnTo>
                  <a:lnTo>
                    <a:pt x="267207" y="108204"/>
                  </a:lnTo>
                  <a:lnTo>
                    <a:pt x="256708" y="66115"/>
                  </a:lnTo>
                  <a:lnTo>
                    <a:pt x="228076" y="31718"/>
                  </a:lnTo>
                  <a:lnTo>
                    <a:pt x="185608" y="8512"/>
                  </a:lnTo>
                  <a:lnTo>
                    <a:pt x="133603"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4" name="object 154"/>
            <p:cNvSpPr/>
            <p:nvPr/>
          </p:nvSpPr>
          <p:spPr>
            <a:xfrm>
              <a:off x="10226293" y="4335526"/>
              <a:ext cx="267335" cy="216535"/>
            </a:xfrm>
            <a:custGeom>
              <a:avLst/>
              <a:gdLst/>
              <a:ahLst/>
              <a:cxnLst/>
              <a:rect l="l" t="t" r="r" b="b"/>
              <a:pathLst>
                <a:path w="267334" h="216535">
                  <a:moveTo>
                    <a:pt x="0" y="108204"/>
                  </a:moveTo>
                  <a:lnTo>
                    <a:pt x="10499" y="66115"/>
                  </a:lnTo>
                  <a:lnTo>
                    <a:pt x="39131" y="31718"/>
                  </a:lnTo>
                  <a:lnTo>
                    <a:pt x="81599" y="8512"/>
                  </a:lnTo>
                  <a:lnTo>
                    <a:pt x="133603" y="0"/>
                  </a:lnTo>
                  <a:lnTo>
                    <a:pt x="185608" y="8512"/>
                  </a:lnTo>
                  <a:lnTo>
                    <a:pt x="228076" y="31718"/>
                  </a:lnTo>
                  <a:lnTo>
                    <a:pt x="256708" y="66115"/>
                  </a:lnTo>
                  <a:lnTo>
                    <a:pt x="267207" y="108204"/>
                  </a:lnTo>
                  <a:lnTo>
                    <a:pt x="256708" y="150346"/>
                  </a:lnTo>
                  <a:lnTo>
                    <a:pt x="228076" y="184737"/>
                  </a:lnTo>
                  <a:lnTo>
                    <a:pt x="185608" y="207912"/>
                  </a:lnTo>
                  <a:lnTo>
                    <a:pt x="133603" y="216407"/>
                  </a:lnTo>
                  <a:lnTo>
                    <a:pt x="81599" y="207912"/>
                  </a:lnTo>
                  <a:lnTo>
                    <a:pt x="39131" y="184737"/>
                  </a:lnTo>
                  <a:lnTo>
                    <a:pt x="10499" y="150346"/>
                  </a:lnTo>
                  <a:lnTo>
                    <a:pt x="0" y="108204"/>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55" name="object 155"/>
          <p:cNvSpPr txBox="1"/>
          <p:nvPr/>
        </p:nvSpPr>
        <p:spPr>
          <a:xfrm>
            <a:off x="8082609" y="4385191"/>
            <a:ext cx="156020"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kern="0" spc="-20" dirty="0">
                <a:solidFill>
                  <a:srgbClr val="FFFFFF"/>
                </a:solidFill>
                <a:latin typeface="Calibri" panose="020F0502020204030204" pitchFamily="34" charset="0"/>
                <a:cs typeface="Calibri" panose="020F0502020204030204" pitchFamily="34" charset="0"/>
              </a:rPr>
              <a:t>TD</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56" name="object 156"/>
          <p:cNvGrpSpPr/>
          <p:nvPr/>
        </p:nvGrpSpPr>
        <p:grpSpPr>
          <a:xfrm>
            <a:off x="3335117" y="2227921"/>
            <a:ext cx="4841605" cy="3108889"/>
            <a:chOff x="4235069" y="1613535"/>
            <a:chExt cx="6148070" cy="3947795"/>
          </a:xfrm>
        </p:grpSpPr>
        <p:sp>
          <p:nvSpPr>
            <p:cNvPr id="157" name="object 157"/>
            <p:cNvSpPr/>
            <p:nvPr/>
          </p:nvSpPr>
          <p:spPr>
            <a:xfrm>
              <a:off x="9289541" y="3985133"/>
              <a:ext cx="6985" cy="1569720"/>
            </a:xfrm>
            <a:custGeom>
              <a:avLst/>
              <a:gdLst/>
              <a:ahLst/>
              <a:cxnLst/>
              <a:rect l="l" t="t" r="r" b="b"/>
              <a:pathLst>
                <a:path w="6984" h="1569720">
                  <a:moveTo>
                    <a:pt x="6857" y="1569466"/>
                  </a:moveTo>
                  <a:lnTo>
                    <a:pt x="0" y="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58" name="object 158"/>
            <p:cNvPicPr/>
            <p:nvPr/>
          </p:nvPicPr>
          <p:blipFill>
            <a:blip r:embed="rId4" cstate="print"/>
            <a:stretch>
              <a:fillRect/>
            </a:stretch>
          </p:blipFill>
          <p:spPr>
            <a:xfrm>
              <a:off x="9144000" y="3777361"/>
              <a:ext cx="314325" cy="257175"/>
            </a:xfrm>
            <a:prstGeom prst="rect">
              <a:avLst/>
            </a:prstGeom>
          </p:spPr>
        </p:pic>
        <p:sp>
          <p:nvSpPr>
            <p:cNvPr id="159" name="object 159"/>
            <p:cNvSpPr/>
            <p:nvPr/>
          </p:nvSpPr>
          <p:spPr>
            <a:xfrm>
              <a:off x="9297415" y="4037076"/>
              <a:ext cx="1078865" cy="114935"/>
            </a:xfrm>
            <a:custGeom>
              <a:avLst/>
              <a:gdLst/>
              <a:ahLst/>
              <a:cxnLst/>
              <a:rect l="l" t="t" r="r" b="b"/>
              <a:pathLst>
                <a:path w="1078865" h="114935">
                  <a:moveTo>
                    <a:pt x="0" y="108331"/>
                  </a:moveTo>
                  <a:lnTo>
                    <a:pt x="1078864" y="108331"/>
                  </a:lnTo>
                </a:path>
                <a:path w="1078865" h="114935">
                  <a:moveTo>
                    <a:pt x="551306" y="0"/>
                  </a:moveTo>
                  <a:lnTo>
                    <a:pt x="554227" y="111251"/>
                  </a:lnTo>
                </a:path>
                <a:path w="1078865" h="114935">
                  <a:moveTo>
                    <a:pt x="1070228" y="3556"/>
                  </a:moveTo>
                  <a:lnTo>
                    <a:pt x="1073150" y="114807"/>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0" name="object 160"/>
            <p:cNvSpPr/>
            <p:nvPr/>
          </p:nvSpPr>
          <p:spPr>
            <a:xfrm>
              <a:off x="4235069" y="1893823"/>
              <a:ext cx="3734435" cy="1384935"/>
            </a:xfrm>
            <a:custGeom>
              <a:avLst/>
              <a:gdLst/>
              <a:ahLst/>
              <a:cxnLst/>
              <a:rect l="l" t="t" r="r" b="b"/>
              <a:pathLst>
                <a:path w="3734434" h="1384935">
                  <a:moveTo>
                    <a:pt x="76200" y="1296797"/>
                  </a:moveTo>
                  <a:lnTo>
                    <a:pt x="44373" y="1297012"/>
                  </a:lnTo>
                  <a:lnTo>
                    <a:pt x="36830" y="0"/>
                  </a:lnTo>
                  <a:lnTo>
                    <a:pt x="24130" y="127"/>
                  </a:lnTo>
                  <a:lnTo>
                    <a:pt x="31673" y="1297101"/>
                  </a:lnTo>
                  <a:lnTo>
                    <a:pt x="0" y="1297305"/>
                  </a:lnTo>
                  <a:lnTo>
                    <a:pt x="38481" y="1373251"/>
                  </a:lnTo>
                  <a:lnTo>
                    <a:pt x="69799" y="1309751"/>
                  </a:lnTo>
                  <a:lnTo>
                    <a:pt x="76200" y="1296797"/>
                  </a:lnTo>
                  <a:close/>
                </a:path>
                <a:path w="3734434" h="1384935">
                  <a:moveTo>
                    <a:pt x="3734435" y="1307973"/>
                  </a:moveTo>
                  <a:lnTo>
                    <a:pt x="3702735" y="1308138"/>
                  </a:lnTo>
                  <a:lnTo>
                    <a:pt x="3695192" y="11176"/>
                  </a:lnTo>
                  <a:lnTo>
                    <a:pt x="3682492" y="11176"/>
                  </a:lnTo>
                  <a:lnTo>
                    <a:pt x="3690035" y="1308201"/>
                  </a:lnTo>
                  <a:lnTo>
                    <a:pt x="3658235" y="1308354"/>
                  </a:lnTo>
                  <a:lnTo>
                    <a:pt x="3696843" y="1384427"/>
                  </a:lnTo>
                  <a:lnTo>
                    <a:pt x="3728059" y="1320927"/>
                  </a:lnTo>
                  <a:lnTo>
                    <a:pt x="3734435" y="1307973"/>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61" name="object 161"/>
            <p:cNvPicPr/>
            <p:nvPr/>
          </p:nvPicPr>
          <p:blipFill>
            <a:blip r:embed="rId8" cstate="print"/>
            <a:stretch>
              <a:fillRect/>
            </a:stretch>
          </p:blipFill>
          <p:spPr>
            <a:xfrm>
              <a:off x="7206488" y="1613535"/>
              <a:ext cx="221233" cy="221234"/>
            </a:xfrm>
            <a:prstGeom prst="rect">
              <a:avLst/>
            </a:prstGeom>
          </p:spPr>
        </p:pic>
      </p:grpSp>
      <p:sp>
        <p:nvSpPr>
          <p:cNvPr id="162" name="object 162"/>
          <p:cNvSpPr txBox="1"/>
          <p:nvPr/>
        </p:nvSpPr>
        <p:spPr>
          <a:xfrm>
            <a:off x="5716114" y="2231622"/>
            <a:ext cx="933617" cy="155523"/>
          </a:xfrm>
          <a:prstGeom prst="rect">
            <a:avLst/>
          </a:prstGeom>
        </p:spPr>
        <p:txBody>
          <a:bodyPr vert="horz" wrap="square" lIns="0" tIns="10001" rIns="0" bIns="0" rtlCol="0">
            <a:spAutoFit/>
          </a:bodyPr>
          <a:lstStyle/>
          <a:p>
            <a:pPr defTabSz="720090" fontAlgn="auto">
              <a:spcBef>
                <a:spcPts val="79"/>
              </a:spcBef>
              <a:spcAft>
                <a:spcPts val="0"/>
              </a:spcAft>
            </a:pPr>
            <a:r>
              <a:rPr sz="1181" kern="0" baseline="5555" dirty="0">
                <a:solidFill>
                  <a:sysClr val="windowText" lastClr="000000"/>
                </a:solidFill>
                <a:latin typeface="Calibri" panose="020F0502020204030204" pitchFamily="34" charset="0"/>
                <a:cs typeface="Calibri" panose="020F0502020204030204" pitchFamily="34" charset="0"/>
              </a:rPr>
              <a:t>IA</a:t>
            </a:r>
            <a:r>
              <a:rPr sz="1181" kern="0" spc="466" baseline="5555" dirty="0">
                <a:solidFill>
                  <a:sysClr val="windowText" lastClr="000000"/>
                </a:solidFill>
                <a:latin typeface="Calibri" panose="020F0502020204030204" pitchFamily="34" charset="0"/>
                <a:cs typeface="Calibri" panose="020F0502020204030204" pitchFamily="34" charset="0"/>
              </a:rPr>
              <a:t> </a:t>
            </a:r>
            <a:r>
              <a:rPr sz="945" kern="0" dirty="0">
                <a:solidFill>
                  <a:sysClr val="windowText" lastClr="000000"/>
                </a:solidFill>
                <a:latin typeface="Calibri" panose="020F0502020204030204" pitchFamily="34" charset="0"/>
                <a:cs typeface="Calibri" panose="020F0502020204030204" pitchFamily="34" charset="0"/>
              </a:rPr>
              <a:t>Security</a:t>
            </a:r>
            <a:r>
              <a:rPr sz="945" kern="0" spc="-32" dirty="0">
                <a:solidFill>
                  <a:sysClr val="windowText" lastClr="000000"/>
                </a:solidFill>
                <a:latin typeface="Calibri" panose="020F0502020204030204" pitchFamily="34" charset="0"/>
                <a:cs typeface="Calibri" panose="020F0502020204030204" pitchFamily="34" charset="0"/>
              </a:rPr>
              <a:t> </a:t>
            </a:r>
            <a:r>
              <a:rPr sz="945" kern="0" spc="-16" dirty="0">
                <a:solidFill>
                  <a:sysClr val="windowText" lastClr="000000"/>
                </a:solidFill>
                <a:latin typeface="Calibri" panose="020F0502020204030204" pitchFamily="34" charset="0"/>
                <a:cs typeface="Calibri" panose="020F0502020204030204" pitchFamily="34" charset="0"/>
              </a:rPr>
              <a:t>Team</a:t>
            </a:r>
            <a:endParaRPr sz="945" kern="0" dirty="0">
              <a:solidFill>
                <a:sysClr val="windowText" lastClr="000000"/>
              </a:solidFill>
              <a:latin typeface="Calibri" panose="020F0502020204030204" pitchFamily="34" charset="0"/>
              <a:cs typeface="Calibri" panose="020F0502020204030204" pitchFamily="34" charset="0"/>
            </a:endParaRPr>
          </a:p>
        </p:txBody>
      </p:sp>
      <p:pic>
        <p:nvPicPr>
          <p:cNvPr id="163" name="object 163"/>
          <p:cNvPicPr/>
          <p:nvPr/>
        </p:nvPicPr>
        <p:blipFill>
          <a:blip r:embed="rId9" cstate="print"/>
          <a:stretch>
            <a:fillRect/>
          </a:stretch>
        </p:blipFill>
        <p:spPr>
          <a:xfrm>
            <a:off x="5816827" y="4028446"/>
            <a:ext cx="174221" cy="174221"/>
          </a:xfrm>
          <a:prstGeom prst="rect">
            <a:avLst/>
          </a:prstGeom>
        </p:spPr>
      </p:pic>
      <p:sp>
        <p:nvSpPr>
          <p:cNvPr id="164" name="object 164"/>
          <p:cNvSpPr txBox="1"/>
          <p:nvPr/>
        </p:nvSpPr>
        <p:spPr>
          <a:xfrm>
            <a:off x="5847731" y="4043848"/>
            <a:ext cx="114014"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kern="0" spc="-20" dirty="0">
                <a:solidFill>
                  <a:sysClr val="windowText" lastClr="000000"/>
                </a:solidFill>
                <a:latin typeface="Calibri" panose="020F0502020204030204" pitchFamily="34" charset="0"/>
                <a:cs typeface="Calibri" panose="020F0502020204030204" pitchFamily="34" charset="0"/>
              </a:rPr>
              <a:t>IA</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65" name="object 165"/>
          <p:cNvGrpSpPr/>
          <p:nvPr/>
        </p:nvGrpSpPr>
        <p:grpSpPr>
          <a:xfrm>
            <a:off x="6343892" y="4028446"/>
            <a:ext cx="502063" cy="174522"/>
            <a:chOff x="8055736" y="3899915"/>
            <a:chExt cx="637540" cy="221615"/>
          </a:xfrm>
        </p:grpSpPr>
        <p:sp>
          <p:nvSpPr>
            <p:cNvPr id="166" name="object 166"/>
            <p:cNvSpPr/>
            <p:nvPr/>
          </p:nvSpPr>
          <p:spPr>
            <a:xfrm>
              <a:off x="8062086" y="3906265"/>
              <a:ext cx="208915" cy="208915"/>
            </a:xfrm>
            <a:custGeom>
              <a:avLst/>
              <a:gdLst/>
              <a:ahLst/>
              <a:cxnLst/>
              <a:rect l="l" t="t" r="r" b="b"/>
              <a:pathLst>
                <a:path w="208915" h="208914">
                  <a:moveTo>
                    <a:pt x="104267" y="0"/>
                  </a:moveTo>
                  <a:lnTo>
                    <a:pt x="63650" y="8183"/>
                  </a:lnTo>
                  <a:lnTo>
                    <a:pt x="30511" y="30511"/>
                  </a:lnTo>
                  <a:lnTo>
                    <a:pt x="8183" y="63650"/>
                  </a:lnTo>
                  <a:lnTo>
                    <a:pt x="0" y="104266"/>
                  </a:lnTo>
                  <a:lnTo>
                    <a:pt x="8183" y="144829"/>
                  </a:lnTo>
                  <a:lnTo>
                    <a:pt x="30511" y="177974"/>
                  </a:lnTo>
                  <a:lnTo>
                    <a:pt x="63650" y="200332"/>
                  </a:lnTo>
                  <a:lnTo>
                    <a:pt x="104267" y="208533"/>
                  </a:lnTo>
                  <a:lnTo>
                    <a:pt x="144829" y="200332"/>
                  </a:lnTo>
                  <a:lnTo>
                    <a:pt x="177974" y="177974"/>
                  </a:lnTo>
                  <a:lnTo>
                    <a:pt x="200332" y="144829"/>
                  </a:lnTo>
                  <a:lnTo>
                    <a:pt x="208534" y="104266"/>
                  </a:lnTo>
                  <a:lnTo>
                    <a:pt x="200332" y="63650"/>
                  </a:lnTo>
                  <a:lnTo>
                    <a:pt x="177974" y="30511"/>
                  </a:lnTo>
                  <a:lnTo>
                    <a:pt x="144829" y="8183"/>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7" name="object 167"/>
            <p:cNvSpPr/>
            <p:nvPr/>
          </p:nvSpPr>
          <p:spPr>
            <a:xfrm>
              <a:off x="8062086" y="3906265"/>
              <a:ext cx="208915" cy="208915"/>
            </a:xfrm>
            <a:custGeom>
              <a:avLst/>
              <a:gdLst/>
              <a:ahLst/>
              <a:cxnLst/>
              <a:rect l="l" t="t" r="r" b="b"/>
              <a:pathLst>
                <a:path w="208915" h="208914">
                  <a:moveTo>
                    <a:pt x="0" y="104266"/>
                  </a:moveTo>
                  <a:lnTo>
                    <a:pt x="8183" y="63650"/>
                  </a:lnTo>
                  <a:lnTo>
                    <a:pt x="30511" y="30511"/>
                  </a:lnTo>
                  <a:lnTo>
                    <a:pt x="63650" y="8183"/>
                  </a:lnTo>
                  <a:lnTo>
                    <a:pt x="104267" y="0"/>
                  </a:lnTo>
                  <a:lnTo>
                    <a:pt x="144829" y="8183"/>
                  </a:lnTo>
                  <a:lnTo>
                    <a:pt x="177974" y="30511"/>
                  </a:lnTo>
                  <a:lnTo>
                    <a:pt x="200332" y="63650"/>
                  </a:lnTo>
                  <a:lnTo>
                    <a:pt x="208534" y="104266"/>
                  </a:lnTo>
                  <a:lnTo>
                    <a:pt x="200332" y="144829"/>
                  </a:lnTo>
                  <a:lnTo>
                    <a:pt x="177974" y="177974"/>
                  </a:lnTo>
                  <a:lnTo>
                    <a:pt x="144829" y="200332"/>
                  </a:lnTo>
                  <a:lnTo>
                    <a:pt x="104267" y="208533"/>
                  </a:lnTo>
                  <a:lnTo>
                    <a:pt x="63650" y="200332"/>
                  </a:lnTo>
                  <a:lnTo>
                    <a:pt x="30511" y="177974"/>
                  </a:lnTo>
                  <a:lnTo>
                    <a:pt x="8183" y="144829"/>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8" name="object 168"/>
            <p:cNvSpPr/>
            <p:nvPr/>
          </p:nvSpPr>
          <p:spPr>
            <a:xfrm>
              <a:off x="8269604" y="3906265"/>
              <a:ext cx="208915" cy="208915"/>
            </a:xfrm>
            <a:custGeom>
              <a:avLst/>
              <a:gdLst/>
              <a:ahLst/>
              <a:cxnLst/>
              <a:rect l="l" t="t" r="r" b="b"/>
              <a:pathLst>
                <a:path w="208915" h="208914">
                  <a:moveTo>
                    <a:pt x="104267" y="0"/>
                  </a:moveTo>
                  <a:lnTo>
                    <a:pt x="63704" y="8183"/>
                  </a:lnTo>
                  <a:lnTo>
                    <a:pt x="30559" y="30511"/>
                  </a:lnTo>
                  <a:lnTo>
                    <a:pt x="8201" y="63650"/>
                  </a:lnTo>
                  <a:lnTo>
                    <a:pt x="0" y="104266"/>
                  </a:lnTo>
                  <a:lnTo>
                    <a:pt x="8201" y="144829"/>
                  </a:lnTo>
                  <a:lnTo>
                    <a:pt x="30559" y="177974"/>
                  </a:lnTo>
                  <a:lnTo>
                    <a:pt x="63704" y="200332"/>
                  </a:lnTo>
                  <a:lnTo>
                    <a:pt x="104267" y="208533"/>
                  </a:lnTo>
                  <a:lnTo>
                    <a:pt x="144883" y="200332"/>
                  </a:lnTo>
                  <a:lnTo>
                    <a:pt x="178022" y="177974"/>
                  </a:lnTo>
                  <a:lnTo>
                    <a:pt x="200350" y="144829"/>
                  </a:lnTo>
                  <a:lnTo>
                    <a:pt x="208534" y="104266"/>
                  </a:lnTo>
                  <a:lnTo>
                    <a:pt x="200350" y="63650"/>
                  </a:lnTo>
                  <a:lnTo>
                    <a:pt x="178022" y="30511"/>
                  </a:lnTo>
                  <a:lnTo>
                    <a:pt x="144883" y="8183"/>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9" name="object 169"/>
            <p:cNvSpPr/>
            <p:nvPr/>
          </p:nvSpPr>
          <p:spPr>
            <a:xfrm>
              <a:off x="8269604" y="3906265"/>
              <a:ext cx="208915" cy="208915"/>
            </a:xfrm>
            <a:custGeom>
              <a:avLst/>
              <a:gdLst/>
              <a:ahLst/>
              <a:cxnLst/>
              <a:rect l="l" t="t" r="r" b="b"/>
              <a:pathLst>
                <a:path w="208915" h="208914">
                  <a:moveTo>
                    <a:pt x="0" y="104266"/>
                  </a:moveTo>
                  <a:lnTo>
                    <a:pt x="8201" y="63650"/>
                  </a:lnTo>
                  <a:lnTo>
                    <a:pt x="30559" y="30511"/>
                  </a:lnTo>
                  <a:lnTo>
                    <a:pt x="63704" y="8183"/>
                  </a:lnTo>
                  <a:lnTo>
                    <a:pt x="104267" y="0"/>
                  </a:lnTo>
                  <a:lnTo>
                    <a:pt x="144883" y="8183"/>
                  </a:lnTo>
                  <a:lnTo>
                    <a:pt x="178022" y="30511"/>
                  </a:lnTo>
                  <a:lnTo>
                    <a:pt x="200350" y="63650"/>
                  </a:lnTo>
                  <a:lnTo>
                    <a:pt x="208534" y="104266"/>
                  </a:lnTo>
                  <a:lnTo>
                    <a:pt x="200350" y="144829"/>
                  </a:lnTo>
                  <a:lnTo>
                    <a:pt x="178022" y="177974"/>
                  </a:lnTo>
                  <a:lnTo>
                    <a:pt x="144883" y="200332"/>
                  </a:lnTo>
                  <a:lnTo>
                    <a:pt x="104267" y="208533"/>
                  </a:lnTo>
                  <a:lnTo>
                    <a:pt x="63704" y="200332"/>
                  </a:lnTo>
                  <a:lnTo>
                    <a:pt x="30559" y="177974"/>
                  </a:lnTo>
                  <a:lnTo>
                    <a:pt x="8201" y="144829"/>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70" name="object 170"/>
            <p:cNvSpPr/>
            <p:nvPr/>
          </p:nvSpPr>
          <p:spPr>
            <a:xfrm>
              <a:off x="8478265" y="3906265"/>
              <a:ext cx="208915" cy="208915"/>
            </a:xfrm>
            <a:custGeom>
              <a:avLst/>
              <a:gdLst/>
              <a:ahLst/>
              <a:cxnLst/>
              <a:rect l="l" t="t" r="r" b="b"/>
              <a:pathLst>
                <a:path w="208915" h="208914">
                  <a:moveTo>
                    <a:pt x="104266" y="0"/>
                  </a:moveTo>
                  <a:lnTo>
                    <a:pt x="63650" y="8183"/>
                  </a:lnTo>
                  <a:lnTo>
                    <a:pt x="30511" y="30511"/>
                  </a:lnTo>
                  <a:lnTo>
                    <a:pt x="8183" y="63650"/>
                  </a:lnTo>
                  <a:lnTo>
                    <a:pt x="0" y="104266"/>
                  </a:lnTo>
                  <a:lnTo>
                    <a:pt x="8183" y="144829"/>
                  </a:lnTo>
                  <a:lnTo>
                    <a:pt x="30511" y="177974"/>
                  </a:lnTo>
                  <a:lnTo>
                    <a:pt x="63650" y="200332"/>
                  </a:lnTo>
                  <a:lnTo>
                    <a:pt x="104266" y="208533"/>
                  </a:lnTo>
                  <a:lnTo>
                    <a:pt x="144829" y="200332"/>
                  </a:lnTo>
                  <a:lnTo>
                    <a:pt x="177974" y="177974"/>
                  </a:lnTo>
                  <a:lnTo>
                    <a:pt x="200332" y="144829"/>
                  </a:lnTo>
                  <a:lnTo>
                    <a:pt x="208533" y="104266"/>
                  </a:lnTo>
                  <a:lnTo>
                    <a:pt x="200332" y="63650"/>
                  </a:lnTo>
                  <a:lnTo>
                    <a:pt x="177974" y="30511"/>
                  </a:lnTo>
                  <a:lnTo>
                    <a:pt x="144829" y="8183"/>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71" name="object 171"/>
            <p:cNvSpPr/>
            <p:nvPr/>
          </p:nvSpPr>
          <p:spPr>
            <a:xfrm>
              <a:off x="8478265" y="3906265"/>
              <a:ext cx="208915" cy="208915"/>
            </a:xfrm>
            <a:custGeom>
              <a:avLst/>
              <a:gdLst/>
              <a:ahLst/>
              <a:cxnLst/>
              <a:rect l="l" t="t" r="r" b="b"/>
              <a:pathLst>
                <a:path w="208915" h="208914">
                  <a:moveTo>
                    <a:pt x="0" y="104266"/>
                  </a:moveTo>
                  <a:lnTo>
                    <a:pt x="8183" y="63650"/>
                  </a:lnTo>
                  <a:lnTo>
                    <a:pt x="30511" y="30511"/>
                  </a:lnTo>
                  <a:lnTo>
                    <a:pt x="63650" y="8183"/>
                  </a:lnTo>
                  <a:lnTo>
                    <a:pt x="104266" y="0"/>
                  </a:lnTo>
                  <a:lnTo>
                    <a:pt x="144829" y="8183"/>
                  </a:lnTo>
                  <a:lnTo>
                    <a:pt x="177974" y="30511"/>
                  </a:lnTo>
                  <a:lnTo>
                    <a:pt x="200332" y="63650"/>
                  </a:lnTo>
                  <a:lnTo>
                    <a:pt x="208533" y="104266"/>
                  </a:lnTo>
                  <a:lnTo>
                    <a:pt x="200332" y="144829"/>
                  </a:lnTo>
                  <a:lnTo>
                    <a:pt x="177974" y="177974"/>
                  </a:lnTo>
                  <a:lnTo>
                    <a:pt x="144829" y="200332"/>
                  </a:lnTo>
                  <a:lnTo>
                    <a:pt x="104266" y="208533"/>
                  </a:lnTo>
                  <a:lnTo>
                    <a:pt x="63650" y="200332"/>
                  </a:lnTo>
                  <a:lnTo>
                    <a:pt x="30511" y="177974"/>
                  </a:lnTo>
                  <a:lnTo>
                    <a:pt x="8183" y="144829"/>
                  </a:lnTo>
                  <a:lnTo>
                    <a:pt x="0" y="104266"/>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72" name="object 172"/>
          <p:cNvSpPr txBox="1"/>
          <p:nvPr/>
        </p:nvSpPr>
        <p:spPr>
          <a:xfrm>
            <a:off x="6388698" y="4043848"/>
            <a:ext cx="414552"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kern="0" dirty="0">
                <a:solidFill>
                  <a:sysClr val="windowText" lastClr="000000"/>
                </a:solidFill>
                <a:latin typeface="Calibri" panose="020F0502020204030204" pitchFamily="34" charset="0"/>
                <a:cs typeface="Calibri" panose="020F0502020204030204" pitchFamily="34" charset="0"/>
              </a:rPr>
              <a:t>E</a:t>
            </a:r>
            <a:r>
              <a:rPr sz="788" kern="0" spc="158" dirty="0">
                <a:solidFill>
                  <a:sysClr val="windowText" lastClr="000000"/>
                </a:solidFill>
                <a:latin typeface="Calibri" panose="020F0502020204030204" pitchFamily="34" charset="0"/>
                <a:cs typeface="Calibri" panose="020F0502020204030204" pitchFamily="34" charset="0"/>
              </a:rPr>
              <a:t>  </a:t>
            </a:r>
            <a:r>
              <a:rPr sz="788" kern="0" dirty="0">
                <a:solidFill>
                  <a:sysClr val="windowText" lastClr="000000"/>
                </a:solidFill>
                <a:latin typeface="Calibri" panose="020F0502020204030204" pitchFamily="34" charset="0"/>
                <a:cs typeface="Calibri" panose="020F0502020204030204" pitchFamily="34" charset="0"/>
              </a:rPr>
              <a:t>E</a:t>
            </a:r>
            <a:r>
              <a:rPr sz="788" kern="0" spc="161"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E</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73" name="object 173"/>
          <p:cNvGrpSpPr/>
          <p:nvPr/>
        </p:nvGrpSpPr>
        <p:grpSpPr>
          <a:xfrm>
            <a:off x="4149218" y="2236523"/>
            <a:ext cx="2613327" cy="2090761"/>
            <a:chOff x="5268848" y="1624457"/>
            <a:chExt cx="3318510" cy="2654935"/>
          </a:xfrm>
        </p:grpSpPr>
        <p:sp>
          <p:nvSpPr>
            <p:cNvPr id="174" name="object 174"/>
            <p:cNvSpPr/>
            <p:nvPr/>
          </p:nvSpPr>
          <p:spPr>
            <a:xfrm>
              <a:off x="7492491" y="4108069"/>
              <a:ext cx="1088390" cy="164465"/>
            </a:xfrm>
            <a:custGeom>
              <a:avLst/>
              <a:gdLst/>
              <a:ahLst/>
              <a:cxnLst/>
              <a:rect l="l" t="t" r="r" b="b"/>
              <a:pathLst>
                <a:path w="1088390" h="164464">
                  <a:moveTo>
                    <a:pt x="0" y="161543"/>
                  </a:moveTo>
                  <a:lnTo>
                    <a:pt x="1078864" y="161543"/>
                  </a:lnTo>
                </a:path>
                <a:path w="1088390" h="164464">
                  <a:moveTo>
                    <a:pt x="1397" y="6730"/>
                  </a:moveTo>
                  <a:lnTo>
                    <a:pt x="1397" y="164464"/>
                  </a:lnTo>
                </a:path>
                <a:path w="1088390" h="164464">
                  <a:moveTo>
                    <a:pt x="675385" y="0"/>
                  </a:moveTo>
                  <a:lnTo>
                    <a:pt x="675385" y="157733"/>
                  </a:lnTo>
                </a:path>
                <a:path w="1088390" h="164464">
                  <a:moveTo>
                    <a:pt x="1088008" y="6730"/>
                  </a:moveTo>
                  <a:lnTo>
                    <a:pt x="1088008" y="164464"/>
                  </a:lnTo>
                </a:path>
                <a:path w="1088390" h="164464">
                  <a:moveTo>
                    <a:pt x="884174" y="1396"/>
                  </a:moveTo>
                  <a:lnTo>
                    <a:pt x="884174" y="15913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75" name="object 175"/>
            <p:cNvPicPr/>
            <p:nvPr/>
          </p:nvPicPr>
          <p:blipFill>
            <a:blip r:embed="rId10" cstate="print"/>
            <a:stretch>
              <a:fillRect/>
            </a:stretch>
          </p:blipFill>
          <p:spPr>
            <a:xfrm>
              <a:off x="5708649" y="3518789"/>
              <a:ext cx="221361" cy="221361"/>
            </a:xfrm>
            <a:prstGeom prst="rect">
              <a:avLst/>
            </a:prstGeom>
          </p:spPr>
        </p:pic>
        <p:pic>
          <p:nvPicPr>
            <p:cNvPr id="176" name="object 176"/>
            <p:cNvPicPr/>
            <p:nvPr/>
          </p:nvPicPr>
          <p:blipFill>
            <a:blip r:embed="rId7" cstate="print"/>
            <a:stretch>
              <a:fillRect/>
            </a:stretch>
          </p:blipFill>
          <p:spPr>
            <a:xfrm>
              <a:off x="6013449" y="3518916"/>
              <a:ext cx="221234" cy="221234"/>
            </a:xfrm>
            <a:prstGeom prst="rect">
              <a:avLst/>
            </a:prstGeom>
          </p:spPr>
        </p:pic>
        <p:sp>
          <p:nvSpPr>
            <p:cNvPr id="177" name="object 177"/>
            <p:cNvSpPr/>
            <p:nvPr/>
          </p:nvSpPr>
          <p:spPr>
            <a:xfrm>
              <a:off x="5275198" y="1630807"/>
              <a:ext cx="276225" cy="216535"/>
            </a:xfrm>
            <a:custGeom>
              <a:avLst/>
              <a:gdLst/>
              <a:ahLst/>
              <a:cxnLst/>
              <a:rect l="l" t="t" r="r" b="b"/>
              <a:pathLst>
                <a:path w="276225" h="216535">
                  <a:moveTo>
                    <a:pt x="138049" y="0"/>
                  </a:moveTo>
                  <a:lnTo>
                    <a:pt x="84331" y="8512"/>
                  </a:lnTo>
                  <a:lnTo>
                    <a:pt x="40449" y="31718"/>
                  </a:lnTo>
                  <a:lnTo>
                    <a:pt x="10854" y="66115"/>
                  </a:lnTo>
                  <a:lnTo>
                    <a:pt x="0" y="108203"/>
                  </a:lnTo>
                  <a:lnTo>
                    <a:pt x="10854" y="150346"/>
                  </a:lnTo>
                  <a:lnTo>
                    <a:pt x="40449" y="184737"/>
                  </a:lnTo>
                  <a:lnTo>
                    <a:pt x="84331" y="207912"/>
                  </a:lnTo>
                  <a:lnTo>
                    <a:pt x="138049" y="216407"/>
                  </a:lnTo>
                  <a:lnTo>
                    <a:pt x="191839" y="207912"/>
                  </a:lnTo>
                  <a:lnTo>
                    <a:pt x="235759" y="184737"/>
                  </a:lnTo>
                  <a:lnTo>
                    <a:pt x="265368" y="150346"/>
                  </a:lnTo>
                  <a:lnTo>
                    <a:pt x="276225" y="108203"/>
                  </a:lnTo>
                  <a:lnTo>
                    <a:pt x="265368" y="66115"/>
                  </a:lnTo>
                  <a:lnTo>
                    <a:pt x="235759" y="31718"/>
                  </a:lnTo>
                  <a:lnTo>
                    <a:pt x="191839" y="8512"/>
                  </a:lnTo>
                  <a:lnTo>
                    <a:pt x="138049"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78" name="object 178"/>
            <p:cNvSpPr/>
            <p:nvPr/>
          </p:nvSpPr>
          <p:spPr>
            <a:xfrm>
              <a:off x="5275198" y="1630807"/>
              <a:ext cx="276225" cy="216535"/>
            </a:xfrm>
            <a:custGeom>
              <a:avLst/>
              <a:gdLst/>
              <a:ahLst/>
              <a:cxnLst/>
              <a:rect l="l" t="t" r="r" b="b"/>
              <a:pathLst>
                <a:path w="276225" h="216535">
                  <a:moveTo>
                    <a:pt x="0" y="108203"/>
                  </a:moveTo>
                  <a:lnTo>
                    <a:pt x="10854" y="66115"/>
                  </a:lnTo>
                  <a:lnTo>
                    <a:pt x="40449" y="31718"/>
                  </a:lnTo>
                  <a:lnTo>
                    <a:pt x="84331" y="8512"/>
                  </a:lnTo>
                  <a:lnTo>
                    <a:pt x="138049" y="0"/>
                  </a:lnTo>
                  <a:lnTo>
                    <a:pt x="191839" y="8512"/>
                  </a:lnTo>
                  <a:lnTo>
                    <a:pt x="235759" y="31718"/>
                  </a:lnTo>
                  <a:lnTo>
                    <a:pt x="265368" y="66115"/>
                  </a:lnTo>
                  <a:lnTo>
                    <a:pt x="276225" y="108203"/>
                  </a:lnTo>
                  <a:lnTo>
                    <a:pt x="265368" y="150346"/>
                  </a:lnTo>
                  <a:lnTo>
                    <a:pt x="235759" y="184737"/>
                  </a:lnTo>
                  <a:lnTo>
                    <a:pt x="191839" y="207912"/>
                  </a:lnTo>
                  <a:lnTo>
                    <a:pt x="138049" y="216407"/>
                  </a:lnTo>
                  <a:lnTo>
                    <a:pt x="84331" y="207912"/>
                  </a:lnTo>
                  <a:lnTo>
                    <a:pt x="40449" y="184737"/>
                  </a:lnTo>
                  <a:lnTo>
                    <a:pt x="10854" y="150346"/>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79" name="object 179"/>
          <p:cNvSpPr txBox="1"/>
          <p:nvPr/>
        </p:nvSpPr>
        <p:spPr>
          <a:xfrm>
            <a:off x="4185122" y="1623366"/>
            <a:ext cx="170021" cy="745452"/>
          </a:xfrm>
          <a:prstGeom prst="rect">
            <a:avLst/>
          </a:prstGeom>
        </p:spPr>
        <p:txBody>
          <a:bodyPr vert="horz" wrap="square" lIns="0" tIns="8501" rIns="0" bIns="0" rtlCol="0">
            <a:spAutoFit/>
          </a:bodyPr>
          <a:lstStyle/>
          <a:p>
            <a:pPr marR="4001" indent="11501" algn="just" defTabSz="720090" fontAlgn="auto">
              <a:lnSpc>
                <a:spcPct val="156700"/>
              </a:lnSpc>
              <a:spcBef>
                <a:spcPts val="67"/>
              </a:spcBef>
              <a:spcAft>
                <a:spcPts val="0"/>
              </a:spcAft>
            </a:pPr>
            <a:r>
              <a:rPr sz="788" kern="0" spc="-20" dirty="0">
                <a:solidFill>
                  <a:srgbClr val="FFFFFF"/>
                </a:solidFill>
                <a:latin typeface="Calibri" panose="020F0502020204030204" pitchFamily="34" charset="0"/>
                <a:cs typeface="Calibri" panose="020F0502020204030204" pitchFamily="34" charset="0"/>
              </a:rPr>
              <a:t>SB TD </a:t>
            </a:r>
            <a:r>
              <a:rPr sz="788" kern="0" spc="-28" dirty="0">
                <a:solidFill>
                  <a:srgbClr val="FFFFFF"/>
                </a:solidFill>
                <a:latin typeface="Calibri" panose="020F0502020204030204" pitchFamily="34" charset="0"/>
                <a:cs typeface="Calibri" panose="020F0502020204030204" pitchFamily="34" charset="0"/>
              </a:rPr>
              <a:t>PW </a:t>
            </a:r>
            <a:r>
              <a:rPr sz="788" kern="0" spc="-20" dirty="0">
                <a:solidFill>
                  <a:srgbClr val="FFFFFF"/>
                </a:solidFill>
                <a:latin typeface="Calibri" panose="020F0502020204030204" pitchFamily="34" charset="0"/>
                <a:cs typeface="Calibri" panose="020F0502020204030204" pitchFamily="34" charset="0"/>
              </a:rPr>
              <a:t>SR</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180" name="object 180"/>
          <p:cNvGrpSpPr/>
          <p:nvPr/>
        </p:nvGrpSpPr>
        <p:grpSpPr>
          <a:xfrm>
            <a:off x="4448955" y="4200568"/>
            <a:ext cx="1018127" cy="425553"/>
            <a:chOff x="5649467" y="4118483"/>
            <a:chExt cx="1292860" cy="540385"/>
          </a:xfrm>
        </p:grpSpPr>
        <p:sp>
          <p:nvSpPr>
            <p:cNvPr id="181" name="object 181"/>
            <p:cNvSpPr/>
            <p:nvPr/>
          </p:nvSpPr>
          <p:spPr>
            <a:xfrm>
              <a:off x="5655817" y="4300728"/>
              <a:ext cx="1114425" cy="164465"/>
            </a:xfrm>
            <a:custGeom>
              <a:avLst/>
              <a:gdLst/>
              <a:ahLst/>
              <a:cxnLst/>
              <a:rect l="l" t="t" r="r" b="b"/>
              <a:pathLst>
                <a:path w="1114425" h="164464">
                  <a:moveTo>
                    <a:pt x="0" y="86233"/>
                  </a:moveTo>
                  <a:lnTo>
                    <a:pt x="1112647" y="85471"/>
                  </a:lnTo>
                </a:path>
                <a:path w="1114425" h="164464">
                  <a:moveTo>
                    <a:pt x="157353" y="0"/>
                  </a:moveTo>
                  <a:lnTo>
                    <a:pt x="157353" y="157734"/>
                  </a:lnTo>
                </a:path>
                <a:path w="1114425" h="164464">
                  <a:moveTo>
                    <a:pt x="796163" y="6604"/>
                  </a:moveTo>
                  <a:lnTo>
                    <a:pt x="796163" y="164338"/>
                  </a:lnTo>
                </a:path>
                <a:path w="1114425" h="164464">
                  <a:moveTo>
                    <a:pt x="476758" y="1397"/>
                  </a:moveTo>
                  <a:lnTo>
                    <a:pt x="476758" y="159004"/>
                  </a:lnTo>
                </a:path>
                <a:path w="1114425" h="164464">
                  <a:moveTo>
                    <a:pt x="1114298" y="3302"/>
                  </a:moveTo>
                  <a:lnTo>
                    <a:pt x="1114298" y="161036"/>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2" name="object 182"/>
            <p:cNvSpPr/>
            <p:nvPr/>
          </p:nvSpPr>
          <p:spPr>
            <a:xfrm>
              <a:off x="5714999" y="4130929"/>
              <a:ext cx="208915" cy="208915"/>
            </a:xfrm>
            <a:custGeom>
              <a:avLst/>
              <a:gdLst/>
              <a:ahLst/>
              <a:cxnLst/>
              <a:rect l="l" t="t" r="r" b="b"/>
              <a:pathLst>
                <a:path w="208914" h="208914">
                  <a:moveTo>
                    <a:pt x="104266" y="0"/>
                  </a:moveTo>
                  <a:lnTo>
                    <a:pt x="63704" y="8183"/>
                  </a:lnTo>
                  <a:lnTo>
                    <a:pt x="30559" y="30511"/>
                  </a:lnTo>
                  <a:lnTo>
                    <a:pt x="8201" y="63650"/>
                  </a:lnTo>
                  <a:lnTo>
                    <a:pt x="0" y="104267"/>
                  </a:lnTo>
                  <a:lnTo>
                    <a:pt x="8201" y="144829"/>
                  </a:lnTo>
                  <a:lnTo>
                    <a:pt x="30559" y="177974"/>
                  </a:lnTo>
                  <a:lnTo>
                    <a:pt x="63704" y="200332"/>
                  </a:lnTo>
                  <a:lnTo>
                    <a:pt x="104266" y="208534"/>
                  </a:lnTo>
                  <a:lnTo>
                    <a:pt x="144903" y="200332"/>
                  </a:lnTo>
                  <a:lnTo>
                    <a:pt x="178085" y="177974"/>
                  </a:lnTo>
                  <a:lnTo>
                    <a:pt x="200457" y="144829"/>
                  </a:lnTo>
                  <a:lnTo>
                    <a:pt x="208661" y="104267"/>
                  </a:lnTo>
                  <a:lnTo>
                    <a:pt x="200457" y="63650"/>
                  </a:lnTo>
                  <a:lnTo>
                    <a:pt x="178085" y="30511"/>
                  </a:lnTo>
                  <a:lnTo>
                    <a:pt x="144903" y="8183"/>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3" name="object 183"/>
            <p:cNvSpPr/>
            <p:nvPr/>
          </p:nvSpPr>
          <p:spPr>
            <a:xfrm>
              <a:off x="5714999" y="4130929"/>
              <a:ext cx="208915" cy="208915"/>
            </a:xfrm>
            <a:custGeom>
              <a:avLst/>
              <a:gdLst/>
              <a:ahLst/>
              <a:cxnLst/>
              <a:rect l="l" t="t" r="r" b="b"/>
              <a:pathLst>
                <a:path w="208914" h="208914">
                  <a:moveTo>
                    <a:pt x="0" y="104267"/>
                  </a:moveTo>
                  <a:lnTo>
                    <a:pt x="8201" y="63650"/>
                  </a:lnTo>
                  <a:lnTo>
                    <a:pt x="30559" y="30511"/>
                  </a:lnTo>
                  <a:lnTo>
                    <a:pt x="63704" y="8183"/>
                  </a:lnTo>
                  <a:lnTo>
                    <a:pt x="104266" y="0"/>
                  </a:lnTo>
                  <a:lnTo>
                    <a:pt x="144903" y="8183"/>
                  </a:lnTo>
                  <a:lnTo>
                    <a:pt x="178085" y="30511"/>
                  </a:lnTo>
                  <a:lnTo>
                    <a:pt x="200457" y="63650"/>
                  </a:lnTo>
                  <a:lnTo>
                    <a:pt x="208661" y="104267"/>
                  </a:lnTo>
                  <a:lnTo>
                    <a:pt x="200457" y="144829"/>
                  </a:lnTo>
                  <a:lnTo>
                    <a:pt x="178085" y="177974"/>
                  </a:lnTo>
                  <a:lnTo>
                    <a:pt x="144903" y="200332"/>
                  </a:lnTo>
                  <a:lnTo>
                    <a:pt x="104266" y="208534"/>
                  </a:lnTo>
                  <a:lnTo>
                    <a:pt x="63704" y="200332"/>
                  </a:lnTo>
                  <a:lnTo>
                    <a:pt x="30559" y="177974"/>
                  </a:lnTo>
                  <a:lnTo>
                    <a:pt x="8201" y="144829"/>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4" name="object 184"/>
            <p:cNvSpPr/>
            <p:nvPr/>
          </p:nvSpPr>
          <p:spPr>
            <a:xfrm>
              <a:off x="6028562" y="4124833"/>
              <a:ext cx="208915" cy="208915"/>
            </a:xfrm>
            <a:custGeom>
              <a:avLst/>
              <a:gdLst/>
              <a:ahLst/>
              <a:cxnLst/>
              <a:rect l="l" t="t" r="r" b="b"/>
              <a:pathLst>
                <a:path w="208914" h="208914">
                  <a:moveTo>
                    <a:pt x="104266" y="0"/>
                  </a:moveTo>
                  <a:lnTo>
                    <a:pt x="63650" y="8183"/>
                  </a:lnTo>
                  <a:lnTo>
                    <a:pt x="30511" y="30511"/>
                  </a:lnTo>
                  <a:lnTo>
                    <a:pt x="8183" y="63650"/>
                  </a:lnTo>
                  <a:lnTo>
                    <a:pt x="0" y="104267"/>
                  </a:lnTo>
                  <a:lnTo>
                    <a:pt x="8183" y="144829"/>
                  </a:lnTo>
                  <a:lnTo>
                    <a:pt x="30511" y="177974"/>
                  </a:lnTo>
                  <a:lnTo>
                    <a:pt x="63650" y="200332"/>
                  </a:lnTo>
                  <a:lnTo>
                    <a:pt x="104266" y="208534"/>
                  </a:lnTo>
                  <a:lnTo>
                    <a:pt x="144829" y="200332"/>
                  </a:lnTo>
                  <a:lnTo>
                    <a:pt x="177974" y="177974"/>
                  </a:lnTo>
                  <a:lnTo>
                    <a:pt x="200332" y="144829"/>
                  </a:lnTo>
                  <a:lnTo>
                    <a:pt x="208534" y="104267"/>
                  </a:lnTo>
                  <a:lnTo>
                    <a:pt x="200332" y="63650"/>
                  </a:lnTo>
                  <a:lnTo>
                    <a:pt x="177974" y="30511"/>
                  </a:lnTo>
                  <a:lnTo>
                    <a:pt x="144829" y="8183"/>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5" name="object 185"/>
            <p:cNvSpPr/>
            <p:nvPr/>
          </p:nvSpPr>
          <p:spPr>
            <a:xfrm>
              <a:off x="6028562" y="4124833"/>
              <a:ext cx="208915" cy="208915"/>
            </a:xfrm>
            <a:custGeom>
              <a:avLst/>
              <a:gdLst/>
              <a:ahLst/>
              <a:cxnLst/>
              <a:rect l="l" t="t" r="r" b="b"/>
              <a:pathLst>
                <a:path w="208914" h="208914">
                  <a:moveTo>
                    <a:pt x="0" y="104267"/>
                  </a:moveTo>
                  <a:lnTo>
                    <a:pt x="8183" y="63650"/>
                  </a:lnTo>
                  <a:lnTo>
                    <a:pt x="30511" y="30511"/>
                  </a:lnTo>
                  <a:lnTo>
                    <a:pt x="63650" y="8183"/>
                  </a:lnTo>
                  <a:lnTo>
                    <a:pt x="104266" y="0"/>
                  </a:lnTo>
                  <a:lnTo>
                    <a:pt x="144829" y="8183"/>
                  </a:lnTo>
                  <a:lnTo>
                    <a:pt x="177974" y="30511"/>
                  </a:lnTo>
                  <a:lnTo>
                    <a:pt x="200332" y="63650"/>
                  </a:lnTo>
                  <a:lnTo>
                    <a:pt x="208534" y="104267"/>
                  </a:lnTo>
                  <a:lnTo>
                    <a:pt x="200332" y="144829"/>
                  </a:lnTo>
                  <a:lnTo>
                    <a:pt x="177974" y="177974"/>
                  </a:lnTo>
                  <a:lnTo>
                    <a:pt x="144829" y="200332"/>
                  </a:lnTo>
                  <a:lnTo>
                    <a:pt x="104266" y="208534"/>
                  </a:lnTo>
                  <a:lnTo>
                    <a:pt x="63650" y="200332"/>
                  </a:lnTo>
                  <a:lnTo>
                    <a:pt x="30511" y="177974"/>
                  </a:lnTo>
                  <a:lnTo>
                    <a:pt x="8183" y="144829"/>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6" name="object 186"/>
            <p:cNvSpPr/>
            <p:nvPr/>
          </p:nvSpPr>
          <p:spPr>
            <a:xfrm>
              <a:off x="6350761" y="4124833"/>
              <a:ext cx="208915" cy="208915"/>
            </a:xfrm>
            <a:custGeom>
              <a:avLst/>
              <a:gdLst/>
              <a:ahLst/>
              <a:cxnLst/>
              <a:rect l="l" t="t" r="r" b="b"/>
              <a:pathLst>
                <a:path w="208915" h="208914">
                  <a:moveTo>
                    <a:pt x="104266" y="0"/>
                  </a:moveTo>
                  <a:lnTo>
                    <a:pt x="63650" y="8183"/>
                  </a:lnTo>
                  <a:lnTo>
                    <a:pt x="30511" y="30511"/>
                  </a:lnTo>
                  <a:lnTo>
                    <a:pt x="8183" y="63650"/>
                  </a:lnTo>
                  <a:lnTo>
                    <a:pt x="0" y="104267"/>
                  </a:lnTo>
                  <a:lnTo>
                    <a:pt x="8183" y="144829"/>
                  </a:lnTo>
                  <a:lnTo>
                    <a:pt x="30511" y="177974"/>
                  </a:lnTo>
                  <a:lnTo>
                    <a:pt x="63650" y="200332"/>
                  </a:lnTo>
                  <a:lnTo>
                    <a:pt x="104266" y="208534"/>
                  </a:lnTo>
                  <a:lnTo>
                    <a:pt x="144829" y="200332"/>
                  </a:lnTo>
                  <a:lnTo>
                    <a:pt x="177974" y="177974"/>
                  </a:lnTo>
                  <a:lnTo>
                    <a:pt x="200332" y="144829"/>
                  </a:lnTo>
                  <a:lnTo>
                    <a:pt x="208534" y="104267"/>
                  </a:lnTo>
                  <a:lnTo>
                    <a:pt x="200332" y="63650"/>
                  </a:lnTo>
                  <a:lnTo>
                    <a:pt x="177974" y="30511"/>
                  </a:lnTo>
                  <a:lnTo>
                    <a:pt x="144829" y="8183"/>
                  </a:lnTo>
                  <a:lnTo>
                    <a:pt x="104266"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7" name="object 187"/>
            <p:cNvSpPr/>
            <p:nvPr/>
          </p:nvSpPr>
          <p:spPr>
            <a:xfrm>
              <a:off x="6350761" y="4124833"/>
              <a:ext cx="208915" cy="208915"/>
            </a:xfrm>
            <a:custGeom>
              <a:avLst/>
              <a:gdLst/>
              <a:ahLst/>
              <a:cxnLst/>
              <a:rect l="l" t="t" r="r" b="b"/>
              <a:pathLst>
                <a:path w="208915" h="208914">
                  <a:moveTo>
                    <a:pt x="0" y="104267"/>
                  </a:moveTo>
                  <a:lnTo>
                    <a:pt x="8183" y="63650"/>
                  </a:lnTo>
                  <a:lnTo>
                    <a:pt x="30511" y="30511"/>
                  </a:lnTo>
                  <a:lnTo>
                    <a:pt x="63650" y="8183"/>
                  </a:lnTo>
                  <a:lnTo>
                    <a:pt x="104266" y="0"/>
                  </a:lnTo>
                  <a:lnTo>
                    <a:pt x="144829" y="8183"/>
                  </a:lnTo>
                  <a:lnTo>
                    <a:pt x="177974" y="30511"/>
                  </a:lnTo>
                  <a:lnTo>
                    <a:pt x="200332" y="63650"/>
                  </a:lnTo>
                  <a:lnTo>
                    <a:pt x="208534" y="104267"/>
                  </a:lnTo>
                  <a:lnTo>
                    <a:pt x="200332" y="144829"/>
                  </a:lnTo>
                  <a:lnTo>
                    <a:pt x="177974" y="177974"/>
                  </a:lnTo>
                  <a:lnTo>
                    <a:pt x="144829" y="200332"/>
                  </a:lnTo>
                  <a:lnTo>
                    <a:pt x="104266" y="208534"/>
                  </a:lnTo>
                  <a:lnTo>
                    <a:pt x="63650" y="200332"/>
                  </a:lnTo>
                  <a:lnTo>
                    <a:pt x="30511" y="177974"/>
                  </a:lnTo>
                  <a:lnTo>
                    <a:pt x="8183" y="144829"/>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8" name="object 188"/>
            <p:cNvSpPr/>
            <p:nvPr/>
          </p:nvSpPr>
          <p:spPr>
            <a:xfrm>
              <a:off x="6664197" y="4124833"/>
              <a:ext cx="208915" cy="208915"/>
            </a:xfrm>
            <a:custGeom>
              <a:avLst/>
              <a:gdLst/>
              <a:ahLst/>
              <a:cxnLst/>
              <a:rect l="l" t="t" r="r" b="b"/>
              <a:pathLst>
                <a:path w="208915" h="208914">
                  <a:moveTo>
                    <a:pt x="104267" y="0"/>
                  </a:moveTo>
                  <a:lnTo>
                    <a:pt x="63704" y="8183"/>
                  </a:lnTo>
                  <a:lnTo>
                    <a:pt x="30559" y="30511"/>
                  </a:lnTo>
                  <a:lnTo>
                    <a:pt x="8201" y="63650"/>
                  </a:lnTo>
                  <a:lnTo>
                    <a:pt x="0" y="104267"/>
                  </a:lnTo>
                  <a:lnTo>
                    <a:pt x="8201" y="144829"/>
                  </a:lnTo>
                  <a:lnTo>
                    <a:pt x="30559" y="177974"/>
                  </a:lnTo>
                  <a:lnTo>
                    <a:pt x="63704" y="200332"/>
                  </a:lnTo>
                  <a:lnTo>
                    <a:pt x="104267" y="208534"/>
                  </a:lnTo>
                  <a:lnTo>
                    <a:pt x="144883" y="200332"/>
                  </a:lnTo>
                  <a:lnTo>
                    <a:pt x="178022" y="177974"/>
                  </a:lnTo>
                  <a:lnTo>
                    <a:pt x="200350" y="144829"/>
                  </a:lnTo>
                  <a:lnTo>
                    <a:pt x="208533" y="104267"/>
                  </a:lnTo>
                  <a:lnTo>
                    <a:pt x="200350" y="63650"/>
                  </a:lnTo>
                  <a:lnTo>
                    <a:pt x="178022" y="30511"/>
                  </a:lnTo>
                  <a:lnTo>
                    <a:pt x="144883" y="8183"/>
                  </a:lnTo>
                  <a:lnTo>
                    <a:pt x="104267" y="0"/>
                  </a:lnTo>
                  <a:close/>
                </a:path>
              </a:pathLst>
            </a:custGeom>
            <a:solidFill>
              <a:srgbClr val="FFFF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89" name="object 189"/>
            <p:cNvSpPr/>
            <p:nvPr/>
          </p:nvSpPr>
          <p:spPr>
            <a:xfrm>
              <a:off x="6664197" y="4124833"/>
              <a:ext cx="208915" cy="208915"/>
            </a:xfrm>
            <a:custGeom>
              <a:avLst/>
              <a:gdLst/>
              <a:ahLst/>
              <a:cxnLst/>
              <a:rect l="l" t="t" r="r" b="b"/>
              <a:pathLst>
                <a:path w="208915" h="208914">
                  <a:moveTo>
                    <a:pt x="0" y="104267"/>
                  </a:moveTo>
                  <a:lnTo>
                    <a:pt x="8201" y="63650"/>
                  </a:lnTo>
                  <a:lnTo>
                    <a:pt x="30559" y="30511"/>
                  </a:lnTo>
                  <a:lnTo>
                    <a:pt x="63704" y="8183"/>
                  </a:lnTo>
                  <a:lnTo>
                    <a:pt x="104267" y="0"/>
                  </a:lnTo>
                  <a:lnTo>
                    <a:pt x="144883" y="8183"/>
                  </a:lnTo>
                  <a:lnTo>
                    <a:pt x="178022" y="30511"/>
                  </a:lnTo>
                  <a:lnTo>
                    <a:pt x="200350" y="63650"/>
                  </a:lnTo>
                  <a:lnTo>
                    <a:pt x="208533" y="104267"/>
                  </a:lnTo>
                  <a:lnTo>
                    <a:pt x="200350" y="144829"/>
                  </a:lnTo>
                  <a:lnTo>
                    <a:pt x="178022" y="177974"/>
                  </a:lnTo>
                  <a:lnTo>
                    <a:pt x="144883" y="200332"/>
                  </a:lnTo>
                  <a:lnTo>
                    <a:pt x="104267" y="208534"/>
                  </a:lnTo>
                  <a:lnTo>
                    <a:pt x="63704" y="200332"/>
                  </a:lnTo>
                  <a:lnTo>
                    <a:pt x="30559" y="177974"/>
                  </a:lnTo>
                  <a:lnTo>
                    <a:pt x="8201" y="144829"/>
                  </a:lnTo>
                  <a:lnTo>
                    <a:pt x="0" y="104267"/>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0" name="object 190"/>
            <p:cNvSpPr/>
            <p:nvPr/>
          </p:nvSpPr>
          <p:spPr>
            <a:xfrm>
              <a:off x="6619239" y="4431792"/>
              <a:ext cx="316865" cy="216535"/>
            </a:xfrm>
            <a:custGeom>
              <a:avLst/>
              <a:gdLst/>
              <a:ahLst/>
              <a:cxnLst/>
              <a:rect l="l" t="t" r="r" b="b"/>
              <a:pathLst>
                <a:path w="316865" h="216535">
                  <a:moveTo>
                    <a:pt x="158368" y="0"/>
                  </a:moveTo>
                  <a:lnTo>
                    <a:pt x="108297" y="5522"/>
                  </a:lnTo>
                  <a:lnTo>
                    <a:pt x="64821" y="20897"/>
                  </a:lnTo>
                  <a:lnTo>
                    <a:pt x="30545" y="44330"/>
                  </a:lnTo>
                  <a:lnTo>
                    <a:pt x="0" y="108203"/>
                  </a:lnTo>
                  <a:lnTo>
                    <a:pt x="8070" y="142426"/>
                  </a:lnTo>
                  <a:lnTo>
                    <a:pt x="30545" y="172132"/>
                  </a:lnTo>
                  <a:lnTo>
                    <a:pt x="64821" y="195547"/>
                  </a:lnTo>
                  <a:lnTo>
                    <a:pt x="108297" y="210897"/>
                  </a:lnTo>
                  <a:lnTo>
                    <a:pt x="158368" y="216407"/>
                  </a:lnTo>
                  <a:lnTo>
                    <a:pt x="208440" y="210897"/>
                  </a:lnTo>
                  <a:lnTo>
                    <a:pt x="251916" y="195547"/>
                  </a:lnTo>
                  <a:lnTo>
                    <a:pt x="286192" y="172132"/>
                  </a:lnTo>
                  <a:lnTo>
                    <a:pt x="308667" y="142426"/>
                  </a:lnTo>
                  <a:lnTo>
                    <a:pt x="316737" y="108203"/>
                  </a:lnTo>
                  <a:lnTo>
                    <a:pt x="308667" y="74029"/>
                  </a:lnTo>
                  <a:lnTo>
                    <a:pt x="286192" y="44330"/>
                  </a:lnTo>
                  <a:lnTo>
                    <a:pt x="251916" y="20897"/>
                  </a:lnTo>
                  <a:lnTo>
                    <a:pt x="208440" y="5522"/>
                  </a:lnTo>
                  <a:lnTo>
                    <a:pt x="158368"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1" name="object 191"/>
            <p:cNvSpPr/>
            <p:nvPr/>
          </p:nvSpPr>
          <p:spPr>
            <a:xfrm>
              <a:off x="6619239" y="4431792"/>
              <a:ext cx="316865" cy="216535"/>
            </a:xfrm>
            <a:custGeom>
              <a:avLst/>
              <a:gdLst/>
              <a:ahLst/>
              <a:cxnLst/>
              <a:rect l="l" t="t" r="r" b="b"/>
              <a:pathLst>
                <a:path w="316865" h="216535">
                  <a:moveTo>
                    <a:pt x="0" y="108203"/>
                  </a:moveTo>
                  <a:lnTo>
                    <a:pt x="30545" y="44330"/>
                  </a:lnTo>
                  <a:lnTo>
                    <a:pt x="64821" y="20897"/>
                  </a:lnTo>
                  <a:lnTo>
                    <a:pt x="108297" y="5522"/>
                  </a:lnTo>
                  <a:lnTo>
                    <a:pt x="158368" y="0"/>
                  </a:lnTo>
                  <a:lnTo>
                    <a:pt x="208440" y="5522"/>
                  </a:lnTo>
                  <a:lnTo>
                    <a:pt x="251916" y="20897"/>
                  </a:lnTo>
                  <a:lnTo>
                    <a:pt x="286192" y="44330"/>
                  </a:lnTo>
                  <a:lnTo>
                    <a:pt x="308667" y="74029"/>
                  </a:lnTo>
                  <a:lnTo>
                    <a:pt x="316737" y="108203"/>
                  </a:lnTo>
                  <a:lnTo>
                    <a:pt x="308667" y="142426"/>
                  </a:lnTo>
                  <a:lnTo>
                    <a:pt x="286192" y="172132"/>
                  </a:lnTo>
                  <a:lnTo>
                    <a:pt x="251916" y="195547"/>
                  </a:lnTo>
                  <a:lnTo>
                    <a:pt x="208440" y="210897"/>
                  </a:lnTo>
                  <a:lnTo>
                    <a:pt x="158368" y="216407"/>
                  </a:lnTo>
                  <a:lnTo>
                    <a:pt x="108297" y="210897"/>
                  </a:lnTo>
                  <a:lnTo>
                    <a:pt x="64821" y="195547"/>
                  </a:lnTo>
                  <a:lnTo>
                    <a:pt x="30545" y="172132"/>
                  </a:lnTo>
                  <a:lnTo>
                    <a:pt x="8070" y="142426"/>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2" name="object 192"/>
            <p:cNvSpPr/>
            <p:nvPr/>
          </p:nvSpPr>
          <p:spPr>
            <a:xfrm>
              <a:off x="5996177" y="4431792"/>
              <a:ext cx="276225" cy="216535"/>
            </a:xfrm>
            <a:custGeom>
              <a:avLst/>
              <a:gdLst/>
              <a:ahLst/>
              <a:cxnLst/>
              <a:rect l="l" t="t" r="r" b="b"/>
              <a:pathLst>
                <a:path w="276225" h="216535">
                  <a:moveTo>
                    <a:pt x="138049" y="0"/>
                  </a:moveTo>
                  <a:lnTo>
                    <a:pt x="84331" y="8512"/>
                  </a:lnTo>
                  <a:lnTo>
                    <a:pt x="40449" y="31718"/>
                  </a:lnTo>
                  <a:lnTo>
                    <a:pt x="10854" y="66115"/>
                  </a:lnTo>
                  <a:lnTo>
                    <a:pt x="0" y="108203"/>
                  </a:lnTo>
                  <a:lnTo>
                    <a:pt x="10854" y="150346"/>
                  </a:lnTo>
                  <a:lnTo>
                    <a:pt x="40449" y="184737"/>
                  </a:lnTo>
                  <a:lnTo>
                    <a:pt x="84331" y="207912"/>
                  </a:lnTo>
                  <a:lnTo>
                    <a:pt x="138049" y="216407"/>
                  </a:lnTo>
                  <a:lnTo>
                    <a:pt x="191839" y="207912"/>
                  </a:lnTo>
                  <a:lnTo>
                    <a:pt x="235759" y="184737"/>
                  </a:lnTo>
                  <a:lnTo>
                    <a:pt x="265368" y="150346"/>
                  </a:lnTo>
                  <a:lnTo>
                    <a:pt x="276225" y="108203"/>
                  </a:lnTo>
                  <a:lnTo>
                    <a:pt x="265368" y="66115"/>
                  </a:lnTo>
                  <a:lnTo>
                    <a:pt x="235759" y="31718"/>
                  </a:lnTo>
                  <a:lnTo>
                    <a:pt x="191839" y="8512"/>
                  </a:lnTo>
                  <a:lnTo>
                    <a:pt x="138049"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3" name="object 193"/>
            <p:cNvSpPr/>
            <p:nvPr/>
          </p:nvSpPr>
          <p:spPr>
            <a:xfrm>
              <a:off x="5996177" y="4431792"/>
              <a:ext cx="276225" cy="216535"/>
            </a:xfrm>
            <a:custGeom>
              <a:avLst/>
              <a:gdLst/>
              <a:ahLst/>
              <a:cxnLst/>
              <a:rect l="l" t="t" r="r" b="b"/>
              <a:pathLst>
                <a:path w="276225" h="216535">
                  <a:moveTo>
                    <a:pt x="0" y="108203"/>
                  </a:moveTo>
                  <a:lnTo>
                    <a:pt x="10854" y="66115"/>
                  </a:lnTo>
                  <a:lnTo>
                    <a:pt x="40449" y="31718"/>
                  </a:lnTo>
                  <a:lnTo>
                    <a:pt x="84331" y="8512"/>
                  </a:lnTo>
                  <a:lnTo>
                    <a:pt x="138049" y="0"/>
                  </a:lnTo>
                  <a:lnTo>
                    <a:pt x="191839" y="8512"/>
                  </a:lnTo>
                  <a:lnTo>
                    <a:pt x="235759" y="31718"/>
                  </a:lnTo>
                  <a:lnTo>
                    <a:pt x="265368" y="66115"/>
                  </a:lnTo>
                  <a:lnTo>
                    <a:pt x="276225" y="108203"/>
                  </a:lnTo>
                  <a:lnTo>
                    <a:pt x="265368" y="150346"/>
                  </a:lnTo>
                  <a:lnTo>
                    <a:pt x="235759" y="184737"/>
                  </a:lnTo>
                  <a:lnTo>
                    <a:pt x="191839" y="207912"/>
                  </a:lnTo>
                  <a:lnTo>
                    <a:pt x="138049" y="216407"/>
                  </a:lnTo>
                  <a:lnTo>
                    <a:pt x="84331" y="207912"/>
                  </a:lnTo>
                  <a:lnTo>
                    <a:pt x="40449" y="184737"/>
                  </a:lnTo>
                  <a:lnTo>
                    <a:pt x="10854" y="150346"/>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94" name="object 194"/>
            <p:cNvPicPr/>
            <p:nvPr/>
          </p:nvPicPr>
          <p:blipFill>
            <a:blip r:embed="rId7" cstate="print"/>
            <a:stretch>
              <a:fillRect/>
            </a:stretch>
          </p:blipFill>
          <p:spPr>
            <a:xfrm>
              <a:off x="5708649" y="4433316"/>
              <a:ext cx="221234" cy="221233"/>
            </a:xfrm>
            <a:prstGeom prst="rect">
              <a:avLst/>
            </a:prstGeom>
          </p:spPr>
        </p:pic>
        <p:sp>
          <p:nvSpPr>
            <p:cNvPr id="195" name="object 195"/>
            <p:cNvSpPr/>
            <p:nvPr/>
          </p:nvSpPr>
          <p:spPr>
            <a:xfrm>
              <a:off x="6327520" y="4436110"/>
              <a:ext cx="264795" cy="216535"/>
            </a:xfrm>
            <a:custGeom>
              <a:avLst/>
              <a:gdLst/>
              <a:ahLst/>
              <a:cxnLst/>
              <a:rect l="l" t="t" r="r" b="b"/>
              <a:pathLst>
                <a:path w="264795" h="216535">
                  <a:moveTo>
                    <a:pt x="132461" y="0"/>
                  </a:moveTo>
                  <a:lnTo>
                    <a:pt x="80902" y="8512"/>
                  </a:lnTo>
                  <a:lnTo>
                    <a:pt x="38798" y="31718"/>
                  </a:lnTo>
                  <a:lnTo>
                    <a:pt x="10410" y="66115"/>
                  </a:lnTo>
                  <a:lnTo>
                    <a:pt x="0" y="108203"/>
                  </a:lnTo>
                  <a:lnTo>
                    <a:pt x="10410" y="150346"/>
                  </a:lnTo>
                  <a:lnTo>
                    <a:pt x="38798" y="184737"/>
                  </a:lnTo>
                  <a:lnTo>
                    <a:pt x="80902" y="207912"/>
                  </a:lnTo>
                  <a:lnTo>
                    <a:pt x="132461" y="216407"/>
                  </a:lnTo>
                  <a:lnTo>
                    <a:pt x="183999" y="207912"/>
                  </a:lnTo>
                  <a:lnTo>
                    <a:pt x="226059" y="184737"/>
                  </a:lnTo>
                  <a:lnTo>
                    <a:pt x="254404" y="150346"/>
                  </a:lnTo>
                  <a:lnTo>
                    <a:pt x="264795" y="108203"/>
                  </a:lnTo>
                  <a:lnTo>
                    <a:pt x="254404" y="66115"/>
                  </a:lnTo>
                  <a:lnTo>
                    <a:pt x="226059" y="31718"/>
                  </a:lnTo>
                  <a:lnTo>
                    <a:pt x="183999" y="8512"/>
                  </a:lnTo>
                  <a:lnTo>
                    <a:pt x="132461"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6" name="object 196"/>
            <p:cNvSpPr/>
            <p:nvPr/>
          </p:nvSpPr>
          <p:spPr>
            <a:xfrm>
              <a:off x="6327520" y="4436110"/>
              <a:ext cx="264795" cy="216535"/>
            </a:xfrm>
            <a:custGeom>
              <a:avLst/>
              <a:gdLst/>
              <a:ahLst/>
              <a:cxnLst/>
              <a:rect l="l" t="t" r="r" b="b"/>
              <a:pathLst>
                <a:path w="264795" h="216535">
                  <a:moveTo>
                    <a:pt x="0" y="108203"/>
                  </a:moveTo>
                  <a:lnTo>
                    <a:pt x="10410" y="66115"/>
                  </a:lnTo>
                  <a:lnTo>
                    <a:pt x="38798" y="31718"/>
                  </a:lnTo>
                  <a:lnTo>
                    <a:pt x="80902" y="8512"/>
                  </a:lnTo>
                  <a:lnTo>
                    <a:pt x="132461" y="0"/>
                  </a:lnTo>
                  <a:lnTo>
                    <a:pt x="183999" y="8512"/>
                  </a:lnTo>
                  <a:lnTo>
                    <a:pt x="226059" y="31718"/>
                  </a:lnTo>
                  <a:lnTo>
                    <a:pt x="254404" y="66115"/>
                  </a:lnTo>
                  <a:lnTo>
                    <a:pt x="264795" y="108203"/>
                  </a:lnTo>
                  <a:lnTo>
                    <a:pt x="254404" y="150346"/>
                  </a:lnTo>
                  <a:lnTo>
                    <a:pt x="226059" y="184737"/>
                  </a:lnTo>
                  <a:lnTo>
                    <a:pt x="183999" y="207912"/>
                  </a:lnTo>
                  <a:lnTo>
                    <a:pt x="132461" y="216407"/>
                  </a:lnTo>
                  <a:lnTo>
                    <a:pt x="80902" y="207912"/>
                  </a:lnTo>
                  <a:lnTo>
                    <a:pt x="38798" y="184737"/>
                  </a:lnTo>
                  <a:lnTo>
                    <a:pt x="10410" y="150346"/>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97" name="object 197"/>
          <p:cNvSpPr txBox="1"/>
          <p:nvPr/>
        </p:nvSpPr>
        <p:spPr>
          <a:xfrm>
            <a:off x="4334541" y="3505607"/>
            <a:ext cx="1092637" cy="1058608"/>
          </a:xfrm>
          <a:prstGeom prst="rect">
            <a:avLst/>
          </a:prstGeom>
        </p:spPr>
        <p:txBody>
          <a:bodyPr vert="horz" wrap="square" lIns="0" tIns="61008" rIns="0" bIns="0" rtlCol="0">
            <a:spAutoFit/>
          </a:bodyPr>
          <a:lstStyle/>
          <a:p>
            <a:pPr marL="10001" defTabSz="720090" fontAlgn="auto">
              <a:spcBef>
                <a:spcPts val="480"/>
              </a:spcBef>
              <a:spcAft>
                <a:spcPts val="0"/>
              </a:spcAft>
            </a:pPr>
            <a:r>
              <a:rPr sz="945" kern="0" spc="-8" dirty="0">
                <a:solidFill>
                  <a:sysClr val="windowText" lastClr="000000"/>
                </a:solidFill>
                <a:latin typeface="Calibri" panose="020F0502020204030204" pitchFamily="34" charset="0"/>
                <a:cs typeface="Calibri" panose="020F0502020204030204" pitchFamily="34" charset="0"/>
              </a:rPr>
              <a:t>Development</a:t>
            </a:r>
            <a:r>
              <a:rPr sz="945" kern="0" spc="-12" dirty="0">
                <a:solidFill>
                  <a:sysClr val="windowText" lastClr="000000"/>
                </a:solidFill>
                <a:latin typeface="Calibri" panose="020F0502020204030204" pitchFamily="34" charset="0"/>
                <a:cs typeface="Calibri" panose="020F0502020204030204" pitchFamily="34" charset="0"/>
              </a:rPr>
              <a:t> </a:t>
            </a:r>
            <a:r>
              <a:rPr sz="945" kern="0" spc="-8" dirty="0">
                <a:solidFill>
                  <a:sysClr val="windowText" lastClr="000000"/>
                </a:solidFill>
                <a:latin typeface="Calibri" panose="020F0502020204030204" pitchFamily="34" charset="0"/>
                <a:cs typeface="Calibri" panose="020F0502020204030204" pitchFamily="34" charset="0"/>
              </a:rPr>
              <a:t>Sprint</a:t>
            </a:r>
            <a:endParaRPr sz="945" kern="0" dirty="0">
              <a:solidFill>
                <a:sysClr val="windowText" lastClr="000000"/>
              </a:solidFill>
              <a:latin typeface="Calibri" panose="020F0502020204030204" pitchFamily="34" charset="0"/>
              <a:cs typeface="Calibri" panose="020F0502020204030204" pitchFamily="34" charset="0"/>
            </a:endParaRPr>
          </a:p>
          <a:p>
            <a:pPr marL="215527" defTabSz="720090" fontAlgn="auto">
              <a:spcBef>
                <a:spcPts val="335"/>
              </a:spcBef>
              <a:spcAft>
                <a:spcPts val="0"/>
              </a:spcAft>
              <a:tabLst>
                <a:tab pos="455557" algn="l"/>
              </a:tabLst>
            </a:pPr>
            <a:r>
              <a:rPr sz="788" kern="0" spc="-39" dirty="0">
                <a:solidFill>
                  <a:sysClr val="windowText" lastClr="000000"/>
                </a:solidFill>
                <a:latin typeface="Calibri" panose="020F0502020204030204" pitchFamily="34" charset="0"/>
                <a:cs typeface="Calibri" panose="020F0502020204030204" pitchFamily="34" charset="0"/>
              </a:rPr>
              <a:t>E</a:t>
            </a:r>
            <a:r>
              <a:rPr sz="788" kern="0"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A</a:t>
            </a:r>
            <a:endParaRPr sz="788" kern="0" dirty="0">
              <a:solidFill>
                <a:sysClr val="windowText" lastClr="000000"/>
              </a:solidFill>
              <a:latin typeface="Calibri" panose="020F0502020204030204" pitchFamily="34" charset="0"/>
              <a:cs typeface="Calibri" panose="020F0502020204030204" pitchFamily="34" charset="0"/>
            </a:endParaRPr>
          </a:p>
          <a:p>
            <a:pPr defTabSz="720090" fontAlgn="auto">
              <a:spcBef>
                <a:spcPts val="39"/>
              </a:spcBef>
              <a:spcAft>
                <a:spcPts val="0"/>
              </a:spcAft>
            </a:pPr>
            <a:endParaRPr sz="788" kern="0" dirty="0">
              <a:solidFill>
                <a:sysClr val="windowText" lastClr="000000"/>
              </a:solidFill>
              <a:latin typeface="Calibri" panose="020F0502020204030204" pitchFamily="34" charset="0"/>
              <a:cs typeface="Calibri" panose="020F0502020204030204" pitchFamily="34" charset="0"/>
            </a:endParaRPr>
          </a:p>
          <a:p>
            <a:pPr marL="218527" defTabSz="720090" fontAlgn="auto">
              <a:spcBef>
                <a:spcPts val="0"/>
              </a:spcBef>
              <a:spcAft>
                <a:spcPts val="0"/>
              </a:spcAft>
              <a:tabLst>
                <a:tab pos="452557" algn="l"/>
              </a:tabLst>
            </a:pPr>
            <a:r>
              <a:rPr sz="788" kern="0" spc="-39" dirty="0">
                <a:solidFill>
                  <a:sysClr val="windowText" lastClr="000000"/>
                </a:solidFill>
                <a:latin typeface="Calibri" panose="020F0502020204030204" pitchFamily="34" charset="0"/>
                <a:cs typeface="Calibri" panose="020F0502020204030204" pitchFamily="34" charset="0"/>
              </a:rPr>
              <a:t>M</a:t>
            </a:r>
            <a:r>
              <a:rPr sz="788" kern="0" dirty="0">
                <a:solidFill>
                  <a:sysClr val="windowText" lastClr="000000"/>
                </a:solidFill>
                <a:latin typeface="Calibri" panose="020F0502020204030204" pitchFamily="34" charset="0"/>
                <a:cs typeface="Calibri" panose="020F0502020204030204" pitchFamily="34" charset="0"/>
              </a:rPr>
              <a:t>	</a:t>
            </a:r>
            <a:r>
              <a:rPr sz="788" kern="0" spc="-39" dirty="0">
                <a:solidFill>
                  <a:sysClr val="windowText" lastClr="000000"/>
                </a:solidFill>
                <a:latin typeface="Calibri" panose="020F0502020204030204" pitchFamily="34" charset="0"/>
                <a:cs typeface="Calibri" panose="020F0502020204030204" pitchFamily="34" charset="0"/>
              </a:rPr>
              <a:t>N</a:t>
            </a:r>
            <a:endParaRPr sz="788" kern="0" dirty="0">
              <a:solidFill>
                <a:sysClr val="windowText" lastClr="000000"/>
              </a:solidFill>
              <a:latin typeface="Calibri" panose="020F0502020204030204" pitchFamily="34" charset="0"/>
              <a:cs typeface="Calibri" panose="020F0502020204030204" pitchFamily="34" charset="0"/>
            </a:endParaRPr>
          </a:p>
          <a:p>
            <a:pPr marL="218027" marR="4001" indent="-5501" defTabSz="720090" fontAlgn="auto">
              <a:lnSpc>
                <a:spcPts val="1922"/>
              </a:lnSpc>
              <a:spcBef>
                <a:spcPts val="20"/>
              </a:spcBef>
              <a:spcAft>
                <a:spcPts val="0"/>
              </a:spcAft>
              <a:tabLst>
                <a:tab pos="427053" algn="l"/>
                <a:tab pos="459057" algn="l"/>
                <a:tab pos="686586" algn="l"/>
                <a:tab pos="713089" algn="l"/>
                <a:tab pos="922615" algn="l"/>
                <a:tab pos="959620" algn="l"/>
              </a:tabLst>
            </a:pPr>
            <a:r>
              <a:rPr sz="788" kern="0" spc="-39" dirty="0">
                <a:solidFill>
                  <a:sysClr val="windowText" lastClr="000000"/>
                </a:solidFill>
                <a:latin typeface="Calibri" panose="020F0502020204030204" pitchFamily="34" charset="0"/>
                <a:cs typeface="Calibri" panose="020F0502020204030204" pitchFamily="34" charset="0"/>
              </a:rPr>
              <a:t>D</a:t>
            </a:r>
            <a:r>
              <a:rPr sz="788" kern="0" dirty="0">
                <a:solidFill>
                  <a:sysClr val="windowText" lastClr="000000"/>
                </a:solidFill>
                <a:latin typeface="Calibri" panose="020F0502020204030204" pitchFamily="34" charset="0"/>
                <a:cs typeface="Calibri" panose="020F0502020204030204" pitchFamily="34" charset="0"/>
              </a:rPr>
              <a:t>		</a:t>
            </a:r>
            <a:r>
              <a:rPr sz="1181" kern="0" spc="-59" baseline="2777" dirty="0">
                <a:solidFill>
                  <a:sysClr val="windowText" lastClr="000000"/>
                </a:solidFill>
                <a:latin typeface="Calibri" panose="020F0502020204030204" pitchFamily="34" charset="0"/>
                <a:cs typeface="Calibri" panose="020F0502020204030204" pitchFamily="34" charset="0"/>
              </a:rPr>
              <a:t>D</a:t>
            </a:r>
            <a:r>
              <a:rPr sz="1181" kern="0" baseline="2777" dirty="0">
                <a:solidFill>
                  <a:sysClr val="windowText" lastClr="000000"/>
                </a:solidFill>
                <a:latin typeface="Calibri" panose="020F0502020204030204" pitchFamily="34" charset="0"/>
                <a:cs typeface="Calibri" panose="020F0502020204030204" pitchFamily="34" charset="0"/>
              </a:rPr>
              <a:t>		</a:t>
            </a:r>
            <a:r>
              <a:rPr sz="1181" kern="0" spc="-59" baseline="2777" dirty="0">
                <a:solidFill>
                  <a:sysClr val="windowText" lastClr="000000"/>
                </a:solidFill>
                <a:latin typeface="Calibri" panose="020F0502020204030204" pitchFamily="34" charset="0"/>
                <a:cs typeface="Calibri" panose="020F0502020204030204" pitchFamily="34" charset="0"/>
              </a:rPr>
              <a:t>D</a:t>
            </a:r>
            <a:r>
              <a:rPr sz="1181" kern="0" baseline="2777" dirty="0">
                <a:solidFill>
                  <a:sysClr val="windowText" lastClr="000000"/>
                </a:solidFill>
                <a:latin typeface="Calibri" panose="020F0502020204030204" pitchFamily="34" charset="0"/>
                <a:cs typeface="Calibri" panose="020F0502020204030204" pitchFamily="34" charset="0"/>
              </a:rPr>
              <a:t>		</a:t>
            </a:r>
            <a:r>
              <a:rPr sz="1181" kern="0" spc="-59" baseline="2777" dirty="0">
                <a:solidFill>
                  <a:sysClr val="windowText" lastClr="000000"/>
                </a:solidFill>
                <a:latin typeface="Calibri" panose="020F0502020204030204" pitchFamily="34" charset="0"/>
                <a:cs typeface="Calibri" panose="020F0502020204030204" pitchFamily="34" charset="0"/>
              </a:rPr>
              <a:t>C </a:t>
            </a:r>
            <a:r>
              <a:rPr sz="788" kern="0" spc="-39" dirty="0">
                <a:solidFill>
                  <a:sysClr val="windowText" lastClr="000000"/>
                </a:solidFill>
                <a:latin typeface="Calibri" panose="020F0502020204030204" pitchFamily="34" charset="0"/>
                <a:cs typeface="Calibri" panose="020F0502020204030204" pitchFamily="34" charset="0"/>
              </a:rPr>
              <a:t>T</a:t>
            </a:r>
            <a:r>
              <a:rPr sz="788" kern="0" dirty="0">
                <a:solidFill>
                  <a:sysClr val="windowText" lastClr="000000"/>
                </a:solidFill>
                <a:latin typeface="Calibri" panose="020F0502020204030204" pitchFamily="34" charset="0"/>
                <a:cs typeface="Calibri" panose="020F0502020204030204" pitchFamily="34" charset="0"/>
              </a:rPr>
              <a:t>	</a:t>
            </a:r>
            <a:r>
              <a:rPr sz="1181" kern="0" spc="-29" baseline="2777" dirty="0">
                <a:solidFill>
                  <a:srgbClr val="FFFFFF"/>
                </a:solidFill>
                <a:latin typeface="Calibri" panose="020F0502020204030204" pitchFamily="34" charset="0"/>
                <a:cs typeface="Calibri" panose="020F0502020204030204" pitchFamily="34" charset="0"/>
              </a:rPr>
              <a:t>SR</a:t>
            </a:r>
            <a:r>
              <a:rPr sz="1181" kern="0" baseline="2777" dirty="0">
                <a:solidFill>
                  <a:srgbClr val="FFFFFF"/>
                </a:solidFill>
                <a:latin typeface="Calibri" panose="020F0502020204030204" pitchFamily="34" charset="0"/>
                <a:cs typeface="Calibri" panose="020F0502020204030204" pitchFamily="34" charset="0"/>
              </a:rPr>
              <a:t>	</a:t>
            </a:r>
            <a:r>
              <a:rPr sz="788" kern="0" spc="-20" dirty="0">
                <a:solidFill>
                  <a:srgbClr val="FFFFFF"/>
                </a:solidFill>
                <a:latin typeface="Calibri" panose="020F0502020204030204" pitchFamily="34" charset="0"/>
                <a:cs typeface="Calibri" panose="020F0502020204030204" pitchFamily="34" charset="0"/>
              </a:rPr>
              <a:t>SB</a:t>
            </a:r>
            <a:r>
              <a:rPr sz="788" kern="0" dirty="0">
                <a:solidFill>
                  <a:srgbClr val="FFFFFF"/>
                </a:solidFill>
                <a:latin typeface="Calibri" panose="020F0502020204030204" pitchFamily="34" charset="0"/>
                <a:cs typeface="Calibri" panose="020F0502020204030204" pitchFamily="34" charset="0"/>
              </a:rPr>
              <a:t>	</a:t>
            </a:r>
            <a:r>
              <a:rPr sz="1181" kern="0" spc="-41" baseline="2777" dirty="0">
                <a:solidFill>
                  <a:srgbClr val="FFFFFF"/>
                </a:solidFill>
                <a:latin typeface="Calibri" panose="020F0502020204030204" pitchFamily="34" charset="0"/>
                <a:cs typeface="Calibri" panose="020F0502020204030204" pitchFamily="34" charset="0"/>
              </a:rPr>
              <a:t>PW</a:t>
            </a:r>
            <a:endParaRPr sz="1181" kern="0" baseline="2777" dirty="0">
              <a:solidFill>
                <a:sysClr val="windowText" lastClr="000000"/>
              </a:solidFill>
              <a:latin typeface="Calibri" panose="020F0502020204030204" pitchFamily="34" charset="0"/>
              <a:cs typeface="Calibri" panose="020F0502020204030204" pitchFamily="34" charset="0"/>
            </a:endParaRPr>
          </a:p>
        </p:txBody>
      </p:sp>
      <p:grpSp>
        <p:nvGrpSpPr>
          <p:cNvPr id="198" name="object 198"/>
          <p:cNvGrpSpPr/>
          <p:nvPr/>
        </p:nvGrpSpPr>
        <p:grpSpPr>
          <a:xfrm>
            <a:off x="2997474" y="3970938"/>
            <a:ext cx="707588" cy="412052"/>
            <a:chOff x="3806316" y="3826890"/>
            <a:chExt cx="898525" cy="523240"/>
          </a:xfrm>
        </p:grpSpPr>
        <p:sp>
          <p:nvSpPr>
            <p:cNvPr id="199" name="object 199"/>
            <p:cNvSpPr/>
            <p:nvPr/>
          </p:nvSpPr>
          <p:spPr>
            <a:xfrm>
              <a:off x="3812666" y="3833240"/>
              <a:ext cx="885825" cy="379095"/>
            </a:xfrm>
            <a:custGeom>
              <a:avLst/>
              <a:gdLst/>
              <a:ahLst/>
              <a:cxnLst/>
              <a:rect l="l" t="t" r="r" b="b"/>
              <a:pathLst>
                <a:path w="885825" h="379095">
                  <a:moveTo>
                    <a:pt x="0" y="199262"/>
                  </a:moveTo>
                  <a:lnTo>
                    <a:pt x="885571" y="201294"/>
                  </a:lnTo>
                </a:path>
                <a:path w="885825" h="379095">
                  <a:moveTo>
                    <a:pt x="369570" y="14223"/>
                  </a:moveTo>
                  <a:lnTo>
                    <a:pt x="369570" y="378713"/>
                  </a:lnTo>
                </a:path>
                <a:path w="885825" h="379095">
                  <a:moveTo>
                    <a:pt x="885571" y="0"/>
                  </a:moveTo>
                  <a:lnTo>
                    <a:pt x="885571" y="364489"/>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00" name="object 200"/>
            <p:cNvSpPr/>
            <p:nvPr/>
          </p:nvSpPr>
          <p:spPr>
            <a:xfrm>
              <a:off x="4038599" y="4126991"/>
              <a:ext cx="276225" cy="216535"/>
            </a:xfrm>
            <a:custGeom>
              <a:avLst/>
              <a:gdLst/>
              <a:ahLst/>
              <a:cxnLst/>
              <a:rect l="l" t="t" r="r" b="b"/>
              <a:pathLst>
                <a:path w="276225" h="216535">
                  <a:moveTo>
                    <a:pt x="138049" y="0"/>
                  </a:moveTo>
                  <a:lnTo>
                    <a:pt x="84331" y="8512"/>
                  </a:lnTo>
                  <a:lnTo>
                    <a:pt x="40449" y="31718"/>
                  </a:lnTo>
                  <a:lnTo>
                    <a:pt x="10854" y="66115"/>
                  </a:lnTo>
                  <a:lnTo>
                    <a:pt x="0" y="108203"/>
                  </a:lnTo>
                  <a:lnTo>
                    <a:pt x="10854" y="150346"/>
                  </a:lnTo>
                  <a:lnTo>
                    <a:pt x="40449" y="184737"/>
                  </a:lnTo>
                  <a:lnTo>
                    <a:pt x="84331" y="207912"/>
                  </a:lnTo>
                  <a:lnTo>
                    <a:pt x="138049" y="216407"/>
                  </a:lnTo>
                  <a:lnTo>
                    <a:pt x="191839" y="207912"/>
                  </a:lnTo>
                  <a:lnTo>
                    <a:pt x="235759" y="184737"/>
                  </a:lnTo>
                  <a:lnTo>
                    <a:pt x="265368" y="150346"/>
                  </a:lnTo>
                  <a:lnTo>
                    <a:pt x="276225" y="108203"/>
                  </a:lnTo>
                  <a:lnTo>
                    <a:pt x="265368" y="66115"/>
                  </a:lnTo>
                  <a:lnTo>
                    <a:pt x="235759" y="31718"/>
                  </a:lnTo>
                  <a:lnTo>
                    <a:pt x="191839" y="8512"/>
                  </a:lnTo>
                  <a:lnTo>
                    <a:pt x="138049" y="0"/>
                  </a:lnTo>
                  <a:close/>
                </a:path>
              </a:pathLst>
            </a:custGeom>
            <a:solidFill>
              <a:srgbClr val="114FFA"/>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01" name="object 201"/>
            <p:cNvSpPr/>
            <p:nvPr/>
          </p:nvSpPr>
          <p:spPr>
            <a:xfrm>
              <a:off x="4038599" y="4126991"/>
              <a:ext cx="276225" cy="216535"/>
            </a:xfrm>
            <a:custGeom>
              <a:avLst/>
              <a:gdLst/>
              <a:ahLst/>
              <a:cxnLst/>
              <a:rect l="l" t="t" r="r" b="b"/>
              <a:pathLst>
                <a:path w="276225" h="216535">
                  <a:moveTo>
                    <a:pt x="0" y="108203"/>
                  </a:moveTo>
                  <a:lnTo>
                    <a:pt x="10854" y="66115"/>
                  </a:lnTo>
                  <a:lnTo>
                    <a:pt x="40449" y="31718"/>
                  </a:lnTo>
                  <a:lnTo>
                    <a:pt x="84331" y="8512"/>
                  </a:lnTo>
                  <a:lnTo>
                    <a:pt x="138049" y="0"/>
                  </a:lnTo>
                  <a:lnTo>
                    <a:pt x="191839" y="8512"/>
                  </a:lnTo>
                  <a:lnTo>
                    <a:pt x="235759" y="31718"/>
                  </a:lnTo>
                  <a:lnTo>
                    <a:pt x="265368" y="66115"/>
                  </a:lnTo>
                  <a:lnTo>
                    <a:pt x="276225" y="108203"/>
                  </a:lnTo>
                  <a:lnTo>
                    <a:pt x="265368" y="150346"/>
                  </a:lnTo>
                  <a:lnTo>
                    <a:pt x="235759" y="184737"/>
                  </a:lnTo>
                  <a:lnTo>
                    <a:pt x="191839" y="207912"/>
                  </a:lnTo>
                  <a:lnTo>
                    <a:pt x="138049" y="216407"/>
                  </a:lnTo>
                  <a:lnTo>
                    <a:pt x="84331" y="207912"/>
                  </a:lnTo>
                  <a:lnTo>
                    <a:pt x="40449" y="184737"/>
                  </a:lnTo>
                  <a:lnTo>
                    <a:pt x="10854" y="150346"/>
                  </a:lnTo>
                  <a:lnTo>
                    <a:pt x="0" y="108203"/>
                  </a:lnTo>
                  <a:close/>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202" name="object 202"/>
          <p:cNvSpPr txBox="1"/>
          <p:nvPr/>
        </p:nvSpPr>
        <p:spPr>
          <a:xfrm>
            <a:off x="3210201" y="4220770"/>
            <a:ext cx="157520"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kern="0" spc="-20" dirty="0">
                <a:solidFill>
                  <a:srgbClr val="FFFFFF"/>
                </a:solidFill>
                <a:latin typeface="Calibri" panose="020F0502020204030204" pitchFamily="34" charset="0"/>
                <a:cs typeface="Calibri" panose="020F0502020204030204" pitchFamily="34" charset="0"/>
              </a:rPr>
              <a:t>SR</a:t>
            </a:r>
            <a:endParaRPr sz="788" kern="0" dirty="0">
              <a:solidFill>
                <a:sysClr val="windowText" lastClr="000000"/>
              </a:solidFill>
              <a:latin typeface="Calibri" panose="020F0502020204030204" pitchFamily="34" charset="0"/>
              <a:cs typeface="Calibri" panose="020F0502020204030204" pitchFamily="34" charset="0"/>
            </a:endParaRPr>
          </a:p>
        </p:txBody>
      </p:sp>
      <p:pic>
        <p:nvPicPr>
          <p:cNvPr id="203" name="object 203"/>
          <p:cNvPicPr/>
          <p:nvPr/>
        </p:nvPicPr>
        <p:blipFill>
          <a:blip r:embed="rId9" cstate="print"/>
          <a:stretch>
            <a:fillRect/>
          </a:stretch>
        </p:blipFill>
        <p:spPr>
          <a:xfrm>
            <a:off x="3611250" y="4208468"/>
            <a:ext cx="174222" cy="174221"/>
          </a:xfrm>
          <a:prstGeom prst="rect">
            <a:avLst/>
          </a:prstGeom>
        </p:spPr>
      </p:pic>
      <p:sp>
        <p:nvSpPr>
          <p:cNvPr id="204" name="object 204"/>
          <p:cNvSpPr txBox="1"/>
          <p:nvPr/>
        </p:nvSpPr>
        <p:spPr>
          <a:xfrm>
            <a:off x="3655756" y="4223870"/>
            <a:ext cx="86511" cy="130845"/>
          </a:xfrm>
          <a:prstGeom prst="rect">
            <a:avLst/>
          </a:prstGeom>
        </p:spPr>
        <p:txBody>
          <a:bodyPr vert="horz" wrap="square" lIns="0" tIns="9501" rIns="0" bIns="0" rtlCol="0">
            <a:spAutoFit/>
          </a:bodyPr>
          <a:lstStyle/>
          <a:p>
            <a:pPr marL="10001" defTabSz="720090" fontAlgn="auto">
              <a:spcBef>
                <a:spcPts val="75"/>
              </a:spcBef>
              <a:spcAft>
                <a:spcPts val="0"/>
              </a:spcAft>
            </a:pPr>
            <a:r>
              <a:rPr sz="788" kern="0" spc="-4" dirty="0">
                <a:solidFill>
                  <a:sysClr val="windowText" lastClr="000000"/>
                </a:solidFill>
                <a:latin typeface="Calibri" panose="020F0502020204030204" pitchFamily="34" charset="0"/>
                <a:cs typeface="Calibri" panose="020F0502020204030204" pitchFamily="34" charset="0"/>
              </a:rPr>
              <a:t>E</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205" name="object 205"/>
          <p:cNvGrpSpPr/>
          <p:nvPr/>
        </p:nvGrpSpPr>
        <p:grpSpPr>
          <a:xfrm>
            <a:off x="3172897" y="3837622"/>
            <a:ext cx="674584" cy="205026"/>
            <a:chOff x="4029075" y="3657600"/>
            <a:chExt cx="856615" cy="260350"/>
          </a:xfrm>
        </p:grpSpPr>
        <p:pic>
          <p:nvPicPr>
            <p:cNvPr id="206" name="object 206"/>
            <p:cNvPicPr/>
            <p:nvPr/>
          </p:nvPicPr>
          <p:blipFill>
            <a:blip r:embed="rId5" cstate="print"/>
            <a:stretch>
              <a:fillRect/>
            </a:stretch>
          </p:blipFill>
          <p:spPr>
            <a:xfrm>
              <a:off x="4514087" y="3660266"/>
              <a:ext cx="371475" cy="257175"/>
            </a:xfrm>
            <a:prstGeom prst="rect">
              <a:avLst/>
            </a:prstGeom>
          </p:spPr>
        </p:pic>
        <p:pic>
          <p:nvPicPr>
            <p:cNvPr id="207" name="object 207"/>
            <p:cNvPicPr/>
            <p:nvPr/>
          </p:nvPicPr>
          <p:blipFill>
            <a:blip r:embed="rId4" cstate="print"/>
            <a:stretch>
              <a:fillRect/>
            </a:stretch>
          </p:blipFill>
          <p:spPr>
            <a:xfrm>
              <a:off x="4029075" y="3657600"/>
              <a:ext cx="314325" cy="257175"/>
            </a:xfrm>
            <a:prstGeom prst="rect">
              <a:avLst/>
            </a:prstGeom>
          </p:spPr>
        </p:pic>
      </p:grpSp>
      <p:sp>
        <p:nvSpPr>
          <p:cNvPr id="208" name="TextBox 207">
            <a:extLst>
              <a:ext uri="{FF2B5EF4-FFF2-40B4-BE49-F238E27FC236}">
                <a16:creationId xmlns:a16="http://schemas.microsoft.com/office/drawing/2014/main" id="{9553FB13-B3E4-0F50-AF70-0F7739F74B14}"/>
              </a:ext>
            </a:extLst>
          </p:cNvPr>
          <p:cNvSpPr txBox="1"/>
          <p:nvPr/>
        </p:nvSpPr>
        <p:spPr>
          <a:xfrm>
            <a:off x="5883729" y="6825344"/>
            <a:ext cx="2561920" cy="246221"/>
          </a:xfrm>
          <a:prstGeom prst="rect">
            <a:avLst/>
          </a:prstGeom>
          <a:noFill/>
        </p:spPr>
        <p:txBody>
          <a:bodyPr wrap="none" rtlCol="0">
            <a:spAutoFit/>
          </a:bodyPr>
          <a:lstStyle/>
          <a:p>
            <a:r>
              <a:rPr lang="en-US" sz="1000" dirty="0">
                <a:latin typeface="+mn-lt"/>
              </a:rPr>
              <a:t>Source: INCOSE Agile Systems Working Group</a:t>
            </a:r>
          </a:p>
        </p:txBody>
      </p:sp>
      <p:pic>
        <p:nvPicPr>
          <p:cNvPr id="210" name="object 5">
            <a:extLst>
              <a:ext uri="{FF2B5EF4-FFF2-40B4-BE49-F238E27FC236}">
                <a16:creationId xmlns:a16="http://schemas.microsoft.com/office/drawing/2014/main" id="{D66E5294-36BB-8A5F-3BFC-62E78C073B48}"/>
              </a:ext>
            </a:extLst>
          </p:cNvPr>
          <p:cNvPicPr/>
          <p:nvPr/>
        </p:nvPicPr>
        <p:blipFill>
          <a:blip r:embed="rId11" cstate="print"/>
          <a:stretch>
            <a:fillRect/>
          </a:stretch>
        </p:blipFill>
        <p:spPr>
          <a:xfrm>
            <a:off x="8082609" y="170512"/>
            <a:ext cx="1355282" cy="1343520"/>
          </a:xfrm>
          <a:prstGeom prst="rect">
            <a:avLst/>
          </a:prstGeom>
        </p:spPr>
      </p:pic>
      <p:sp>
        <p:nvSpPr>
          <p:cNvPr id="2" name="Title 1">
            <a:extLst>
              <a:ext uri="{FF2B5EF4-FFF2-40B4-BE49-F238E27FC236}">
                <a16:creationId xmlns:a16="http://schemas.microsoft.com/office/drawing/2014/main" id="{4FC442D8-259A-A1D8-1EEC-5FDB521D8D6D}"/>
              </a:ext>
            </a:extLst>
          </p:cNvPr>
          <p:cNvSpPr>
            <a:spLocks noGrp="1"/>
          </p:cNvSpPr>
          <p:nvPr>
            <p:ph type="title"/>
          </p:nvPr>
        </p:nvSpPr>
        <p:spPr/>
        <p:txBody>
          <a:bodyPr/>
          <a:lstStyle/>
          <a:p>
            <a:r>
              <a:rPr lang="en-US" dirty="0"/>
              <a:t>SoS Web-Portal Evolution Process</a:t>
            </a:r>
          </a:p>
        </p:txBody>
      </p:sp>
      <p:sp>
        <p:nvSpPr>
          <p:cNvPr id="211" name="Footer Placeholder 210">
            <a:extLst>
              <a:ext uri="{FF2B5EF4-FFF2-40B4-BE49-F238E27FC236}">
                <a16:creationId xmlns:a16="http://schemas.microsoft.com/office/drawing/2014/main" id="{C4503C26-0128-9A42-D608-55E5F6BFC3CA}"/>
              </a:ext>
            </a:extLst>
          </p:cNvPr>
          <p:cNvSpPr>
            <a:spLocks noGrp="1"/>
          </p:cNvSpPr>
          <p:nvPr>
            <p:ph type="ftr" sz="quarter" idx="3"/>
          </p:nvPr>
        </p:nvSpPr>
        <p:spPr/>
        <p:txBody>
          <a:bodyPr/>
          <a:lstStyle/>
          <a:p>
            <a:r>
              <a:rPr lang="en-US" dirty="0"/>
              <a:t>ASE - </a:t>
            </a:r>
          </a:p>
        </p:txBody>
      </p:sp>
      <p:sp>
        <p:nvSpPr>
          <p:cNvPr id="212" name="Slide Number Placeholder 211">
            <a:extLst>
              <a:ext uri="{FF2B5EF4-FFF2-40B4-BE49-F238E27FC236}">
                <a16:creationId xmlns:a16="http://schemas.microsoft.com/office/drawing/2014/main" id="{4A2E1A5B-149F-A140-2064-93B438E32E91}"/>
              </a:ext>
            </a:extLst>
          </p:cNvPr>
          <p:cNvSpPr>
            <a:spLocks noGrp="1"/>
          </p:cNvSpPr>
          <p:nvPr>
            <p:ph type="sldNum" sz="quarter" idx="4"/>
          </p:nvPr>
        </p:nvSpPr>
        <p:spPr/>
        <p:txBody>
          <a:bodyPr/>
          <a:lstStyle/>
          <a:p>
            <a:fld id="{128BDABE-9A80-4A93-8F32-7BEE168B241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99388" y="6246158"/>
            <a:ext cx="55507" cy="115416"/>
          </a:xfrm>
          <a:prstGeom prst="rect">
            <a:avLst/>
          </a:prstGeom>
        </p:spPr>
        <p:txBody>
          <a:bodyPr vert="horz" wrap="square" lIns="0" tIns="0" rIns="0" bIns="0" rtlCol="0">
            <a:spAutoFit/>
          </a:bodyPr>
          <a:lstStyle/>
          <a:p>
            <a:pPr defTabSz="720090" fontAlgn="auto">
              <a:lnSpc>
                <a:spcPts val="866"/>
              </a:lnSpc>
              <a:spcBef>
                <a:spcPts val="0"/>
              </a:spcBef>
              <a:spcAft>
                <a:spcPts val="0"/>
              </a:spcAft>
            </a:pPr>
            <a:r>
              <a:rPr sz="788" b="1" kern="0" spc="-4" dirty="0">
                <a:solidFill>
                  <a:sysClr val="windowText" lastClr="000000"/>
                </a:solidFill>
                <a:latin typeface="Calibri" panose="020F0502020204030204" pitchFamily="34" charset="0"/>
                <a:cs typeface="Calibri" panose="020F0502020204030204" pitchFamily="34" charset="0"/>
              </a:rPr>
              <a:t>7</a:t>
            </a:r>
            <a:endParaRPr sz="788" kern="0" dirty="0">
              <a:solidFill>
                <a:sysClr val="windowText" lastClr="000000"/>
              </a:solidFill>
              <a:latin typeface="Calibri" panose="020F0502020204030204" pitchFamily="34" charset="0"/>
              <a:cs typeface="Calibri" panose="020F0502020204030204" pitchFamily="34" charset="0"/>
            </a:endParaRPr>
          </a:p>
        </p:txBody>
      </p:sp>
      <p:grpSp>
        <p:nvGrpSpPr>
          <p:cNvPr id="6" name="object 6"/>
          <p:cNvGrpSpPr/>
          <p:nvPr/>
        </p:nvGrpSpPr>
        <p:grpSpPr>
          <a:xfrm>
            <a:off x="2108395" y="1266825"/>
            <a:ext cx="5682710" cy="5400675"/>
            <a:chOff x="3388995" y="0"/>
            <a:chExt cx="7216140" cy="6858000"/>
          </a:xfrm>
        </p:grpSpPr>
        <p:sp>
          <p:nvSpPr>
            <p:cNvPr id="8" name="object 8"/>
            <p:cNvSpPr/>
            <p:nvPr/>
          </p:nvSpPr>
          <p:spPr>
            <a:xfrm>
              <a:off x="3388995" y="0"/>
              <a:ext cx="7216140" cy="6858000"/>
            </a:xfrm>
            <a:custGeom>
              <a:avLst/>
              <a:gdLst/>
              <a:ahLst/>
              <a:cxnLst/>
              <a:rect l="l" t="t" r="r" b="b"/>
              <a:pathLst>
                <a:path w="7216140" h="6858000">
                  <a:moveTo>
                    <a:pt x="0" y="3429000"/>
                  </a:moveTo>
                  <a:lnTo>
                    <a:pt x="335" y="3381729"/>
                  </a:lnTo>
                  <a:lnTo>
                    <a:pt x="1340" y="3334613"/>
                  </a:lnTo>
                  <a:lnTo>
                    <a:pt x="3009" y="3287654"/>
                  </a:lnTo>
                  <a:lnTo>
                    <a:pt x="5338" y="3240856"/>
                  </a:lnTo>
                  <a:lnTo>
                    <a:pt x="8323" y="3194225"/>
                  </a:lnTo>
                  <a:lnTo>
                    <a:pt x="11960" y="3147763"/>
                  </a:lnTo>
                  <a:lnTo>
                    <a:pt x="16243" y="3101475"/>
                  </a:lnTo>
                  <a:lnTo>
                    <a:pt x="21170" y="3055365"/>
                  </a:lnTo>
                  <a:lnTo>
                    <a:pt x="26736" y="3009438"/>
                  </a:lnTo>
                  <a:lnTo>
                    <a:pt x="32935" y="2963696"/>
                  </a:lnTo>
                  <a:lnTo>
                    <a:pt x="39765" y="2918145"/>
                  </a:lnTo>
                  <a:lnTo>
                    <a:pt x="47221" y="2872788"/>
                  </a:lnTo>
                  <a:lnTo>
                    <a:pt x="55298" y="2827630"/>
                  </a:lnTo>
                  <a:lnTo>
                    <a:pt x="63992" y="2782674"/>
                  </a:lnTo>
                  <a:lnTo>
                    <a:pt x="73299" y="2737925"/>
                  </a:lnTo>
                  <a:lnTo>
                    <a:pt x="83215" y="2693387"/>
                  </a:lnTo>
                  <a:lnTo>
                    <a:pt x="93735" y="2649063"/>
                  </a:lnTo>
                  <a:lnTo>
                    <a:pt x="104854" y="2604958"/>
                  </a:lnTo>
                  <a:lnTo>
                    <a:pt x="116570" y="2561076"/>
                  </a:lnTo>
                  <a:lnTo>
                    <a:pt x="128877" y="2517422"/>
                  </a:lnTo>
                  <a:lnTo>
                    <a:pt x="141771" y="2473998"/>
                  </a:lnTo>
                  <a:lnTo>
                    <a:pt x="155248" y="2430810"/>
                  </a:lnTo>
                  <a:lnTo>
                    <a:pt x="169303" y="2387861"/>
                  </a:lnTo>
                  <a:lnTo>
                    <a:pt x="183932" y="2345155"/>
                  </a:lnTo>
                  <a:lnTo>
                    <a:pt x="199131" y="2302697"/>
                  </a:lnTo>
                  <a:lnTo>
                    <a:pt x="214896" y="2260490"/>
                  </a:lnTo>
                  <a:lnTo>
                    <a:pt x="231222" y="2218539"/>
                  </a:lnTo>
                  <a:lnTo>
                    <a:pt x="248105" y="2176848"/>
                  </a:lnTo>
                  <a:lnTo>
                    <a:pt x="265541" y="2135421"/>
                  </a:lnTo>
                  <a:lnTo>
                    <a:pt x="283525" y="2094261"/>
                  </a:lnTo>
                  <a:lnTo>
                    <a:pt x="302053" y="2053374"/>
                  </a:lnTo>
                  <a:lnTo>
                    <a:pt x="321121" y="2012762"/>
                  </a:lnTo>
                  <a:lnTo>
                    <a:pt x="340725" y="1972431"/>
                  </a:lnTo>
                  <a:lnTo>
                    <a:pt x="360859" y="1932384"/>
                  </a:lnTo>
                  <a:lnTo>
                    <a:pt x="381521" y="1892625"/>
                  </a:lnTo>
                  <a:lnTo>
                    <a:pt x="402705" y="1853159"/>
                  </a:lnTo>
                  <a:lnTo>
                    <a:pt x="424407" y="1813989"/>
                  </a:lnTo>
                  <a:lnTo>
                    <a:pt x="446623" y="1775120"/>
                  </a:lnTo>
                  <a:lnTo>
                    <a:pt x="469349" y="1736556"/>
                  </a:lnTo>
                  <a:lnTo>
                    <a:pt x="492581" y="1698300"/>
                  </a:lnTo>
                  <a:lnTo>
                    <a:pt x="516313" y="1660357"/>
                  </a:lnTo>
                  <a:lnTo>
                    <a:pt x="540543" y="1622731"/>
                  </a:lnTo>
                  <a:lnTo>
                    <a:pt x="565264" y="1585426"/>
                  </a:lnTo>
                  <a:lnTo>
                    <a:pt x="590474" y="1548446"/>
                  </a:lnTo>
                  <a:lnTo>
                    <a:pt x="616168" y="1511796"/>
                  </a:lnTo>
                  <a:lnTo>
                    <a:pt x="642341" y="1475478"/>
                  </a:lnTo>
                  <a:lnTo>
                    <a:pt x="668990" y="1439498"/>
                  </a:lnTo>
                  <a:lnTo>
                    <a:pt x="696110" y="1403860"/>
                  </a:lnTo>
                  <a:lnTo>
                    <a:pt x="723696" y="1368566"/>
                  </a:lnTo>
                  <a:lnTo>
                    <a:pt x="751745" y="1333623"/>
                  </a:lnTo>
                  <a:lnTo>
                    <a:pt x="780252" y="1299033"/>
                  </a:lnTo>
                  <a:lnTo>
                    <a:pt x="809213" y="1264801"/>
                  </a:lnTo>
                  <a:lnTo>
                    <a:pt x="838623" y="1230931"/>
                  </a:lnTo>
                  <a:lnTo>
                    <a:pt x="868478" y="1197427"/>
                  </a:lnTo>
                  <a:lnTo>
                    <a:pt x="898774" y="1164293"/>
                  </a:lnTo>
                  <a:lnTo>
                    <a:pt x="929507" y="1131533"/>
                  </a:lnTo>
                  <a:lnTo>
                    <a:pt x="960673" y="1099151"/>
                  </a:lnTo>
                  <a:lnTo>
                    <a:pt x="992266" y="1067151"/>
                  </a:lnTo>
                  <a:lnTo>
                    <a:pt x="1024283" y="1035538"/>
                  </a:lnTo>
                  <a:lnTo>
                    <a:pt x="1056719" y="1004316"/>
                  </a:lnTo>
                  <a:lnTo>
                    <a:pt x="1089570" y="973487"/>
                  </a:lnTo>
                  <a:lnTo>
                    <a:pt x="1122832" y="943058"/>
                  </a:lnTo>
                  <a:lnTo>
                    <a:pt x="1156501" y="913031"/>
                  </a:lnTo>
                  <a:lnTo>
                    <a:pt x="1190572" y="883411"/>
                  </a:lnTo>
                  <a:lnTo>
                    <a:pt x="1225041" y="854202"/>
                  </a:lnTo>
                  <a:lnTo>
                    <a:pt x="1259903" y="825408"/>
                  </a:lnTo>
                  <a:lnTo>
                    <a:pt x="1295155" y="797033"/>
                  </a:lnTo>
                  <a:lnTo>
                    <a:pt x="1330792" y="769081"/>
                  </a:lnTo>
                  <a:lnTo>
                    <a:pt x="1366809" y="741556"/>
                  </a:lnTo>
                  <a:lnTo>
                    <a:pt x="1403203" y="714463"/>
                  </a:lnTo>
                  <a:lnTo>
                    <a:pt x="1439969" y="687805"/>
                  </a:lnTo>
                  <a:lnTo>
                    <a:pt x="1477103" y="661586"/>
                  </a:lnTo>
                  <a:lnTo>
                    <a:pt x="1514600" y="635811"/>
                  </a:lnTo>
                  <a:lnTo>
                    <a:pt x="1552457" y="610484"/>
                  </a:lnTo>
                  <a:lnTo>
                    <a:pt x="1590668" y="585608"/>
                  </a:lnTo>
                  <a:lnTo>
                    <a:pt x="1629230" y="561189"/>
                  </a:lnTo>
                  <a:lnTo>
                    <a:pt x="1668139" y="537229"/>
                  </a:lnTo>
                  <a:lnTo>
                    <a:pt x="1707389" y="513733"/>
                  </a:lnTo>
                  <a:lnTo>
                    <a:pt x="1746977" y="490705"/>
                  </a:lnTo>
                  <a:lnTo>
                    <a:pt x="1786899" y="468150"/>
                  </a:lnTo>
                  <a:lnTo>
                    <a:pt x="1827150" y="446070"/>
                  </a:lnTo>
                  <a:lnTo>
                    <a:pt x="1867725" y="424471"/>
                  </a:lnTo>
                  <a:lnTo>
                    <a:pt x="1908621" y="403357"/>
                  </a:lnTo>
                  <a:lnTo>
                    <a:pt x="1949833" y="382731"/>
                  </a:lnTo>
                  <a:lnTo>
                    <a:pt x="1991358" y="362597"/>
                  </a:lnTo>
                  <a:lnTo>
                    <a:pt x="2033189" y="342960"/>
                  </a:lnTo>
                  <a:lnTo>
                    <a:pt x="2075325" y="323824"/>
                  </a:lnTo>
                  <a:lnTo>
                    <a:pt x="2117759" y="305193"/>
                  </a:lnTo>
                  <a:lnTo>
                    <a:pt x="2160488" y="287071"/>
                  </a:lnTo>
                  <a:lnTo>
                    <a:pt x="2203507" y="269462"/>
                  </a:lnTo>
                  <a:lnTo>
                    <a:pt x="2246813" y="252370"/>
                  </a:lnTo>
                  <a:lnTo>
                    <a:pt x="2290400" y="235799"/>
                  </a:lnTo>
                  <a:lnTo>
                    <a:pt x="2334265" y="219753"/>
                  </a:lnTo>
                  <a:lnTo>
                    <a:pt x="2378403" y="204237"/>
                  </a:lnTo>
                  <a:lnTo>
                    <a:pt x="2422810" y="189254"/>
                  </a:lnTo>
                  <a:lnTo>
                    <a:pt x="2467481" y="174808"/>
                  </a:lnTo>
                  <a:lnTo>
                    <a:pt x="2512413" y="160905"/>
                  </a:lnTo>
                  <a:lnTo>
                    <a:pt x="2557602" y="147547"/>
                  </a:lnTo>
                  <a:lnTo>
                    <a:pt x="2603041" y="134738"/>
                  </a:lnTo>
                  <a:lnTo>
                    <a:pt x="2648729" y="122484"/>
                  </a:lnTo>
                  <a:lnTo>
                    <a:pt x="2694659" y="110788"/>
                  </a:lnTo>
                  <a:lnTo>
                    <a:pt x="2740828" y="99653"/>
                  </a:lnTo>
                  <a:lnTo>
                    <a:pt x="2787232" y="89085"/>
                  </a:lnTo>
                  <a:lnTo>
                    <a:pt x="2833866" y="79087"/>
                  </a:lnTo>
                  <a:lnTo>
                    <a:pt x="2880726" y="69663"/>
                  </a:lnTo>
                  <a:lnTo>
                    <a:pt x="2927807" y="60818"/>
                  </a:lnTo>
                  <a:lnTo>
                    <a:pt x="2975106" y="52555"/>
                  </a:lnTo>
                  <a:lnTo>
                    <a:pt x="3022618" y="44878"/>
                  </a:lnTo>
                  <a:lnTo>
                    <a:pt x="3070339" y="37793"/>
                  </a:lnTo>
                  <a:lnTo>
                    <a:pt x="3118264" y="31301"/>
                  </a:lnTo>
                  <a:lnTo>
                    <a:pt x="3166390" y="25409"/>
                  </a:lnTo>
                  <a:lnTo>
                    <a:pt x="3214711" y="20120"/>
                  </a:lnTo>
                  <a:lnTo>
                    <a:pt x="3263224" y="15438"/>
                  </a:lnTo>
                  <a:lnTo>
                    <a:pt x="3311924" y="11366"/>
                  </a:lnTo>
                  <a:lnTo>
                    <a:pt x="3360807" y="7910"/>
                  </a:lnTo>
                  <a:lnTo>
                    <a:pt x="3409868" y="5073"/>
                  </a:lnTo>
                  <a:lnTo>
                    <a:pt x="3459104" y="2860"/>
                  </a:lnTo>
                  <a:lnTo>
                    <a:pt x="3508510" y="1273"/>
                  </a:lnTo>
                  <a:lnTo>
                    <a:pt x="3558082" y="319"/>
                  </a:lnTo>
                  <a:lnTo>
                    <a:pt x="3607815" y="0"/>
                  </a:lnTo>
                  <a:lnTo>
                    <a:pt x="3657549" y="319"/>
                  </a:lnTo>
                  <a:lnTo>
                    <a:pt x="3707121" y="1273"/>
                  </a:lnTo>
                  <a:lnTo>
                    <a:pt x="3756527" y="2860"/>
                  </a:lnTo>
                  <a:lnTo>
                    <a:pt x="3805763" y="5073"/>
                  </a:lnTo>
                  <a:lnTo>
                    <a:pt x="3854824" y="7910"/>
                  </a:lnTo>
                  <a:lnTo>
                    <a:pt x="3903707" y="11366"/>
                  </a:lnTo>
                  <a:lnTo>
                    <a:pt x="3952407" y="15438"/>
                  </a:lnTo>
                  <a:lnTo>
                    <a:pt x="4000920" y="20120"/>
                  </a:lnTo>
                  <a:lnTo>
                    <a:pt x="4049241" y="25409"/>
                  </a:lnTo>
                  <a:lnTo>
                    <a:pt x="4097367" y="31301"/>
                  </a:lnTo>
                  <a:lnTo>
                    <a:pt x="4145292" y="37793"/>
                  </a:lnTo>
                  <a:lnTo>
                    <a:pt x="4193013" y="44878"/>
                  </a:lnTo>
                  <a:lnTo>
                    <a:pt x="4240525" y="52555"/>
                  </a:lnTo>
                  <a:lnTo>
                    <a:pt x="4287824" y="60818"/>
                  </a:lnTo>
                  <a:lnTo>
                    <a:pt x="4334905" y="69663"/>
                  </a:lnTo>
                  <a:lnTo>
                    <a:pt x="4381765" y="79087"/>
                  </a:lnTo>
                  <a:lnTo>
                    <a:pt x="4428399" y="89085"/>
                  </a:lnTo>
                  <a:lnTo>
                    <a:pt x="4474803" y="99653"/>
                  </a:lnTo>
                  <a:lnTo>
                    <a:pt x="4520972" y="110788"/>
                  </a:lnTo>
                  <a:lnTo>
                    <a:pt x="4566902" y="122484"/>
                  </a:lnTo>
                  <a:lnTo>
                    <a:pt x="4612590" y="134738"/>
                  </a:lnTo>
                  <a:lnTo>
                    <a:pt x="4658029" y="147547"/>
                  </a:lnTo>
                  <a:lnTo>
                    <a:pt x="4703218" y="160905"/>
                  </a:lnTo>
                  <a:lnTo>
                    <a:pt x="4748150" y="174808"/>
                  </a:lnTo>
                  <a:lnTo>
                    <a:pt x="4792821" y="189254"/>
                  </a:lnTo>
                  <a:lnTo>
                    <a:pt x="4837228" y="204237"/>
                  </a:lnTo>
                  <a:lnTo>
                    <a:pt x="4881366" y="219753"/>
                  </a:lnTo>
                  <a:lnTo>
                    <a:pt x="4925231" y="235799"/>
                  </a:lnTo>
                  <a:lnTo>
                    <a:pt x="4968818" y="252370"/>
                  </a:lnTo>
                  <a:lnTo>
                    <a:pt x="5012124" y="269462"/>
                  </a:lnTo>
                  <a:lnTo>
                    <a:pt x="5055143" y="287071"/>
                  </a:lnTo>
                  <a:lnTo>
                    <a:pt x="5097872" y="305193"/>
                  </a:lnTo>
                  <a:lnTo>
                    <a:pt x="5140306" y="323824"/>
                  </a:lnTo>
                  <a:lnTo>
                    <a:pt x="5182442" y="342960"/>
                  </a:lnTo>
                  <a:lnTo>
                    <a:pt x="5224273" y="362597"/>
                  </a:lnTo>
                  <a:lnTo>
                    <a:pt x="5265798" y="382731"/>
                  </a:lnTo>
                  <a:lnTo>
                    <a:pt x="5307010" y="403357"/>
                  </a:lnTo>
                  <a:lnTo>
                    <a:pt x="5347906" y="424471"/>
                  </a:lnTo>
                  <a:lnTo>
                    <a:pt x="5388481" y="446070"/>
                  </a:lnTo>
                  <a:lnTo>
                    <a:pt x="5428732" y="468150"/>
                  </a:lnTo>
                  <a:lnTo>
                    <a:pt x="5468654" y="490705"/>
                  </a:lnTo>
                  <a:lnTo>
                    <a:pt x="5508242" y="513733"/>
                  </a:lnTo>
                  <a:lnTo>
                    <a:pt x="5547492" y="537229"/>
                  </a:lnTo>
                  <a:lnTo>
                    <a:pt x="5586401" y="561189"/>
                  </a:lnTo>
                  <a:lnTo>
                    <a:pt x="5624963" y="585608"/>
                  </a:lnTo>
                  <a:lnTo>
                    <a:pt x="5663174" y="610484"/>
                  </a:lnTo>
                  <a:lnTo>
                    <a:pt x="5701031" y="635811"/>
                  </a:lnTo>
                  <a:lnTo>
                    <a:pt x="5738528" y="661586"/>
                  </a:lnTo>
                  <a:lnTo>
                    <a:pt x="5775662" y="687805"/>
                  </a:lnTo>
                  <a:lnTo>
                    <a:pt x="5812428" y="714463"/>
                  </a:lnTo>
                  <a:lnTo>
                    <a:pt x="5848822" y="741556"/>
                  </a:lnTo>
                  <a:lnTo>
                    <a:pt x="5884839" y="769081"/>
                  </a:lnTo>
                  <a:lnTo>
                    <a:pt x="5920476" y="797033"/>
                  </a:lnTo>
                  <a:lnTo>
                    <a:pt x="5955728" y="825408"/>
                  </a:lnTo>
                  <a:lnTo>
                    <a:pt x="5990590" y="854202"/>
                  </a:lnTo>
                  <a:lnTo>
                    <a:pt x="6025059" y="883411"/>
                  </a:lnTo>
                  <a:lnTo>
                    <a:pt x="6059130" y="913031"/>
                  </a:lnTo>
                  <a:lnTo>
                    <a:pt x="6092799" y="943058"/>
                  </a:lnTo>
                  <a:lnTo>
                    <a:pt x="6126061" y="973487"/>
                  </a:lnTo>
                  <a:lnTo>
                    <a:pt x="6158912" y="1004315"/>
                  </a:lnTo>
                  <a:lnTo>
                    <a:pt x="6191348" y="1035538"/>
                  </a:lnTo>
                  <a:lnTo>
                    <a:pt x="6223365" y="1067151"/>
                  </a:lnTo>
                  <a:lnTo>
                    <a:pt x="6254958" y="1099151"/>
                  </a:lnTo>
                  <a:lnTo>
                    <a:pt x="6286124" y="1131533"/>
                  </a:lnTo>
                  <a:lnTo>
                    <a:pt x="6316857" y="1164293"/>
                  </a:lnTo>
                  <a:lnTo>
                    <a:pt x="6347153" y="1197427"/>
                  </a:lnTo>
                  <a:lnTo>
                    <a:pt x="6377008" y="1230931"/>
                  </a:lnTo>
                  <a:lnTo>
                    <a:pt x="6406418" y="1264801"/>
                  </a:lnTo>
                  <a:lnTo>
                    <a:pt x="6435379" y="1299033"/>
                  </a:lnTo>
                  <a:lnTo>
                    <a:pt x="6463886" y="1333623"/>
                  </a:lnTo>
                  <a:lnTo>
                    <a:pt x="6491935" y="1368566"/>
                  </a:lnTo>
                  <a:lnTo>
                    <a:pt x="6519521" y="1403860"/>
                  </a:lnTo>
                  <a:lnTo>
                    <a:pt x="6546641" y="1439498"/>
                  </a:lnTo>
                  <a:lnTo>
                    <a:pt x="6573290" y="1475478"/>
                  </a:lnTo>
                  <a:lnTo>
                    <a:pt x="6599463" y="1511796"/>
                  </a:lnTo>
                  <a:lnTo>
                    <a:pt x="6625157" y="1548446"/>
                  </a:lnTo>
                  <a:lnTo>
                    <a:pt x="6650367" y="1585426"/>
                  </a:lnTo>
                  <a:lnTo>
                    <a:pt x="6675088" y="1622731"/>
                  </a:lnTo>
                  <a:lnTo>
                    <a:pt x="6699318" y="1660357"/>
                  </a:lnTo>
                  <a:lnTo>
                    <a:pt x="6723050" y="1698300"/>
                  </a:lnTo>
                  <a:lnTo>
                    <a:pt x="6746282" y="1736556"/>
                  </a:lnTo>
                  <a:lnTo>
                    <a:pt x="6769008" y="1775120"/>
                  </a:lnTo>
                  <a:lnTo>
                    <a:pt x="6791224" y="1813989"/>
                  </a:lnTo>
                  <a:lnTo>
                    <a:pt x="6812926" y="1853159"/>
                  </a:lnTo>
                  <a:lnTo>
                    <a:pt x="6834110" y="1892625"/>
                  </a:lnTo>
                  <a:lnTo>
                    <a:pt x="6854772" y="1932384"/>
                  </a:lnTo>
                  <a:lnTo>
                    <a:pt x="6874906" y="1972431"/>
                  </a:lnTo>
                  <a:lnTo>
                    <a:pt x="6894510" y="2012762"/>
                  </a:lnTo>
                  <a:lnTo>
                    <a:pt x="6913578" y="2053374"/>
                  </a:lnTo>
                  <a:lnTo>
                    <a:pt x="6932106" y="2094261"/>
                  </a:lnTo>
                  <a:lnTo>
                    <a:pt x="6950090" y="2135421"/>
                  </a:lnTo>
                  <a:lnTo>
                    <a:pt x="6967526" y="2176848"/>
                  </a:lnTo>
                  <a:lnTo>
                    <a:pt x="6984409" y="2218539"/>
                  </a:lnTo>
                  <a:lnTo>
                    <a:pt x="7000735" y="2260490"/>
                  </a:lnTo>
                  <a:lnTo>
                    <a:pt x="7016500" y="2302697"/>
                  </a:lnTo>
                  <a:lnTo>
                    <a:pt x="7031699" y="2345155"/>
                  </a:lnTo>
                  <a:lnTo>
                    <a:pt x="7046328" y="2387861"/>
                  </a:lnTo>
                  <a:lnTo>
                    <a:pt x="7060383" y="2430810"/>
                  </a:lnTo>
                  <a:lnTo>
                    <a:pt x="7073860" y="2473998"/>
                  </a:lnTo>
                  <a:lnTo>
                    <a:pt x="7086754" y="2517422"/>
                  </a:lnTo>
                  <a:lnTo>
                    <a:pt x="7099061" y="2561076"/>
                  </a:lnTo>
                  <a:lnTo>
                    <a:pt x="7110777" y="2604958"/>
                  </a:lnTo>
                  <a:lnTo>
                    <a:pt x="7121896" y="2649063"/>
                  </a:lnTo>
                  <a:lnTo>
                    <a:pt x="7132416" y="2693387"/>
                  </a:lnTo>
                  <a:lnTo>
                    <a:pt x="7142332" y="2737925"/>
                  </a:lnTo>
                  <a:lnTo>
                    <a:pt x="7151639" y="2782674"/>
                  </a:lnTo>
                  <a:lnTo>
                    <a:pt x="7160333" y="2827630"/>
                  </a:lnTo>
                  <a:lnTo>
                    <a:pt x="7168410" y="2872788"/>
                  </a:lnTo>
                  <a:lnTo>
                    <a:pt x="7175866" y="2918145"/>
                  </a:lnTo>
                  <a:lnTo>
                    <a:pt x="7182696" y="2963696"/>
                  </a:lnTo>
                  <a:lnTo>
                    <a:pt x="7188895" y="3009438"/>
                  </a:lnTo>
                  <a:lnTo>
                    <a:pt x="7194461" y="3055365"/>
                  </a:lnTo>
                  <a:lnTo>
                    <a:pt x="7199388" y="3101475"/>
                  </a:lnTo>
                  <a:lnTo>
                    <a:pt x="7203671" y="3147763"/>
                  </a:lnTo>
                  <a:lnTo>
                    <a:pt x="7207308" y="3194225"/>
                  </a:lnTo>
                  <a:lnTo>
                    <a:pt x="7210293" y="3240856"/>
                  </a:lnTo>
                  <a:lnTo>
                    <a:pt x="7212622" y="3287654"/>
                  </a:lnTo>
                  <a:lnTo>
                    <a:pt x="7214291" y="3334613"/>
                  </a:lnTo>
                  <a:lnTo>
                    <a:pt x="7215296" y="3381729"/>
                  </a:lnTo>
                  <a:lnTo>
                    <a:pt x="7215632" y="3429000"/>
                  </a:lnTo>
                  <a:lnTo>
                    <a:pt x="7215296" y="3476270"/>
                  </a:lnTo>
                  <a:lnTo>
                    <a:pt x="7214291" y="3523386"/>
                  </a:lnTo>
                  <a:lnTo>
                    <a:pt x="7212622" y="3570345"/>
                  </a:lnTo>
                  <a:lnTo>
                    <a:pt x="7210293" y="3617143"/>
                  </a:lnTo>
                  <a:lnTo>
                    <a:pt x="7207308" y="3663774"/>
                  </a:lnTo>
                  <a:lnTo>
                    <a:pt x="7203671" y="3710236"/>
                  </a:lnTo>
                  <a:lnTo>
                    <a:pt x="7199388" y="3756524"/>
                  </a:lnTo>
                  <a:lnTo>
                    <a:pt x="7194461" y="3802634"/>
                  </a:lnTo>
                  <a:lnTo>
                    <a:pt x="7188895" y="3848561"/>
                  </a:lnTo>
                  <a:lnTo>
                    <a:pt x="7182696" y="3894303"/>
                  </a:lnTo>
                  <a:lnTo>
                    <a:pt x="7175866" y="3939854"/>
                  </a:lnTo>
                  <a:lnTo>
                    <a:pt x="7168410" y="3985211"/>
                  </a:lnTo>
                  <a:lnTo>
                    <a:pt x="7160333" y="4030369"/>
                  </a:lnTo>
                  <a:lnTo>
                    <a:pt x="7151639" y="4075325"/>
                  </a:lnTo>
                  <a:lnTo>
                    <a:pt x="7142332" y="4120074"/>
                  </a:lnTo>
                  <a:lnTo>
                    <a:pt x="7132416" y="4164612"/>
                  </a:lnTo>
                  <a:lnTo>
                    <a:pt x="7121896" y="4208936"/>
                  </a:lnTo>
                  <a:lnTo>
                    <a:pt x="7110777" y="4253041"/>
                  </a:lnTo>
                  <a:lnTo>
                    <a:pt x="7099061" y="4296923"/>
                  </a:lnTo>
                  <a:lnTo>
                    <a:pt x="7086754" y="4340577"/>
                  </a:lnTo>
                  <a:lnTo>
                    <a:pt x="7073860" y="4384001"/>
                  </a:lnTo>
                  <a:lnTo>
                    <a:pt x="7060383" y="4427189"/>
                  </a:lnTo>
                  <a:lnTo>
                    <a:pt x="7046328" y="4470138"/>
                  </a:lnTo>
                  <a:lnTo>
                    <a:pt x="7031699" y="4512844"/>
                  </a:lnTo>
                  <a:lnTo>
                    <a:pt x="7016500" y="4555302"/>
                  </a:lnTo>
                  <a:lnTo>
                    <a:pt x="7000735" y="4597509"/>
                  </a:lnTo>
                  <a:lnTo>
                    <a:pt x="6984409" y="4639460"/>
                  </a:lnTo>
                  <a:lnTo>
                    <a:pt x="6967526" y="4681151"/>
                  </a:lnTo>
                  <a:lnTo>
                    <a:pt x="6950090" y="4722578"/>
                  </a:lnTo>
                  <a:lnTo>
                    <a:pt x="6932106" y="4763738"/>
                  </a:lnTo>
                  <a:lnTo>
                    <a:pt x="6913578" y="4804625"/>
                  </a:lnTo>
                  <a:lnTo>
                    <a:pt x="6894510" y="4845237"/>
                  </a:lnTo>
                  <a:lnTo>
                    <a:pt x="6874906" y="4885568"/>
                  </a:lnTo>
                  <a:lnTo>
                    <a:pt x="6854772" y="4925615"/>
                  </a:lnTo>
                  <a:lnTo>
                    <a:pt x="6834110" y="4965374"/>
                  </a:lnTo>
                  <a:lnTo>
                    <a:pt x="6812926" y="5004840"/>
                  </a:lnTo>
                  <a:lnTo>
                    <a:pt x="6791224" y="5044010"/>
                  </a:lnTo>
                  <a:lnTo>
                    <a:pt x="6769008" y="5082879"/>
                  </a:lnTo>
                  <a:lnTo>
                    <a:pt x="6746282" y="5121443"/>
                  </a:lnTo>
                  <a:lnTo>
                    <a:pt x="6723050" y="5159699"/>
                  </a:lnTo>
                  <a:lnTo>
                    <a:pt x="6699318" y="5197642"/>
                  </a:lnTo>
                  <a:lnTo>
                    <a:pt x="6675088" y="5235268"/>
                  </a:lnTo>
                  <a:lnTo>
                    <a:pt x="6650367" y="5272573"/>
                  </a:lnTo>
                  <a:lnTo>
                    <a:pt x="6625157" y="5309553"/>
                  </a:lnTo>
                  <a:lnTo>
                    <a:pt x="6599463" y="5346203"/>
                  </a:lnTo>
                  <a:lnTo>
                    <a:pt x="6573290" y="5382521"/>
                  </a:lnTo>
                  <a:lnTo>
                    <a:pt x="6546641" y="5418501"/>
                  </a:lnTo>
                  <a:lnTo>
                    <a:pt x="6519521" y="5454139"/>
                  </a:lnTo>
                  <a:lnTo>
                    <a:pt x="6491935" y="5489433"/>
                  </a:lnTo>
                  <a:lnTo>
                    <a:pt x="6463886" y="5524376"/>
                  </a:lnTo>
                  <a:lnTo>
                    <a:pt x="6435379" y="5558966"/>
                  </a:lnTo>
                  <a:lnTo>
                    <a:pt x="6406418" y="5593198"/>
                  </a:lnTo>
                  <a:lnTo>
                    <a:pt x="6377008" y="5627068"/>
                  </a:lnTo>
                  <a:lnTo>
                    <a:pt x="6347153" y="5660572"/>
                  </a:lnTo>
                  <a:lnTo>
                    <a:pt x="6316857" y="5693706"/>
                  </a:lnTo>
                  <a:lnTo>
                    <a:pt x="6286124" y="5726466"/>
                  </a:lnTo>
                  <a:lnTo>
                    <a:pt x="6254958" y="5758848"/>
                  </a:lnTo>
                  <a:lnTo>
                    <a:pt x="6223365" y="5790848"/>
                  </a:lnTo>
                  <a:lnTo>
                    <a:pt x="6191348" y="5822461"/>
                  </a:lnTo>
                  <a:lnTo>
                    <a:pt x="6158912" y="5853684"/>
                  </a:lnTo>
                  <a:lnTo>
                    <a:pt x="6126061" y="5884512"/>
                  </a:lnTo>
                  <a:lnTo>
                    <a:pt x="6092799" y="5914941"/>
                  </a:lnTo>
                  <a:lnTo>
                    <a:pt x="6059130" y="5944968"/>
                  </a:lnTo>
                  <a:lnTo>
                    <a:pt x="6025059" y="5974588"/>
                  </a:lnTo>
                  <a:lnTo>
                    <a:pt x="5990590" y="6003797"/>
                  </a:lnTo>
                  <a:lnTo>
                    <a:pt x="5955728" y="6032591"/>
                  </a:lnTo>
                  <a:lnTo>
                    <a:pt x="5920476" y="6060966"/>
                  </a:lnTo>
                  <a:lnTo>
                    <a:pt x="5884839" y="6088918"/>
                  </a:lnTo>
                  <a:lnTo>
                    <a:pt x="5848822" y="6116443"/>
                  </a:lnTo>
                  <a:lnTo>
                    <a:pt x="5812428" y="6143536"/>
                  </a:lnTo>
                  <a:lnTo>
                    <a:pt x="5775662" y="6170194"/>
                  </a:lnTo>
                  <a:lnTo>
                    <a:pt x="5738528" y="6196413"/>
                  </a:lnTo>
                  <a:lnTo>
                    <a:pt x="5701031" y="6222188"/>
                  </a:lnTo>
                  <a:lnTo>
                    <a:pt x="5663174" y="6247515"/>
                  </a:lnTo>
                  <a:lnTo>
                    <a:pt x="5624963" y="6272391"/>
                  </a:lnTo>
                  <a:lnTo>
                    <a:pt x="5586401" y="6296810"/>
                  </a:lnTo>
                  <a:lnTo>
                    <a:pt x="5547492" y="6320770"/>
                  </a:lnTo>
                  <a:lnTo>
                    <a:pt x="5508242" y="6344266"/>
                  </a:lnTo>
                  <a:lnTo>
                    <a:pt x="5468654" y="6367294"/>
                  </a:lnTo>
                  <a:lnTo>
                    <a:pt x="5428732" y="6389849"/>
                  </a:lnTo>
                  <a:lnTo>
                    <a:pt x="5388481" y="6411929"/>
                  </a:lnTo>
                  <a:lnTo>
                    <a:pt x="5347906" y="6433528"/>
                  </a:lnTo>
                  <a:lnTo>
                    <a:pt x="5307010" y="6454642"/>
                  </a:lnTo>
                  <a:lnTo>
                    <a:pt x="5265798" y="6475268"/>
                  </a:lnTo>
                  <a:lnTo>
                    <a:pt x="5224273" y="6495402"/>
                  </a:lnTo>
                  <a:lnTo>
                    <a:pt x="5182442" y="6515039"/>
                  </a:lnTo>
                  <a:lnTo>
                    <a:pt x="5140306" y="6534175"/>
                  </a:lnTo>
                  <a:lnTo>
                    <a:pt x="5097872" y="6552806"/>
                  </a:lnTo>
                  <a:lnTo>
                    <a:pt x="5055143" y="6570928"/>
                  </a:lnTo>
                  <a:lnTo>
                    <a:pt x="5012124" y="6588537"/>
                  </a:lnTo>
                  <a:lnTo>
                    <a:pt x="4968818" y="6605629"/>
                  </a:lnTo>
                  <a:lnTo>
                    <a:pt x="4925231" y="6622200"/>
                  </a:lnTo>
                  <a:lnTo>
                    <a:pt x="4881366" y="6638246"/>
                  </a:lnTo>
                  <a:lnTo>
                    <a:pt x="4837228" y="6653762"/>
                  </a:lnTo>
                  <a:lnTo>
                    <a:pt x="4792821" y="6668745"/>
                  </a:lnTo>
                  <a:lnTo>
                    <a:pt x="4748150" y="6683191"/>
                  </a:lnTo>
                  <a:lnTo>
                    <a:pt x="4703218" y="6697094"/>
                  </a:lnTo>
                  <a:lnTo>
                    <a:pt x="4658029" y="6710452"/>
                  </a:lnTo>
                  <a:lnTo>
                    <a:pt x="4612590" y="6723261"/>
                  </a:lnTo>
                  <a:lnTo>
                    <a:pt x="4566902" y="6735515"/>
                  </a:lnTo>
                  <a:lnTo>
                    <a:pt x="4520972" y="6747212"/>
                  </a:lnTo>
                  <a:lnTo>
                    <a:pt x="4474803" y="6758346"/>
                  </a:lnTo>
                  <a:lnTo>
                    <a:pt x="4428399" y="6768914"/>
                  </a:lnTo>
                  <a:lnTo>
                    <a:pt x="4381765" y="6778912"/>
                  </a:lnTo>
                  <a:lnTo>
                    <a:pt x="4334905" y="6788336"/>
                  </a:lnTo>
                  <a:lnTo>
                    <a:pt x="4287824" y="6797182"/>
                  </a:lnTo>
                  <a:lnTo>
                    <a:pt x="4240525" y="6805444"/>
                  </a:lnTo>
                  <a:lnTo>
                    <a:pt x="4193013" y="6813121"/>
                  </a:lnTo>
                  <a:lnTo>
                    <a:pt x="4145292" y="6820207"/>
                  </a:lnTo>
                  <a:lnTo>
                    <a:pt x="4097367" y="6826698"/>
                  </a:lnTo>
                  <a:lnTo>
                    <a:pt x="4049241" y="6832590"/>
                  </a:lnTo>
                  <a:lnTo>
                    <a:pt x="4000920" y="6837879"/>
                  </a:lnTo>
                  <a:lnTo>
                    <a:pt x="3952407" y="6842562"/>
                  </a:lnTo>
                  <a:lnTo>
                    <a:pt x="3903707" y="6846633"/>
                  </a:lnTo>
                  <a:lnTo>
                    <a:pt x="3854824" y="6850089"/>
                  </a:lnTo>
                  <a:lnTo>
                    <a:pt x="3805763" y="6852926"/>
                  </a:lnTo>
                  <a:lnTo>
                    <a:pt x="3756527" y="6855140"/>
                  </a:lnTo>
                  <a:lnTo>
                    <a:pt x="3707121" y="6856726"/>
                  </a:lnTo>
                  <a:lnTo>
                    <a:pt x="3657549" y="6857680"/>
                  </a:lnTo>
                  <a:lnTo>
                    <a:pt x="3607815" y="6858000"/>
                  </a:lnTo>
                  <a:lnTo>
                    <a:pt x="3558082" y="6857680"/>
                  </a:lnTo>
                  <a:lnTo>
                    <a:pt x="3508510" y="6856726"/>
                  </a:lnTo>
                  <a:lnTo>
                    <a:pt x="3459104" y="6855140"/>
                  </a:lnTo>
                  <a:lnTo>
                    <a:pt x="3409868" y="6852926"/>
                  </a:lnTo>
                  <a:lnTo>
                    <a:pt x="3360807" y="6850089"/>
                  </a:lnTo>
                  <a:lnTo>
                    <a:pt x="3311924" y="6846633"/>
                  </a:lnTo>
                  <a:lnTo>
                    <a:pt x="3263224" y="6842562"/>
                  </a:lnTo>
                  <a:lnTo>
                    <a:pt x="3214711" y="6837879"/>
                  </a:lnTo>
                  <a:lnTo>
                    <a:pt x="3166390" y="6832590"/>
                  </a:lnTo>
                  <a:lnTo>
                    <a:pt x="3118264" y="6826698"/>
                  </a:lnTo>
                  <a:lnTo>
                    <a:pt x="3070339" y="6820207"/>
                  </a:lnTo>
                  <a:lnTo>
                    <a:pt x="3022618" y="6813121"/>
                  </a:lnTo>
                  <a:lnTo>
                    <a:pt x="2975106" y="6805444"/>
                  </a:lnTo>
                  <a:lnTo>
                    <a:pt x="2927807" y="6797182"/>
                  </a:lnTo>
                  <a:lnTo>
                    <a:pt x="2880726" y="6788336"/>
                  </a:lnTo>
                  <a:lnTo>
                    <a:pt x="2833866" y="6778912"/>
                  </a:lnTo>
                  <a:lnTo>
                    <a:pt x="2787232" y="6768914"/>
                  </a:lnTo>
                  <a:lnTo>
                    <a:pt x="2740828" y="6758346"/>
                  </a:lnTo>
                  <a:lnTo>
                    <a:pt x="2694659" y="6747212"/>
                  </a:lnTo>
                  <a:lnTo>
                    <a:pt x="2648729" y="6735515"/>
                  </a:lnTo>
                  <a:lnTo>
                    <a:pt x="2603041" y="6723261"/>
                  </a:lnTo>
                  <a:lnTo>
                    <a:pt x="2557602" y="6710452"/>
                  </a:lnTo>
                  <a:lnTo>
                    <a:pt x="2512413" y="6697094"/>
                  </a:lnTo>
                  <a:lnTo>
                    <a:pt x="2467481" y="6683191"/>
                  </a:lnTo>
                  <a:lnTo>
                    <a:pt x="2422810" y="6668745"/>
                  </a:lnTo>
                  <a:lnTo>
                    <a:pt x="2378403" y="6653762"/>
                  </a:lnTo>
                  <a:lnTo>
                    <a:pt x="2334265" y="6638246"/>
                  </a:lnTo>
                  <a:lnTo>
                    <a:pt x="2290400" y="6622200"/>
                  </a:lnTo>
                  <a:lnTo>
                    <a:pt x="2246813" y="6605629"/>
                  </a:lnTo>
                  <a:lnTo>
                    <a:pt x="2203507" y="6588537"/>
                  </a:lnTo>
                  <a:lnTo>
                    <a:pt x="2160488" y="6570928"/>
                  </a:lnTo>
                  <a:lnTo>
                    <a:pt x="2117759" y="6552806"/>
                  </a:lnTo>
                  <a:lnTo>
                    <a:pt x="2075325" y="6534175"/>
                  </a:lnTo>
                  <a:lnTo>
                    <a:pt x="2033189" y="6515039"/>
                  </a:lnTo>
                  <a:lnTo>
                    <a:pt x="1991358" y="6495402"/>
                  </a:lnTo>
                  <a:lnTo>
                    <a:pt x="1949833" y="6475268"/>
                  </a:lnTo>
                  <a:lnTo>
                    <a:pt x="1908621" y="6454642"/>
                  </a:lnTo>
                  <a:lnTo>
                    <a:pt x="1867725" y="6433528"/>
                  </a:lnTo>
                  <a:lnTo>
                    <a:pt x="1827150" y="6411929"/>
                  </a:lnTo>
                  <a:lnTo>
                    <a:pt x="1786899" y="6389849"/>
                  </a:lnTo>
                  <a:lnTo>
                    <a:pt x="1746977" y="6367294"/>
                  </a:lnTo>
                  <a:lnTo>
                    <a:pt x="1707389" y="6344266"/>
                  </a:lnTo>
                  <a:lnTo>
                    <a:pt x="1668139" y="6320770"/>
                  </a:lnTo>
                  <a:lnTo>
                    <a:pt x="1629230" y="6296810"/>
                  </a:lnTo>
                  <a:lnTo>
                    <a:pt x="1590668" y="6272391"/>
                  </a:lnTo>
                  <a:lnTo>
                    <a:pt x="1552457" y="6247515"/>
                  </a:lnTo>
                  <a:lnTo>
                    <a:pt x="1514600" y="6222188"/>
                  </a:lnTo>
                  <a:lnTo>
                    <a:pt x="1477103" y="6196413"/>
                  </a:lnTo>
                  <a:lnTo>
                    <a:pt x="1439969" y="6170194"/>
                  </a:lnTo>
                  <a:lnTo>
                    <a:pt x="1403203" y="6143536"/>
                  </a:lnTo>
                  <a:lnTo>
                    <a:pt x="1366809" y="6116443"/>
                  </a:lnTo>
                  <a:lnTo>
                    <a:pt x="1330792" y="6088918"/>
                  </a:lnTo>
                  <a:lnTo>
                    <a:pt x="1295155" y="6060966"/>
                  </a:lnTo>
                  <a:lnTo>
                    <a:pt x="1259903" y="6032591"/>
                  </a:lnTo>
                  <a:lnTo>
                    <a:pt x="1225041" y="6003797"/>
                  </a:lnTo>
                  <a:lnTo>
                    <a:pt x="1190572" y="5974588"/>
                  </a:lnTo>
                  <a:lnTo>
                    <a:pt x="1156501" y="5944968"/>
                  </a:lnTo>
                  <a:lnTo>
                    <a:pt x="1122832" y="5914941"/>
                  </a:lnTo>
                  <a:lnTo>
                    <a:pt x="1089570" y="5884512"/>
                  </a:lnTo>
                  <a:lnTo>
                    <a:pt x="1056719" y="5853684"/>
                  </a:lnTo>
                  <a:lnTo>
                    <a:pt x="1024283" y="5822461"/>
                  </a:lnTo>
                  <a:lnTo>
                    <a:pt x="992266" y="5790848"/>
                  </a:lnTo>
                  <a:lnTo>
                    <a:pt x="960673" y="5758848"/>
                  </a:lnTo>
                  <a:lnTo>
                    <a:pt x="929507" y="5726466"/>
                  </a:lnTo>
                  <a:lnTo>
                    <a:pt x="898774" y="5693706"/>
                  </a:lnTo>
                  <a:lnTo>
                    <a:pt x="868478" y="5660572"/>
                  </a:lnTo>
                  <a:lnTo>
                    <a:pt x="838623" y="5627068"/>
                  </a:lnTo>
                  <a:lnTo>
                    <a:pt x="809213" y="5593198"/>
                  </a:lnTo>
                  <a:lnTo>
                    <a:pt x="780252" y="5558966"/>
                  </a:lnTo>
                  <a:lnTo>
                    <a:pt x="751745" y="5524376"/>
                  </a:lnTo>
                  <a:lnTo>
                    <a:pt x="723696" y="5489433"/>
                  </a:lnTo>
                  <a:lnTo>
                    <a:pt x="696110" y="5454139"/>
                  </a:lnTo>
                  <a:lnTo>
                    <a:pt x="668990" y="5418501"/>
                  </a:lnTo>
                  <a:lnTo>
                    <a:pt x="642341" y="5382521"/>
                  </a:lnTo>
                  <a:lnTo>
                    <a:pt x="616168" y="5346203"/>
                  </a:lnTo>
                  <a:lnTo>
                    <a:pt x="590474" y="5309553"/>
                  </a:lnTo>
                  <a:lnTo>
                    <a:pt x="565264" y="5272573"/>
                  </a:lnTo>
                  <a:lnTo>
                    <a:pt x="540543" y="5235268"/>
                  </a:lnTo>
                  <a:lnTo>
                    <a:pt x="516313" y="5197642"/>
                  </a:lnTo>
                  <a:lnTo>
                    <a:pt x="492581" y="5159699"/>
                  </a:lnTo>
                  <a:lnTo>
                    <a:pt x="469349" y="5121443"/>
                  </a:lnTo>
                  <a:lnTo>
                    <a:pt x="446623" y="5082879"/>
                  </a:lnTo>
                  <a:lnTo>
                    <a:pt x="424407" y="5044010"/>
                  </a:lnTo>
                  <a:lnTo>
                    <a:pt x="402705" y="5004840"/>
                  </a:lnTo>
                  <a:lnTo>
                    <a:pt x="381521" y="4965374"/>
                  </a:lnTo>
                  <a:lnTo>
                    <a:pt x="360859" y="4925615"/>
                  </a:lnTo>
                  <a:lnTo>
                    <a:pt x="340725" y="4885568"/>
                  </a:lnTo>
                  <a:lnTo>
                    <a:pt x="321121" y="4845237"/>
                  </a:lnTo>
                  <a:lnTo>
                    <a:pt x="302053" y="4804625"/>
                  </a:lnTo>
                  <a:lnTo>
                    <a:pt x="283525" y="4763738"/>
                  </a:lnTo>
                  <a:lnTo>
                    <a:pt x="265541" y="4722578"/>
                  </a:lnTo>
                  <a:lnTo>
                    <a:pt x="248105" y="4681151"/>
                  </a:lnTo>
                  <a:lnTo>
                    <a:pt x="231222" y="4639460"/>
                  </a:lnTo>
                  <a:lnTo>
                    <a:pt x="214896" y="4597509"/>
                  </a:lnTo>
                  <a:lnTo>
                    <a:pt x="199131" y="4555302"/>
                  </a:lnTo>
                  <a:lnTo>
                    <a:pt x="183932" y="4512844"/>
                  </a:lnTo>
                  <a:lnTo>
                    <a:pt x="169303" y="4470138"/>
                  </a:lnTo>
                  <a:lnTo>
                    <a:pt x="155248" y="4427189"/>
                  </a:lnTo>
                  <a:lnTo>
                    <a:pt x="141771" y="4384001"/>
                  </a:lnTo>
                  <a:lnTo>
                    <a:pt x="128877" y="4340577"/>
                  </a:lnTo>
                  <a:lnTo>
                    <a:pt x="116570" y="4296923"/>
                  </a:lnTo>
                  <a:lnTo>
                    <a:pt x="104854" y="4253041"/>
                  </a:lnTo>
                  <a:lnTo>
                    <a:pt x="93735" y="4208936"/>
                  </a:lnTo>
                  <a:lnTo>
                    <a:pt x="83215" y="4164612"/>
                  </a:lnTo>
                  <a:lnTo>
                    <a:pt x="73299" y="4120074"/>
                  </a:lnTo>
                  <a:lnTo>
                    <a:pt x="63992" y="4075325"/>
                  </a:lnTo>
                  <a:lnTo>
                    <a:pt x="55298" y="4030369"/>
                  </a:lnTo>
                  <a:lnTo>
                    <a:pt x="47221" y="3985211"/>
                  </a:lnTo>
                  <a:lnTo>
                    <a:pt x="39765" y="3939854"/>
                  </a:lnTo>
                  <a:lnTo>
                    <a:pt x="32935" y="3894303"/>
                  </a:lnTo>
                  <a:lnTo>
                    <a:pt x="26736" y="3848561"/>
                  </a:lnTo>
                  <a:lnTo>
                    <a:pt x="21170" y="3802634"/>
                  </a:lnTo>
                  <a:lnTo>
                    <a:pt x="16243" y="3756524"/>
                  </a:lnTo>
                  <a:lnTo>
                    <a:pt x="11960" y="3710236"/>
                  </a:lnTo>
                  <a:lnTo>
                    <a:pt x="8323" y="3663774"/>
                  </a:lnTo>
                  <a:lnTo>
                    <a:pt x="5338" y="3617143"/>
                  </a:lnTo>
                  <a:lnTo>
                    <a:pt x="3009" y="3570345"/>
                  </a:lnTo>
                  <a:lnTo>
                    <a:pt x="1340" y="3523386"/>
                  </a:lnTo>
                  <a:lnTo>
                    <a:pt x="335" y="3476270"/>
                  </a:lnTo>
                  <a:lnTo>
                    <a:pt x="0" y="3429000"/>
                  </a:lnTo>
                  <a:close/>
                </a:path>
              </a:pathLst>
            </a:custGeom>
            <a:ln w="254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 name="object 9"/>
            <p:cNvSpPr/>
            <p:nvPr/>
          </p:nvSpPr>
          <p:spPr>
            <a:xfrm>
              <a:off x="5347589" y="293877"/>
              <a:ext cx="3195955" cy="2192655"/>
            </a:xfrm>
            <a:custGeom>
              <a:avLst/>
              <a:gdLst/>
              <a:ahLst/>
              <a:cxnLst/>
              <a:rect l="l" t="t" r="r" b="b"/>
              <a:pathLst>
                <a:path w="3195954" h="2192655">
                  <a:moveTo>
                    <a:pt x="0" y="98044"/>
                  </a:moveTo>
                  <a:lnTo>
                    <a:pt x="1133856" y="2192147"/>
                  </a:lnTo>
                </a:path>
                <a:path w="3195954" h="2192655">
                  <a:moveTo>
                    <a:pt x="3195446" y="0"/>
                  </a:moveTo>
                  <a:lnTo>
                    <a:pt x="2138807" y="2167636"/>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0" name="object 10"/>
            <p:cNvSpPr/>
            <p:nvPr/>
          </p:nvSpPr>
          <p:spPr>
            <a:xfrm>
              <a:off x="6996810" y="3429000"/>
              <a:ext cx="0" cy="3429000"/>
            </a:xfrm>
            <a:custGeom>
              <a:avLst/>
              <a:gdLst/>
              <a:ahLst/>
              <a:cxnLst/>
              <a:rect l="l" t="t" r="r" b="b"/>
              <a:pathLst>
                <a:path h="3429000">
                  <a:moveTo>
                    <a:pt x="0" y="0"/>
                  </a:moveTo>
                  <a:lnTo>
                    <a:pt x="0" y="3429000"/>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1" name="object 11"/>
          <p:cNvSpPr txBox="1"/>
          <p:nvPr/>
        </p:nvSpPr>
        <p:spPr>
          <a:xfrm>
            <a:off x="5023460" y="5175274"/>
            <a:ext cx="1730216" cy="982544"/>
          </a:xfrm>
          <a:prstGeom prst="rect">
            <a:avLst/>
          </a:prstGeom>
        </p:spPr>
        <p:txBody>
          <a:bodyPr vert="horz" wrap="square" lIns="0" tIns="46005" rIns="0" bIns="0" rtlCol="0">
            <a:spAutoFit/>
          </a:bodyPr>
          <a:lstStyle/>
          <a:p>
            <a:pPr marL="10001" marR="4001" indent="354044" defTabSz="720090" fontAlgn="auto">
              <a:lnSpc>
                <a:spcPct val="85300"/>
              </a:lnSpc>
              <a:spcBef>
                <a:spcPts val="361"/>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Production </a:t>
            </a:r>
            <a:r>
              <a:rPr sz="1418" kern="0" dirty="0">
                <a:solidFill>
                  <a:sysClr val="windowText" lastClr="000000"/>
                </a:solidFill>
                <a:latin typeface="Calibri" panose="020F0502020204030204" pitchFamily="34" charset="0"/>
                <a:cs typeface="Calibri" panose="020F0502020204030204" pitchFamily="34" charset="0"/>
              </a:rPr>
              <a:t>Produce</a:t>
            </a:r>
            <a:r>
              <a:rPr sz="1418" kern="0" spc="-20"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and</a:t>
            </a:r>
            <a:r>
              <a:rPr sz="1418" kern="0" spc="-8" dirty="0">
                <a:solidFill>
                  <a:sysClr val="windowText" lastClr="000000"/>
                </a:solidFill>
                <a:latin typeface="Calibri" panose="020F0502020204030204" pitchFamily="34" charset="0"/>
                <a:cs typeface="Calibri" panose="020F0502020204030204" pitchFamily="34" charset="0"/>
              </a:rPr>
              <a:t> improve systems.</a:t>
            </a:r>
            <a:endParaRPr sz="1418" kern="0" dirty="0">
              <a:solidFill>
                <a:sysClr val="windowText" lastClr="000000"/>
              </a:solidFill>
              <a:latin typeface="Calibri" panose="020F0502020204030204" pitchFamily="34" charset="0"/>
              <a:cs typeface="Calibri" panose="020F0502020204030204" pitchFamily="34" charset="0"/>
            </a:endParaRPr>
          </a:p>
          <a:p>
            <a:pPr marL="10001" marR="24003" defTabSz="720090" fontAlgn="auto">
              <a:lnSpc>
                <a:spcPts val="1448"/>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Evolve</a:t>
            </a:r>
            <a:r>
              <a:rPr sz="1418" kern="0" spc="-2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infrastructure. </a:t>
            </a:r>
            <a:r>
              <a:rPr sz="1418" kern="0" dirty="0">
                <a:solidFill>
                  <a:sysClr val="windowText" lastClr="000000"/>
                </a:solidFill>
                <a:latin typeface="Calibri" panose="020F0502020204030204" pitchFamily="34" charset="0"/>
                <a:cs typeface="Calibri" panose="020F0502020204030204" pitchFamily="34" charset="0"/>
              </a:rPr>
              <a:t>Inspect</a:t>
            </a:r>
            <a:r>
              <a:rPr sz="1418" kern="0" spc="-20"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and</a:t>
            </a:r>
            <a:r>
              <a:rPr sz="1418" kern="0" spc="-8" dirty="0">
                <a:solidFill>
                  <a:sysClr val="windowText" lastClr="000000"/>
                </a:solidFill>
                <a:latin typeface="Calibri" panose="020F0502020204030204" pitchFamily="34" charset="0"/>
                <a:cs typeface="Calibri" panose="020F0502020204030204" pitchFamily="34" charset="0"/>
              </a:rPr>
              <a:t> test.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2" name="object 12"/>
          <p:cNvSpPr txBox="1"/>
          <p:nvPr/>
        </p:nvSpPr>
        <p:spPr>
          <a:xfrm>
            <a:off x="3045812" y="5175274"/>
            <a:ext cx="1842730" cy="626157"/>
          </a:xfrm>
          <a:prstGeom prst="rect">
            <a:avLst/>
          </a:prstGeom>
        </p:spPr>
        <p:txBody>
          <a:bodyPr vert="horz" wrap="square" lIns="0" tIns="10501" rIns="0" bIns="0" rtlCol="0">
            <a:spAutoFit/>
          </a:bodyPr>
          <a:lstStyle/>
          <a:p>
            <a:pPr algn="ctr" defTabSz="720090" fontAlgn="auto">
              <a:lnSpc>
                <a:spcPts val="1764"/>
              </a:lnSpc>
              <a:spcBef>
                <a:spcPts val="83"/>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Utilization</a:t>
            </a:r>
            <a:endParaRPr sz="1575" kern="0" dirty="0">
              <a:solidFill>
                <a:sysClr val="windowText" lastClr="000000"/>
              </a:solidFill>
              <a:latin typeface="Calibri" panose="020F0502020204030204" pitchFamily="34" charset="0"/>
              <a:cs typeface="Calibri" panose="020F0502020204030204" pitchFamily="34" charset="0"/>
            </a:endParaRPr>
          </a:p>
          <a:p>
            <a:pPr algn="ctr" defTabSz="720090" fontAlgn="auto">
              <a:lnSpc>
                <a:spcPts val="1448"/>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Operate</a:t>
            </a:r>
            <a:r>
              <a:rPr sz="1418" kern="0" spc="-16"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system</a:t>
            </a:r>
            <a:endParaRPr sz="1418" kern="0" dirty="0">
              <a:solidFill>
                <a:sysClr val="windowText" lastClr="000000"/>
              </a:solidFill>
              <a:latin typeface="Calibri" panose="020F0502020204030204" pitchFamily="34" charset="0"/>
              <a:cs typeface="Calibri" panose="020F0502020204030204" pitchFamily="34" charset="0"/>
            </a:endParaRPr>
          </a:p>
          <a:p>
            <a:pPr algn="ctr" defTabSz="720090" fontAlgn="auto">
              <a:lnSpc>
                <a:spcPts val="1575"/>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to</a:t>
            </a:r>
            <a:r>
              <a:rPr sz="1418" kern="0" spc="-8"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satisfy</a:t>
            </a:r>
            <a:r>
              <a:rPr sz="1418" kern="0" spc="-12"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users' </a:t>
            </a:r>
            <a:r>
              <a:rPr sz="1418" kern="0" spc="-8" dirty="0">
                <a:solidFill>
                  <a:sysClr val="windowText" lastClr="000000"/>
                </a:solidFill>
                <a:latin typeface="Calibri" panose="020F0502020204030204" pitchFamily="34" charset="0"/>
                <a:cs typeface="Calibri" panose="020F0502020204030204" pitchFamily="34" charset="0"/>
              </a:rPr>
              <a:t>needs.</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3" name="object 13"/>
          <p:cNvSpPr txBox="1"/>
          <p:nvPr/>
        </p:nvSpPr>
        <p:spPr>
          <a:xfrm>
            <a:off x="6229411" y="2536385"/>
            <a:ext cx="823103" cy="252978"/>
          </a:xfrm>
          <a:prstGeom prst="rect">
            <a:avLst/>
          </a:prstGeom>
        </p:spPr>
        <p:txBody>
          <a:bodyPr vert="horz" wrap="square" lIns="0" tIns="10501" rIns="0" bIns="0" rtlCol="0">
            <a:spAutoFit/>
          </a:bodyPr>
          <a:lstStyle/>
          <a:p>
            <a:pPr marL="10001" defTabSz="720090" fontAlgn="auto">
              <a:spcBef>
                <a:spcPts val="83"/>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Concept</a:t>
            </a:r>
            <a:endParaRPr sz="1575" kern="0" dirty="0">
              <a:solidFill>
                <a:sysClr val="windowText" lastClr="000000"/>
              </a:solidFill>
              <a:latin typeface="Calibri" panose="020F0502020204030204" pitchFamily="34" charset="0"/>
              <a:cs typeface="Calibri" panose="020F0502020204030204" pitchFamily="34" charset="0"/>
            </a:endParaRPr>
          </a:p>
        </p:txBody>
      </p:sp>
      <p:sp>
        <p:nvSpPr>
          <p:cNvPr id="14" name="object 14"/>
          <p:cNvSpPr txBox="1"/>
          <p:nvPr/>
        </p:nvSpPr>
        <p:spPr>
          <a:xfrm>
            <a:off x="5623035" y="2745211"/>
            <a:ext cx="1188649"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dirty="0">
                <a:solidFill>
                  <a:sysClr val="windowText" lastClr="000000"/>
                </a:solidFill>
                <a:latin typeface="Calibri" panose="020F0502020204030204" pitchFamily="34" charset="0"/>
                <a:cs typeface="Calibri" panose="020F0502020204030204" pitchFamily="34" charset="0"/>
              </a:rPr>
              <a:t>Identify</a:t>
            </a:r>
            <a:r>
              <a:rPr sz="1418" kern="0" spc="-24"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needs.</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5" name="object 15"/>
          <p:cNvSpPr txBox="1"/>
          <p:nvPr/>
        </p:nvSpPr>
        <p:spPr>
          <a:xfrm>
            <a:off x="5623035" y="2928833"/>
            <a:ext cx="2018752" cy="420467"/>
          </a:xfrm>
          <a:prstGeom prst="rect">
            <a:avLst/>
          </a:prstGeom>
        </p:spPr>
        <p:txBody>
          <a:bodyPr vert="horz" wrap="square" lIns="0" tIns="10001" rIns="0" bIns="0" rtlCol="0">
            <a:spAutoFit/>
          </a:bodyPr>
          <a:lstStyle/>
          <a:p>
            <a:pPr marL="10001" defTabSz="720090" fontAlgn="auto">
              <a:lnSpc>
                <a:spcPts val="1575"/>
              </a:lnSpc>
              <a:spcBef>
                <a:spcPts val="79"/>
              </a:spcBef>
              <a:spcAft>
                <a:spcPts val="0"/>
              </a:spcAft>
            </a:pPr>
            <a:r>
              <a:rPr sz="1418" kern="0" dirty="0">
                <a:solidFill>
                  <a:sysClr val="windowText" lastClr="000000"/>
                </a:solidFill>
                <a:latin typeface="Calibri" panose="020F0502020204030204" pitchFamily="34" charset="0"/>
                <a:cs typeface="Calibri" panose="020F0502020204030204" pitchFamily="34" charset="0"/>
              </a:rPr>
              <a:t>Explore</a:t>
            </a:r>
            <a:r>
              <a:rPr sz="1418" kern="0" spc="-2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concepts.</a:t>
            </a:r>
            <a:endParaRPr sz="1418" kern="0" dirty="0">
              <a:solidFill>
                <a:sysClr val="windowText" lastClr="000000"/>
              </a:solidFill>
              <a:latin typeface="Calibri" panose="020F0502020204030204" pitchFamily="34" charset="0"/>
              <a:cs typeface="Calibri" panose="020F0502020204030204" pitchFamily="34" charset="0"/>
            </a:endParaRPr>
          </a:p>
          <a:p>
            <a:pPr marL="10001" defTabSz="720090" fontAlgn="auto">
              <a:lnSpc>
                <a:spcPts val="1575"/>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Propose</a:t>
            </a:r>
            <a:r>
              <a:rPr sz="1418" kern="0" spc="-24"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viable</a:t>
            </a:r>
            <a:r>
              <a:rPr sz="1418" kern="0" spc="-2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solutions.</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6" name="object 16"/>
          <p:cNvSpPr txBox="1"/>
          <p:nvPr/>
        </p:nvSpPr>
        <p:spPr>
          <a:xfrm>
            <a:off x="5998981" y="3797541"/>
            <a:ext cx="1688211" cy="994865"/>
          </a:xfrm>
          <a:prstGeom prst="rect">
            <a:avLst/>
          </a:prstGeom>
        </p:spPr>
        <p:txBody>
          <a:bodyPr vert="horz" wrap="square" lIns="0" tIns="45506" rIns="0" bIns="0" rtlCol="0">
            <a:spAutoFit/>
          </a:bodyPr>
          <a:lstStyle/>
          <a:p>
            <a:pPr marL="10001" marR="4001" indent="226528" defTabSz="720090" fontAlgn="auto">
              <a:lnSpc>
                <a:spcPct val="85300"/>
              </a:lnSpc>
              <a:spcBef>
                <a:spcPts val="358"/>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Development </a:t>
            </a:r>
            <a:r>
              <a:rPr sz="1418" kern="0" dirty="0">
                <a:solidFill>
                  <a:sysClr val="windowText" lastClr="000000"/>
                </a:solidFill>
                <a:latin typeface="Calibri" panose="020F0502020204030204" pitchFamily="34" charset="0"/>
                <a:cs typeface="Calibri" panose="020F0502020204030204" pitchFamily="34" charset="0"/>
              </a:rPr>
              <a:t>Refine</a:t>
            </a:r>
            <a:r>
              <a:rPr sz="1418" kern="0" spc="-24"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requirements. </a:t>
            </a:r>
            <a:r>
              <a:rPr sz="1418" kern="0" dirty="0">
                <a:solidFill>
                  <a:sysClr val="windowText" lastClr="000000"/>
                </a:solidFill>
                <a:latin typeface="Calibri" panose="020F0502020204030204" pitchFamily="34" charset="0"/>
                <a:cs typeface="Calibri" panose="020F0502020204030204" pitchFamily="34" charset="0"/>
              </a:rPr>
              <a:t>Describe</a:t>
            </a:r>
            <a:r>
              <a:rPr sz="1418" kern="0" spc="-32"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solution.</a:t>
            </a:r>
            <a:endParaRPr sz="1418" kern="0" dirty="0">
              <a:solidFill>
                <a:sysClr val="windowText" lastClr="000000"/>
              </a:solidFill>
              <a:latin typeface="Calibri" panose="020F0502020204030204" pitchFamily="34" charset="0"/>
              <a:cs typeface="Calibri" panose="020F0502020204030204" pitchFamily="34" charset="0"/>
            </a:endParaRPr>
          </a:p>
          <a:p>
            <a:pPr marL="10001" defTabSz="720090" fontAlgn="auto">
              <a:lnSpc>
                <a:spcPts val="1319"/>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Build</a:t>
            </a:r>
            <a:r>
              <a:rPr sz="1418" kern="0" spc="-16"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system.</a:t>
            </a:r>
            <a:endParaRPr sz="1418" kern="0" dirty="0">
              <a:solidFill>
                <a:sysClr val="windowText" lastClr="000000"/>
              </a:solidFill>
              <a:latin typeface="Calibri" panose="020F0502020204030204" pitchFamily="34" charset="0"/>
              <a:cs typeface="Calibri" panose="020F0502020204030204" pitchFamily="34" charset="0"/>
            </a:endParaRPr>
          </a:p>
          <a:p>
            <a:pPr marL="10001" defTabSz="720090" fontAlgn="auto">
              <a:lnSpc>
                <a:spcPts val="1575"/>
              </a:lnSpc>
              <a:spcBef>
                <a:spcPts val="0"/>
              </a:spcBef>
              <a:spcAft>
                <a:spcPts val="0"/>
              </a:spcAft>
            </a:pPr>
            <a:r>
              <a:rPr sz="1418" kern="0" dirty="0">
                <a:solidFill>
                  <a:sysClr val="windowText" lastClr="000000"/>
                </a:solidFill>
                <a:latin typeface="Calibri" panose="020F0502020204030204" pitchFamily="34" charset="0"/>
                <a:cs typeface="Calibri" panose="020F0502020204030204" pitchFamily="34" charset="0"/>
              </a:rPr>
              <a:t>Verify</a:t>
            </a:r>
            <a:r>
              <a:rPr sz="1418" kern="0" spc="-51"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&amp;</a:t>
            </a:r>
            <a:r>
              <a:rPr sz="1418" kern="0" spc="-47"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validate.</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7" name="object 17"/>
          <p:cNvSpPr txBox="1"/>
          <p:nvPr/>
        </p:nvSpPr>
        <p:spPr>
          <a:xfrm>
            <a:off x="2872292" y="2551587"/>
            <a:ext cx="1067633" cy="252978"/>
          </a:xfrm>
          <a:prstGeom prst="rect">
            <a:avLst/>
          </a:prstGeom>
        </p:spPr>
        <p:txBody>
          <a:bodyPr vert="horz" wrap="square" lIns="0" tIns="10501" rIns="0" bIns="0" rtlCol="0">
            <a:spAutoFit/>
          </a:bodyPr>
          <a:lstStyle/>
          <a:p>
            <a:pPr marL="10001" defTabSz="720090" fontAlgn="auto">
              <a:spcBef>
                <a:spcPts val="83"/>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Retirement</a:t>
            </a:r>
            <a:endParaRPr sz="1575" kern="0" dirty="0">
              <a:solidFill>
                <a:sysClr val="windowText" lastClr="000000"/>
              </a:solidFill>
              <a:latin typeface="Calibri" panose="020F0502020204030204" pitchFamily="34" charset="0"/>
              <a:cs typeface="Calibri" panose="020F0502020204030204" pitchFamily="34" charset="0"/>
            </a:endParaRPr>
          </a:p>
        </p:txBody>
      </p:sp>
      <p:sp>
        <p:nvSpPr>
          <p:cNvPr id="18" name="object 18"/>
          <p:cNvSpPr txBox="1"/>
          <p:nvPr/>
        </p:nvSpPr>
        <p:spPr>
          <a:xfrm>
            <a:off x="2458239" y="2760371"/>
            <a:ext cx="1897237" cy="582034"/>
          </a:xfrm>
          <a:prstGeom prst="rect">
            <a:avLst/>
          </a:prstGeom>
        </p:spPr>
        <p:txBody>
          <a:bodyPr vert="horz" wrap="square" lIns="0" tIns="43005" rIns="0" bIns="0" rtlCol="0">
            <a:spAutoFit/>
          </a:bodyPr>
          <a:lstStyle/>
          <a:p>
            <a:pPr marL="10001" marR="4001" indent="-500" algn="ctr" defTabSz="720090" fontAlgn="auto">
              <a:lnSpc>
                <a:spcPts val="1448"/>
              </a:lnSpc>
              <a:spcBef>
                <a:spcPts val="339"/>
              </a:spcBef>
              <a:spcAft>
                <a:spcPts val="0"/>
              </a:spcAft>
            </a:pPr>
            <a:r>
              <a:rPr sz="1418" kern="0" dirty="0">
                <a:solidFill>
                  <a:sysClr val="windowText" lastClr="000000"/>
                </a:solidFill>
                <a:latin typeface="Calibri" panose="020F0502020204030204" pitchFamily="34" charset="0"/>
                <a:cs typeface="Calibri" panose="020F0502020204030204" pitchFamily="34" charset="0"/>
              </a:rPr>
              <a:t>Store,</a:t>
            </a:r>
            <a:r>
              <a:rPr sz="1418" kern="0" spc="-20" dirty="0">
                <a:solidFill>
                  <a:sysClr val="windowText" lastClr="000000"/>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archive</a:t>
            </a:r>
            <a:r>
              <a:rPr sz="1418" kern="0" spc="-20" dirty="0">
                <a:solidFill>
                  <a:sysClr val="windowText" lastClr="000000"/>
                </a:solidFill>
                <a:latin typeface="Calibri" panose="020F0502020204030204" pitchFamily="34" charset="0"/>
                <a:cs typeface="Calibri" panose="020F0502020204030204" pitchFamily="34" charset="0"/>
              </a:rPr>
              <a:t> or </a:t>
            </a:r>
            <a:r>
              <a:rPr sz="1418" kern="0" dirty="0">
                <a:solidFill>
                  <a:sysClr val="windowText" lastClr="000000"/>
                </a:solidFill>
                <a:latin typeface="Calibri" panose="020F0502020204030204" pitchFamily="34" charset="0"/>
                <a:cs typeface="Calibri" panose="020F0502020204030204" pitchFamily="34" charset="0"/>
              </a:rPr>
              <a:t>dispose of </a:t>
            </a:r>
            <a:r>
              <a:rPr sz="1418" kern="0" spc="-8" dirty="0">
                <a:latin typeface="Calibri" panose="020F0502020204030204" pitchFamily="34" charset="0"/>
                <a:cs typeface="Calibri" panose="020F0502020204030204" pitchFamily="34" charset="0"/>
              </a:rPr>
              <a:t>sub-systems</a:t>
            </a:r>
            <a:r>
              <a:rPr sz="1418" kern="0" spc="-8" dirty="0">
                <a:solidFill>
                  <a:srgbClr val="114FFA"/>
                </a:solidFill>
                <a:latin typeface="Calibri" panose="020F0502020204030204" pitchFamily="34" charset="0"/>
                <a:cs typeface="Calibri" panose="020F0502020204030204" pitchFamily="34" charset="0"/>
              </a:rPr>
              <a:t> </a:t>
            </a:r>
            <a:r>
              <a:rPr sz="1418" kern="0" dirty="0">
                <a:solidFill>
                  <a:sysClr val="windowText" lastClr="000000"/>
                </a:solidFill>
                <a:latin typeface="Calibri" panose="020F0502020204030204" pitchFamily="34" charset="0"/>
                <a:cs typeface="Calibri" panose="020F0502020204030204" pitchFamily="34" charset="0"/>
              </a:rPr>
              <a:t>and/or</a:t>
            </a:r>
            <a:r>
              <a:rPr sz="1418" kern="0" spc="-20" dirty="0">
                <a:solidFill>
                  <a:sysClr val="windowText" lastClr="000000"/>
                </a:solidFill>
                <a:latin typeface="Calibri" panose="020F0502020204030204" pitchFamily="34" charset="0"/>
                <a:cs typeface="Calibri" panose="020F0502020204030204" pitchFamily="34" charset="0"/>
              </a:rPr>
              <a:t> </a:t>
            </a:r>
            <a:r>
              <a:rPr sz="1418" kern="0" spc="-8" dirty="0">
                <a:solidFill>
                  <a:sysClr val="windowText" lastClr="000000"/>
                </a:solidFill>
                <a:latin typeface="Calibri" panose="020F0502020204030204" pitchFamily="34" charset="0"/>
                <a:cs typeface="Calibri" panose="020F0502020204030204" pitchFamily="34" charset="0"/>
              </a:rPr>
              <a:t>system.</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19" name="object 19"/>
          <p:cNvSpPr txBox="1"/>
          <p:nvPr/>
        </p:nvSpPr>
        <p:spPr>
          <a:xfrm>
            <a:off x="2684168" y="3804742"/>
            <a:ext cx="787598" cy="252978"/>
          </a:xfrm>
          <a:prstGeom prst="rect">
            <a:avLst/>
          </a:prstGeom>
        </p:spPr>
        <p:txBody>
          <a:bodyPr vert="horz" wrap="square" lIns="0" tIns="10501" rIns="0" bIns="0" rtlCol="0">
            <a:spAutoFit/>
          </a:bodyPr>
          <a:lstStyle/>
          <a:p>
            <a:pPr marL="10001" defTabSz="720090" fontAlgn="auto">
              <a:spcBef>
                <a:spcPts val="83"/>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Support</a:t>
            </a:r>
            <a:endParaRPr sz="1575" kern="0" dirty="0">
              <a:solidFill>
                <a:sysClr val="windowText" lastClr="000000"/>
              </a:solidFill>
              <a:latin typeface="Calibri" panose="020F0502020204030204" pitchFamily="34" charset="0"/>
              <a:cs typeface="Calibri" panose="020F0502020204030204" pitchFamily="34" charset="0"/>
            </a:endParaRPr>
          </a:p>
        </p:txBody>
      </p:sp>
      <p:sp>
        <p:nvSpPr>
          <p:cNvPr id="20" name="object 20"/>
          <p:cNvSpPr txBox="1"/>
          <p:nvPr/>
        </p:nvSpPr>
        <p:spPr>
          <a:xfrm>
            <a:off x="2354126" y="4013569"/>
            <a:ext cx="1449181"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dirty="0">
                <a:solidFill>
                  <a:sysClr val="windowText" lastClr="000000"/>
                </a:solidFill>
                <a:latin typeface="Calibri" panose="020F0502020204030204" pitchFamily="34" charset="0"/>
                <a:cs typeface="Calibri" panose="020F0502020204030204" pitchFamily="34" charset="0"/>
              </a:rPr>
              <a:t>Provide</a:t>
            </a:r>
            <a:r>
              <a:rPr sz="1418" kern="0" spc="-8" dirty="0">
                <a:solidFill>
                  <a:sysClr val="windowText" lastClr="000000"/>
                </a:solidFill>
                <a:latin typeface="Calibri" panose="020F0502020204030204" pitchFamily="34" charset="0"/>
                <a:cs typeface="Calibri" panose="020F0502020204030204" pitchFamily="34" charset="0"/>
              </a:rPr>
              <a:t> sustained</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21" name="object 21"/>
          <p:cNvSpPr txBox="1"/>
          <p:nvPr/>
        </p:nvSpPr>
        <p:spPr>
          <a:xfrm>
            <a:off x="2366127" y="4197152"/>
            <a:ext cx="1422678"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dirty="0">
                <a:solidFill>
                  <a:sysClr val="windowText" lastClr="000000"/>
                </a:solidFill>
                <a:latin typeface="Calibri" panose="020F0502020204030204" pitchFamily="34" charset="0"/>
                <a:cs typeface="Calibri" panose="020F0502020204030204" pitchFamily="34" charset="0"/>
              </a:rPr>
              <a:t>system</a:t>
            </a:r>
            <a:r>
              <a:rPr sz="1418" kern="0" spc="-8" dirty="0">
                <a:solidFill>
                  <a:sysClr val="windowText" lastClr="000000"/>
                </a:solidFill>
                <a:latin typeface="Calibri" panose="020F0502020204030204" pitchFamily="34" charset="0"/>
                <a:cs typeface="Calibri" panose="020F0502020204030204" pitchFamily="34" charset="0"/>
              </a:rPr>
              <a:t> </a:t>
            </a:r>
            <a:r>
              <a:rPr sz="1418" kern="0" spc="-16" dirty="0">
                <a:solidFill>
                  <a:sysClr val="windowText" lastClr="000000"/>
                </a:solidFill>
                <a:latin typeface="Calibri" panose="020F0502020204030204" pitchFamily="34" charset="0"/>
                <a:cs typeface="Calibri" panose="020F0502020204030204" pitchFamily="34" charset="0"/>
              </a:rPr>
              <a:t>capability.</a:t>
            </a:r>
            <a:endParaRPr sz="1418" kern="0" dirty="0">
              <a:solidFill>
                <a:sysClr val="windowText" lastClr="000000"/>
              </a:solidFill>
              <a:latin typeface="Calibri" panose="020F0502020204030204" pitchFamily="34" charset="0"/>
              <a:cs typeface="Calibri" panose="020F0502020204030204" pitchFamily="34" charset="0"/>
            </a:endParaRPr>
          </a:p>
        </p:txBody>
      </p:sp>
      <p:pic>
        <p:nvPicPr>
          <p:cNvPr id="22" name="object 22"/>
          <p:cNvPicPr/>
          <p:nvPr/>
        </p:nvPicPr>
        <p:blipFill>
          <a:blip r:embed="rId2" cstate="print"/>
          <a:stretch>
            <a:fillRect/>
          </a:stretch>
        </p:blipFill>
        <p:spPr>
          <a:xfrm>
            <a:off x="3945024" y="2995141"/>
            <a:ext cx="2029353" cy="1868934"/>
          </a:xfrm>
          <a:prstGeom prst="rect">
            <a:avLst/>
          </a:prstGeom>
        </p:spPr>
      </p:pic>
      <p:sp>
        <p:nvSpPr>
          <p:cNvPr id="23" name="object 23"/>
          <p:cNvSpPr txBox="1"/>
          <p:nvPr/>
        </p:nvSpPr>
        <p:spPr>
          <a:xfrm>
            <a:off x="4545099" y="3471601"/>
            <a:ext cx="810101" cy="495352"/>
          </a:xfrm>
          <a:prstGeom prst="rect">
            <a:avLst/>
          </a:prstGeom>
        </p:spPr>
        <p:txBody>
          <a:bodyPr vert="horz" wrap="square" lIns="0" tIns="10501" rIns="0" bIns="0" rtlCol="0">
            <a:spAutoFit/>
          </a:bodyPr>
          <a:lstStyle/>
          <a:p>
            <a:pPr algn="ctr" defTabSz="720090" fontAlgn="auto">
              <a:spcBef>
                <a:spcPts val="83"/>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Agile</a:t>
            </a:r>
            <a:endParaRPr sz="1575" kern="0" dirty="0">
              <a:solidFill>
                <a:sysClr val="windowText" lastClr="000000"/>
              </a:solidFill>
              <a:latin typeface="Calibri" panose="020F0502020204030204" pitchFamily="34" charset="0"/>
              <a:cs typeface="Calibri" panose="020F0502020204030204" pitchFamily="34" charset="0"/>
            </a:endParaRPr>
          </a:p>
          <a:p>
            <a:pPr algn="ctr" defTabSz="720090" fontAlgn="auto">
              <a:spcBef>
                <a:spcPts val="0"/>
              </a:spcBef>
              <a:spcAft>
                <a:spcPts val="0"/>
              </a:spcAft>
            </a:pPr>
            <a:r>
              <a:rPr sz="1575" b="1" kern="0" dirty="0">
                <a:solidFill>
                  <a:sysClr val="windowText" lastClr="000000"/>
                </a:solidFill>
                <a:latin typeface="Calibri" panose="020F0502020204030204" pitchFamily="34" charset="0"/>
                <a:cs typeface="Calibri" panose="020F0502020204030204" pitchFamily="34" charset="0"/>
              </a:rPr>
              <a:t>Sys</a:t>
            </a:r>
            <a:r>
              <a:rPr sz="1575" b="1" kern="0" spc="-16" dirty="0">
                <a:solidFill>
                  <a:sysClr val="windowText" lastClr="000000"/>
                </a:solidFill>
                <a:latin typeface="Calibri" panose="020F0502020204030204" pitchFamily="34" charset="0"/>
                <a:cs typeface="Calibri" panose="020F0502020204030204" pitchFamily="34" charset="0"/>
              </a:rPr>
              <a:t> </a:t>
            </a:r>
            <a:r>
              <a:rPr sz="1575" b="1" kern="0" spc="-20" dirty="0">
                <a:solidFill>
                  <a:sysClr val="windowText" lastClr="000000"/>
                </a:solidFill>
                <a:latin typeface="Calibri" panose="020F0502020204030204" pitchFamily="34" charset="0"/>
                <a:cs typeface="Calibri" panose="020F0502020204030204" pitchFamily="34" charset="0"/>
              </a:rPr>
              <a:t>Eng</a:t>
            </a:r>
            <a:endParaRPr sz="1575" kern="0" dirty="0">
              <a:solidFill>
                <a:sysClr val="windowText" lastClr="000000"/>
              </a:solidFill>
              <a:latin typeface="Calibri" panose="020F0502020204030204" pitchFamily="34" charset="0"/>
              <a:cs typeface="Calibri" panose="020F0502020204030204" pitchFamily="34" charset="0"/>
            </a:endParaRPr>
          </a:p>
        </p:txBody>
      </p:sp>
      <p:sp>
        <p:nvSpPr>
          <p:cNvPr id="24" name="object 24"/>
          <p:cNvSpPr txBox="1"/>
          <p:nvPr/>
        </p:nvSpPr>
        <p:spPr>
          <a:xfrm>
            <a:off x="4669216" y="3951861"/>
            <a:ext cx="579072" cy="817491"/>
          </a:xfrm>
          <a:prstGeom prst="rect">
            <a:avLst/>
          </a:prstGeom>
        </p:spPr>
        <p:txBody>
          <a:bodyPr vert="horz" wrap="square" lIns="0" tIns="10501" rIns="0" bIns="0" rtlCol="0">
            <a:spAutoFit/>
          </a:bodyPr>
          <a:lstStyle/>
          <a:p>
            <a:pPr marL="15502" marR="25502" indent="-500" algn="ctr" defTabSz="720090" fontAlgn="auto">
              <a:spcBef>
                <a:spcPts val="83"/>
              </a:spcBef>
              <a:spcAft>
                <a:spcPts val="0"/>
              </a:spcAft>
            </a:pPr>
            <a:r>
              <a:rPr sz="1575" b="1" kern="0" spc="-16" dirty="0">
                <a:solidFill>
                  <a:sysClr val="windowText" lastClr="000000"/>
                </a:solidFill>
                <a:latin typeface="Calibri" panose="020F0502020204030204" pitchFamily="34" charset="0"/>
                <a:cs typeface="Calibri" panose="020F0502020204030204" pitchFamily="34" charset="0"/>
              </a:rPr>
              <a:t>Life Cycle</a:t>
            </a:r>
            <a:endParaRPr sz="1575" kern="0" dirty="0">
              <a:solidFill>
                <a:sysClr val="windowText" lastClr="000000"/>
              </a:solidFill>
              <a:latin typeface="Calibri" panose="020F0502020204030204" pitchFamily="34" charset="0"/>
              <a:cs typeface="Calibri" panose="020F0502020204030204" pitchFamily="34" charset="0"/>
            </a:endParaRPr>
          </a:p>
          <a:p>
            <a:pPr algn="ctr" defTabSz="720090" fontAlgn="auto">
              <a:spcBef>
                <a:spcPts val="965"/>
              </a:spcBef>
              <a:spcAft>
                <a:spcPts val="0"/>
              </a:spcAft>
            </a:pPr>
            <a:r>
              <a:rPr sz="1260" b="1" kern="0" spc="-8" dirty="0">
                <a:solidFill>
                  <a:sysClr val="windowText" lastClr="000000"/>
                </a:solidFill>
                <a:latin typeface="Calibri" panose="020F0502020204030204" pitchFamily="34" charset="0"/>
                <a:cs typeface="Calibri" panose="020F0502020204030204" pitchFamily="34" charset="0"/>
              </a:rPr>
              <a:t>Criteria</a:t>
            </a:r>
            <a:endParaRPr sz="1260" kern="0" dirty="0">
              <a:solidFill>
                <a:sysClr val="windowText" lastClr="000000"/>
              </a:solidFill>
              <a:latin typeface="Calibri" panose="020F0502020204030204" pitchFamily="34" charset="0"/>
              <a:cs typeface="Calibri" panose="020F0502020204030204" pitchFamily="34" charset="0"/>
            </a:endParaRPr>
          </a:p>
        </p:txBody>
      </p:sp>
      <p:sp>
        <p:nvSpPr>
          <p:cNvPr id="25" name="object 25"/>
          <p:cNvSpPr txBox="1"/>
          <p:nvPr/>
        </p:nvSpPr>
        <p:spPr>
          <a:xfrm>
            <a:off x="4648013" y="3132158"/>
            <a:ext cx="596075" cy="203493"/>
          </a:xfrm>
          <a:prstGeom prst="rect">
            <a:avLst/>
          </a:prstGeom>
        </p:spPr>
        <p:txBody>
          <a:bodyPr vert="horz" wrap="square" lIns="0" tIns="9501" rIns="0" bIns="0" rtlCol="0">
            <a:spAutoFit/>
          </a:bodyPr>
          <a:lstStyle/>
          <a:p>
            <a:pPr marL="10001" defTabSz="720090" fontAlgn="auto">
              <a:spcBef>
                <a:spcPts val="75"/>
              </a:spcBef>
              <a:spcAft>
                <a:spcPts val="0"/>
              </a:spcAft>
            </a:pPr>
            <a:r>
              <a:rPr sz="1260" b="1" kern="0" spc="-8" dirty="0">
                <a:solidFill>
                  <a:sysClr val="windowText" lastClr="000000"/>
                </a:solidFill>
                <a:latin typeface="Calibri" panose="020F0502020204030204" pitchFamily="34" charset="0"/>
                <a:cs typeface="Calibri" panose="020F0502020204030204" pitchFamily="34" charset="0"/>
              </a:rPr>
              <a:t>Engage</a:t>
            </a:r>
            <a:endParaRPr sz="1260" kern="0" dirty="0">
              <a:solidFill>
                <a:sysClr val="windowText" lastClr="000000"/>
              </a:solidFill>
              <a:latin typeface="Calibri" panose="020F0502020204030204" pitchFamily="34" charset="0"/>
              <a:cs typeface="Calibri" panose="020F0502020204030204" pitchFamily="34" charset="0"/>
            </a:endParaRPr>
          </a:p>
        </p:txBody>
      </p:sp>
      <p:sp>
        <p:nvSpPr>
          <p:cNvPr id="26" name="object 26"/>
          <p:cNvSpPr/>
          <p:nvPr/>
        </p:nvSpPr>
        <p:spPr>
          <a:xfrm>
            <a:off x="2189606" y="3417493"/>
            <a:ext cx="5550694" cy="2268284"/>
          </a:xfrm>
          <a:custGeom>
            <a:avLst/>
            <a:gdLst/>
            <a:ahLst/>
            <a:cxnLst/>
            <a:rect l="l" t="t" r="r" b="b"/>
            <a:pathLst>
              <a:path w="7048500" h="2880360">
                <a:moveTo>
                  <a:pt x="0" y="12191"/>
                </a:moveTo>
                <a:lnTo>
                  <a:pt x="2718689" y="551052"/>
                </a:lnTo>
              </a:path>
              <a:path w="7048500" h="2880360">
                <a:moveTo>
                  <a:pt x="2886202" y="1200149"/>
                </a:moveTo>
                <a:lnTo>
                  <a:pt x="721486" y="2879902"/>
                </a:lnTo>
              </a:path>
              <a:path w="7048500" h="2880360">
                <a:moveTo>
                  <a:pt x="4123181" y="1175639"/>
                </a:moveTo>
                <a:lnTo>
                  <a:pt x="6287897" y="2855467"/>
                </a:lnTo>
              </a:path>
              <a:path w="7048500" h="2880360">
                <a:moveTo>
                  <a:pt x="7048119" y="0"/>
                </a:moveTo>
                <a:lnTo>
                  <a:pt x="4329303" y="538733"/>
                </a:lnTo>
              </a:path>
            </a:pathLst>
          </a:custGeom>
          <a:ln w="1270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7" name="object 27"/>
          <p:cNvSpPr txBox="1"/>
          <p:nvPr/>
        </p:nvSpPr>
        <p:spPr>
          <a:xfrm>
            <a:off x="4034337" y="1369837"/>
            <a:ext cx="1767524" cy="1359506"/>
          </a:xfrm>
          <a:prstGeom prst="rect">
            <a:avLst/>
          </a:prstGeom>
        </p:spPr>
        <p:txBody>
          <a:bodyPr vert="horz" wrap="square" lIns="0" tIns="46005" rIns="0" bIns="0" rtlCol="0">
            <a:spAutoFit/>
          </a:bodyPr>
          <a:lstStyle/>
          <a:p>
            <a:pPr marL="9501" marR="4001" indent="500" algn="ctr" defTabSz="720090" fontAlgn="auto">
              <a:lnSpc>
                <a:spcPct val="85200"/>
              </a:lnSpc>
              <a:spcBef>
                <a:spcPts val="361"/>
              </a:spcBef>
              <a:spcAft>
                <a:spcPts val="0"/>
              </a:spcAft>
            </a:pPr>
            <a:r>
              <a:rPr sz="1575" b="1" kern="0" spc="-8" dirty="0">
                <a:solidFill>
                  <a:sysClr val="windowText" lastClr="000000"/>
                </a:solidFill>
                <a:latin typeface="Calibri" panose="020F0502020204030204" pitchFamily="34" charset="0"/>
                <a:cs typeface="Calibri" panose="020F0502020204030204" pitchFamily="34" charset="0"/>
              </a:rPr>
              <a:t>Awareness </a:t>
            </a:r>
            <a:r>
              <a:rPr sz="1418" kern="0" dirty="0">
                <a:latin typeface="Calibri" panose="020F0502020204030204" pitchFamily="34" charset="0"/>
                <a:cs typeface="Calibri" panose="020F0502020204030204" pitchFamily="34" charset="0"/>
              </a:rPr>
              <a:t>Situational</a:t>
            </a:r>
            <a:r>
              <a:rPr sz="1418" kern="0" spc="-8" dirty="0">
                <a:latin typeface="Calibri" panose="020F0502020204030204" pitchFamily="34" charset="0"/>
                <a:cs typeface="Calibri" panose="020F0502020204030204" pitchFamily="34" charset="0"/>
              </a:rPr>
              <a:t> awareness </a:t>
            </a:r>
            <a:r>
              <a:rPr sz="1418" kern="0" dirty="0">
                <a:latin typeface="Calibri" panose="020F0502020204030204" pitchFamily="34" charset="0"/>
                <a:cs typeface="Calibri" panose="020F0502020204030204" pitchFamily="34" charset="0"/>
              </a:rPr>
              <a:t>and</a:t>
            </a:r>
            <a:r>
              <a:rPr sz="1418" kern="0" spc="-28" dirty="0">
                <a:latin typeface="Calibri" panose="020F0502020204030204" pitchFamily="34" charset="0"/>
                <a:cs typeface="Calibri" panose="020F0502020204030204" pitchFamily="34" charset="0"/>
              </a:rPr>
              <a:t> </a:t>
            </a:r>
            <a:r>
              <a:rPr sz="1418" kern="0" dirty="0">
                <a:latin typeface="Calibri" panose="020F0502020204030204" pitchFamily="34" charset="0"/>
                <a:cs typeface="Calibri" panose="020F0502020204030204" pitchFamily="34" charset="0"/>
              </a:rPr>
              <a:t>evaluation</a:t>
            </a:r>
            <a:r>
              <a:rPr sz="1418" kern="0" spc="-12" dirty="0">
                <a:latin typeface="Calibri" panose="020F0502020204030204" pitchFamily="34" charset="0"/>
                <a:cs typeface="Calibri" panose="020F0502020204030204" pitchFamily="34" charset="0"/>
              </a:rPr>
              <a:t> </a:t>
            </a:r>
            <a:r>
              <a:rPr sz="1418" kern="0" spc="-20" dirty="0">
                <a:latin typeface="Calibri" panose="020F0502020204030204" pitchFamily="34" charset="0"/>
                <a:cs typeface="Calibri" panose="020F0502020204030204" pitchFamily="34" charset="0"/>
              </a:rPr>
              <a:t>of </a:t>
            </a:r>
            <a:r>
              <a:rPr sz="1418" kern="0" dirty="0">
                <a:latin typeface="Calibri" panose="020F0502020204030204" pitchFamily="34" charset="0"/>
                <a:cs typeface="Calibri" panose="020F0502020204030204" pitchFamily="34" charset="0"/>
              </a:rPr>
              <a:t>external</a:t>
            </a:r>
            <a:r>
              <a:rPr sz="1418" kern="0" spc="-12" dirty="0">
                <a:latin typeface="Calibri" panose="020F0502020204030204" pitchFamily="34" charset="0"/>
                <a:cs typeface="Calibri" panose="020F0502020204030204" pitchFamily="34" charset="0"/>
              </a:rPr>
              <a:t> </a:t>
            </a:r>
            <a:r>
              <a:rPr sz="1418" kern="0" dirty="0">
                <a:latin typeface="Calibri" panose="020F0502020204030204" pitchFamily="34" charset="0"/>
                <a:cs typeface="Calibri" panose="020F0502020204030204" pitchFamily="34" charset="0"/>
              </a:rPr>
              <a:t>and</a:t>
            </a:r>
            <a:r>
              <a:rPr sz="1418" kern="0" spc="-16" dirty="0">
                <a:latin typeface="Calibri" panose="020F0502020204030204" pitchFamily="34" charset="0"/>
                <a:cs typeface="Calibri" panose="020F0502020204030204" pitchFamily="34" charset="0"/>
              </a:rPr>
              <a:t> </a:t>
            </a:r>
            <a:r>
              <a:rPr sz="1418" kern="0" spc="-8" dirty="0">
                <a:latin typeface="Calibri" panose="020F0502020204030204" pitchFamily="34" charset="0"/>
                <a:cs typeface="Calibri" panose="020F0502020204030204" pitchFamily="34" charset="0"/>
              </a:rPr>
              <a:t>internal </a:t>
            </a:r>
            <a:r>
              <a:rPr sz="1418" kern="0" dirty="0">
                <a:latin typeface="Calibri" panose="020F0502020204030204" pitchFamily="34" charset="0"/>
                <a:cs typeface="Calibri" panose="020F0502020204030204" pitchFamily="34" charset="0"/>
              </a:rPr>
              <a:t>environments</a:t>
            </a:r>
            <a:r>
              <a:rPr sz="1418" kern="0" spc="-24" dirty="0">
                <a:latin typeface="Calibri" panose="020F0502020204030204" pitchFamily="34" charset="0"/>
                <a:cs typeface="Calibri" panose="020F0502020204030204" pitchFamily="34" charset="0"/>
              </a:rPr>
              <a:t> </a:t>
            </a:r>
            <a:r>
              <a:rPr sz="1418" kern="0" spc="-20" dirty="0">
                <a:latin typeface="Calibri" panose="020F0502020204030204" pitchFamily="34" charset="0"/>
                <a:cs typeface="Calibri" panose="020F0502020204030204" pitchFamily="34" charset="0"/>
              </a:rPr>
              <a:t>and </a:t>
            </a:r>
            <a:r>
              <a:rPr sz="1418" kern="0" spc="-8" dirty="0">
                <a:latin typeface="Calibri" panose="020F0502020204030204" pitchFamily="34" charset="0"/>
                <a:cs typeface="Calibri" panose="020F0502020204030204" pitchFamily="34" charset="0"/>
              </a:rPr>
              <a:t>evolution,</a:t>
            </a:r>
            <a:endParaRPr sz="1418" kern="0" dirty="0">
              <a:latin typeface="Calibri" panose="020F0502020204030204" pitchFamily="34" charset="0"/>
              <a:cs typeface="Calibri" panose="020F0502020204030204" pitchFamily="34" charset="0"/>
            </a:endParaRPr>
          </a:p>
          <a:p>
            <a:pPr algn="ctr" defTabSz="720090" fontAlgn="auto">
              <a:lnSpc>
                <a:spcPts val="1445"/>
              </a:lnSpc>
              <a:spcBef>
                <a:spcPts val="0"/>
              </a:spcBef>
              <a:spcAft>
                <a:spcPts val="0"/>
              </a:spcAft>
            </a:pPr>
            <a:r>
              <a:rPr sz="1418" kern="0" dirty="0">
                <a:latin typeface="Calibri" panose="020F0502020204030204" pitchFamily="34" charset="0"/>
                <a:cs typeface="Calibri" panose="020F0502020204030204" pitchFamily="34" charset="0"/>
              </a:rPr>
              <a:t>for</a:t>
            </a:r>
            <a:r>
              <a:rPr sz="1418" kern="0" spc="-12" dirty="0">
                <a:latin typeface="Calibri" panose="020F0502020204030204" pitchFamily="34" charset="0"/>
                <a:cs typeface="Calibri" panose="020F0502020204030204" pitchFamily="34" charset="0"/>
              </a:rPr>
              <a:t> </a:t>
            </a:r>
            <a:r>
              <a:rPr sz="1418" kern="0" dirty="0">
                <a:latin typeface="Calibri" panose="020F0502020204030204" pitchFamily="34" charset="0"/>
                <a:cs typeface="Calibri" panose="020F0502020204030204" pitchFamily="34" charset="0"/>
              </a:rPr>
              <a:t>threat</a:t>
            </a:r>
            <a:r>
              <a:rPr sz="1418" kern="0" spc="-8" dirty="0">
                <a:latin typeface="Calibri" panose="020F0502020204030204" pitchFamily="34" charset="0"/>
                <a:cs typeface="Calibri" panose="020F0502020204030204" pitchFamily="34" charset="0"/>
              </a:rPr>
              <a:t> </a:t>
            </a:r>
            <a:r>
              <a:rPr sz="1418" kern="0" spc="-20" dirty="0">
                <a:latin typeface="Calibri" panose="020F0502020204030204" pitchFamily="34" charset="0"/>
                <a:cs typeface="Calibri" panose="020F0502020204030204" pitchFamily="34" charset="0"/>
              </a:rPr>
              <a:t>and</a:t>
            </a:r>
            <a:endParaRPr sz="1418" kern="0" dirty="0">
              <a:latin typeface="Calibri" panose="020F0502020204030204" pitchFamily="34" charset="0"/>
              <a:cs typeface="Calibri" panose="020F0502020204030204" pitchFamily="34" charset="0"/>
            </a:endParaRPr>
          </a:p>
        </p:txBody>
      </p:sp>
      <p:sp>
        <p:nvSpPr>
          <p:cNvPr id="28" name="object 28"/>
          <p:cNvSpPr txBox="1"/>
          <p:nvPr/>
        </p:nvSpPr>
        <p:spPr>
          <a:xfrm>
            <a:off x="4449788" y="2680702"/>
            <a:ext cx="942618" cy="228300"/>
          </a:xfrm>
          <a:prstGeom prst="rect">
            <a:avLst/>
          </a:prstGeom>
        </p:spPr>
        <p:txBody>
          <a:bodyPr vert="horz" wrap="square" lIns="0" tIns="10001" rIns="0" bIns="0" rtlCol="0">
            <a:spAutoFit/>
          </a:bodyPr>
          <a:lstStyle/>
          <a:p>
            <a:pPr marL="10001" defTabSz="720090" fontAlgn="auto">
              <a:spcBef>
                <a:spcPts val="79"/>
              </a:spcBef>
              <a:spcAft>
                <a:spcPts val="0"/>
              </a:spcAft>
            </a:pPr>
            <a:r>
              <a:rPr sz="1418" kern="0" spc="-16" dirty="0">
                <a:latin typeface="Calibri" panose="020F0502020204030204" pitchFamily="34" charset="0"/>
                <a:cs typeface="Calibri" panose="020F0502020204030204" pitchFamily="34" charset="0"/>
              </a:rPr>
              <a:t>opportunity</a:t>
            </a:r>
            <a:r>
              <a:rPr sz="1418" kern="0" spc="-16" dirty="0">
                <a:solidFill>
                  <a:srgbClr val="114FFA"/>
                </a:solidFill>
                <a:latin typeface="Calibri" panose="020F0502020204030204" pitchFamily="34" charset="0"/>
                <a:cs typeface="Calibri" panose="020F0502020204030204" pitchFamily="34" charset="0"/>
              </a:rPr>
              <a:t>.</a:t>
            </a:r>
            <a:endParaRPr sz="1418" kern="0" dirty="0">
              <a:solidFill>
                <a:sysClr val="windowText" lastClr="000000"/>
              </a:solidFill>
              <a:latin typeface="Calibri" panose="020F0502020204030204" pitchFamily="34" charset="0"/>
              <a:cs typeface="Calibri" panose="020F0502020204030204" pitchFamily="34" charset="0"/>
            </a:endParaRPr>
          </a:p>
        </p:txBody>
      </p:sp>
      <p:sp>
        <p:nvSpPr>
          <p:cNvPr id="29" name="object 29"/>
          <p:cNvSpPr txBox="1">
            <a:spLocks noGrp="1"/>
          </p:cNvSpPr>
          <p:nvPr>
            <p:ph type="title"/>
          </p:nvPr>
        </p:nvSpPr>
        <p:spPr/>
        <p:txBody>
          <a:bodyPr/>
          <a:lstStyle/>
          <a:p>
            <a:r>
              <a:rPr lang="en-US" dirty="0"/>
              <a:t>Asynchronous/ Simultaneous Agile Life-Cycle Framework</a:t>
            </a:r>
          </a:p>
        </p:txBody>
      </p:sp>
      <p:sp>
        <p:nvSpPr>
          <p:cNvPr id="5" name="Slide Number Placeholder 4">
            <a:extLst>
              <a:ext uri="{FF2B5EF4-FFF2-40B4-BE49-F238E27FC236}">
                <a16:creationId xmlns:a16="http://schemas.microsoft.com/office/drawing/2014/main" id="{73B60DDC-BFFD-2C51-8660-F08176ED333F}"/>
              </a:ext>
            </a:extLst>
          </p:cNvPr>
          <p:cNvSpPr>
            <a:spLocks noGrp="1"/>
          </p:cNvSpPr>
          <p:nvPr>
            <p:ph type="sldNum" sz="quarter" idx="4"/>
          </p:nvPr>
        </p:nvSpPr>
        <p:spPr/>
        <p:txBody>
          <a:bodyPr/>
          <a:lstStyle/>
          <a:p>
            <a:fld id="{128BDABE-9A80-4A93-8F32-7BEE168B241C}" type="slidenum">
              <a:rPr lang="en-US" smtClean="0"/>
              <a:pPr/>
              <a:t>32</a:t>
            </a:fld>
            <a:endParaRPr lang="en-US" dirty="0"/>
          </a:p>
        </p:txBody>
      </p:sp>
      <p:sp>
        <p:nvSpPr>
          <p:cNvPr id="4" name="Footer Placeholder 3">
            <a:extLst>
              <a:ext uri="{FF2B5EF4-FFF2-40B4-BE49-F238E27FC236}">
                <a16:creationId xmlns:a16="http://schemas.microsoft.com/office/drawing/2014/main" id="{79ED5728-C636-6E82-30D6-BE92DF7B0BC5}"/>
              </a:ext>
            </a:extLst>
          </p:cNvPr>
          <p:cNvSpPr>
            <a:spLocks noGrp="1"/>
          </p:cNvSpPr>
          <p:nvPr>
            <p:ph type="ftr" sz="quarter" idx="3"/>
          </p:nvPr>
        </p:nvSpPr>
        <p:spPr/>
        <p:txBody>
          <a:bodyPr/>
          <a:lstStyle/>
          <a:p>
            <a:r>
              <a:rPr lang="en-US" dirty="0"/>
              <a:t>ASE - </a:t>
            </a:r>
          </a:p>
        </p:txBody>
      </p:sp>
      <p:sp>
        <p:nvSpPr>
          <p:cNvPr id="31" name="object 31"/>
          <p:cNvSpPr txBox="1"/>
          <p:nvPr/>
        </p:nvSpPr>
        <p:spPr>
          <a:xfrm>
            <a:off x="517699" y="5273730"/>
            <a:ext cx="2009251" cy="786778"/>
          </a:xfrm>
          <a:prstGeom prst="rect">
            <a:avLst/>
          </a:prstGeom>
        </p:spPr>
        <p:txBody>
          <a:bodyPr vert="horz" wrap="square" lIns="0" tIns="38505" rIns="0" bIns="0" rtlCol="0">
            <a:spAutoFit/>
          </a:bodyPr>
          <a:lstStyle/>
          <a:p>
            <a:pPr marL="9501" marR="4001" algn="ctr" defTabSz="720090" fontAlgn="auto">
              <a:lnSpc>
                <a:spcPct val="90000"/>
              </a:lnSpc>
              <a:spcBef>
                <a:spcPts val="303"/>
              </a:spcBef>
              <a:spcAft>
                <a:spcPts val="0"/>
              </a:spcAft>
            </a:pPr>
            <a:r>
              <a:rPr kern="0" dirty="0">
                <a:latin typeface="Calibri" panose="020F0502020204030204" pitchFamily="34" charset="0"/>
                <a:cs typeface="Calibri" panose="020F0502020204030204" pitchFamily="34" charset="0"/>
              </a:rPr>
              <a:t>Awareness</a:t>
            </a:r>
            <a:r>
              <a:rPr kern="0" spc="-95" dirty="0">
                <a:latin typeface="Calibri" panose="020F0502020204030204" pitchFamily="34" charset="0"/>
                <a:cs typeface="Calibri" panose="020F0502020204030204" pitchFamily="34" charset="0"/>
              </a:rPr>
              <a:t> </a:t>
            </a:r>
            <a:r>
              <a:rPr kern="0" spc="-8" dirty="0">
                <a:latin typeface="Calibri" panose="020F0502020204030204" pitchFamily="34" charset="0"/>
                <a:cs typeface="Calibri" panose="020F0502020204030204" pitchFamily="34" charset="0"/>
              </a:rPr>
              <a:t>Stage </a:t>
            </a:r>
            <a:r>
              <a:rPr kern="0" dirty="0">
                <a:latin typeface="Calibri" panose="020F0502020204030204" pitchFamily="34" charset="0"/>
                <a:cs typeface="Calibri" panose="020F0502020204030204" pitchFamily="34" charset="0"/>
              </a:rPr>
              <a:t>is</a:t>
            </a:r>
            <a:r>
              <a:rPr kern="0" spc="-8" dirty="0">
                <a:latin typeface="Calibri" panose="020F0502020204030204" pitchFamily="34" charset="0"/>
                <a:cs typeface="Calibri" panose="020F0502020204030204" pitchFamily="34" charset="0"/>
              </a:rPr>
              <a:t> </a:t>
            </a:r>
            <a:r>
              <a:rPr kern="0" dirty="0">
                <a:latin typeface="Calibri" panose="020F0502020204030204" pitchFamily="34" charset="0"/>
                <a:cs typeface="Calibri" panose="020F0502020204030204" pitchFamily="34" charset="0"/>
              </a:rPr>
              <a:t>Critical</a:t>
            </a:r>
            <a:r>
              <a:rPr kern="0" spc="-16" dirty="0">
                <a:latin typeface="Calibri" panose="020F0502020204030204" pitchFamily="34" charset="0"/>
                <a:cs typeface="Calibri" panose="020F0502020204030204" pitchFamily="34" charset="0"/>
              </a:rPr>
              <a:t> </a:t>
            </a:r>
            <a:r>
              <a:rPr kern="0" spc="-8" dirty="0">
                <a:latin typeface="Calibri" panose="020F0502020204030204" pitchFamily="34" charset="0"/>
                <a:cs typeface="Calibri" panose="020F0502020204030204" pitchFamily="34" charset="0"/>
              </a:rPr>
              <a:t>Driver </a:t>
            </a:r>
            <a:r>
              <a:rPr kern="0" dirty="0">
                <a:latin typeface="Calibri" panose="020F0502020204030204" pitchFamily="34" charset="0"/>
                <a:cs typeface="Calibri" panose="020F0502020204030204" pitchFamily="34" charset="0"/>
              </a:rPr>
              <a:t>of</a:t>
            </a:r>
            <a:r>
              <a:rPr kern="0" spc="-24" dirty="0">
                <a:latin typeface="Calibri" panose="020F0502020204030204" pitchFamily="34" charset="0"/>
                <a:cs typeface="Calibri" panose="020F0502020204030204" pitchFamily="34" charset="0"/>
              </a:rPr>
              <a:t> </a:t>
            </a:r>
            <a:r>
              <a:rPr kern="0" spc="-8" dirty="0">
                <a:latin typeface="Calibri" panose="020F0502020204030204" pitchFamily="34" charset="0"/>
                <a:cs typeface="Calibri" panose="020F0502020204030204" pitchFamily="34" charset="0"/>
              </a:rPr>
              <a:t>Agility</a:t>
            </a:r>
            <a:endParaRPr kern="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14D04F3-E748-DCA7-69F7-EE9811B2B2D8}"/>
              </a:ext>
            </a:extLst>
          </p:cNvPr>
          <p:cNvSpPr txBox="1"/>
          <p:nvPr/>
        </p:nvSpPr>
        <p:spPr>
          <a:xfrm>
            <a:off x="6428682" y="6377731"/>
            <a:ext cx="3085781" cy="276999"/>
          </a:xfrm>
          <a:prstGeom prst="rect">
            <a:avLst/>
          </a:prstGeom>
          <a:noFill/>
        </p:spPr>
        <p:txBody>
          <a:bodyPr wrap="none" rtlCol="0">
            <a:spAutoFit/>
          </a:bodyPr>
          <a:lstStyle/>
          <a:p>
            <a:r>
              <a:rPr lang="en-US" sz="1200" i="1" dirty="0">
                <a:latin typeface="+mn-lt"/>
              </a:rPr>
              <a:t>Source: INCOSE Agile Systems Working Group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242029" y="2666821"/>
            <a:ext cx="9156867" cy="3770616"/>
            <a:chOff x="230152" y="803720"/>
            <a:chExt cx="11704955" cy="4927600"/>
          </a:xfrm>
        </p:grpSpPr>
        <p:sp>
          <p:nvSpPr>
            <p:cNvPr id="6" name="object 6"/>
            <p:cNvSpPr/>
            <p:nvPr/>
          </p:nvSpPr>
          <p:spPr>
            <a:xfrm>
              <a:off x="231422" y="804989"/>
              <a:ext cx="11702415" cy="4925060"/>
            </a:xfrm>
            <a:custGeom>
              <a:avLst/>
              <a:gdLst/>
              <a:ahLst/>
              <a:cxnLst/>
              <a:rect l="l" t="t" r="r" b="b"/>
              <a:pathLst>
                <a:path w="11702415" h="4925060">
                  <a:moveTo>
                    <a:pt x="11702228" y="0"/>
                  </a:moveTo>
                  <a:lnTo>
                    <a:pt x="0" y="0"/>
                  </a:lnTo>
                  <a:lnTo>
                    <a:pt x="0" y="4924717"/>
                  </a:lnTo>
                  <a:lnTo>
                    <a:pt x="11702228" y="4924717"/>
                  </a:lnTo>
                  <a:lnTo>
                    <a:pt x="11702228" y="0"/>
                  </a:lnTo>
                  <a:close/>
                </a:path>
              </a:pathLst>
            </a:custGeom>
            <a:solidFill>
              <a:srgbClr val="D7D7D7"/>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 name="object 7"/>
            <p:cNvSpPr/>
            <p:nvPr/>
          </p:nvSpPr>
          <p:spPr>
            <a:xfrm>
              <a:off x="231422" y="804990"/>
              <a:ext cx="11702415" cy="4925060"/>
            </a:xfrm>
            <a:custGeom>
              <a:avLst/>
              <a:gdLst/>
              <a:ahLst/>
              <a:cxnLst/>
              <a:rect l="l" t="t" r="r" b="b"/>
              <a:pathLst>
                <a:path w="11702415" h="4925060">
                  <a:moveTo>
                    <a:pt x="0" y="4924717"/>
                  </a:moveTo>
                  <a:lnTo>
                    <a:pt x="11702228" y="4924717"/>
                  </a:lnTo>
                  <a:lnTo>
                    <a:pt x="11702228" y="0"/>
                  </a:lnTo>
                  <a:lnTo>
                    <a:pt x="0" y="0"/>
                  </a:lnTo>
                  <a:lnTo>
                    <a:pt x="0" y="4924717"/>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8" name="object 8"/>
          <p:cNvSpPr txBox="1"/>
          <p:nvPr/>
        </p:nvSpPr>
        <p:spPr>
          <a:xfrm>
            <a:off x="497663" y="2670231"/>
            <a:ext cx="2311289" cy="234832"/>
          </a:xfrm>
          <a:prstGeom prst="rect">
            <a:avLst/>
          </a:prstGeom>
        </p:spPr>
        <p:txBody>
          <a:bodyPr vert="horz" wrap="square" lIns="0" tIns="10501" rIns="0" bIns="0" rtlCol="0">
            <a:spAutoFit/>
          </a:bodyPr>
          <a:lstStyle/>
          <a:p>
            <a:pPr marL="10001" defTabSz="720090" fontAlgn="auto">
              <a:spcBef>
                <a:spcPts val="83"/>
              </a:spcBef>
              <a:spcAft>
                <a:spcPts val="0"/>
              </a:spcAft>
            </a:pPr>
            <a:r>
              <a:rPr sz="1457" b="1" kern="0" dirty="0">
                <a:solidFill>
                  <a:sysClr val="windowText" lastClr="000000"/>
                </a:solidFill>
                <a:latin typeface="Calibri" panose="020F0502020204030204" pitchFamily="34" charset="0"/>
                <a:cs typeface="Calibri" panose="020F0502020204030204" pitchFamily="34" charset="0"/>
              </a:rPr>
              <a:t>3.</a:t>
            </a:r>
            <a:r>
              <a:rPr sz="1457" b="1" kern="0" spc="213" dirty="0">
                <a:solidFill>
                  <a:sysClr val="windowText" lastClr="000000"/>
                </a:solidFill>
                <a:latin typeface="Calibri" panose="020F0502020204030204" pitchFamily="34" charset="0"/>
                <a:cs typeface="Calibri" panose="020F0502020204030204" pitchFamily="34" charset="0"/>
              </a:rPr>
              <a:t> </a:t>
            </a:r>
            <a:r>
              <a:rPr sz="1457" b="1" kern="0" spc="-134" dirty="0">
                <a:solidFill>
                  <a:sysClr val="windowText" lastClr="000000"/>
                </a:solidFill>
                <a:latin typeface="Calibri" panose="020F0502020204030204" pitchFamily="34" charset="0"/>
                <a:cs typeface="Calibri" panose="020F0502020204030204" pitchFamily="34" charset="0"/>
              </a:rPr>
              <a:t>System</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71" dirty="0">
                <a:solidFill>
                  <a:sysClr val="windowText" lastClr="000000"/>
                </a:solidFill>
                <a:latin typeface="Calibri" panose="020F0502020204030204" pitchFamily="34" charset="0"/>
                <a:cs typeface="Calibri" panose="020F0502020204030204" pitchFamily="34" charset="0"/>
              </a:rPr>
              <a:t>of</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83" dirty="0">
                <a:solidFill>
                  <a:sysClr val="windowText" lastClr="000000"/>
                </a:solidFill>
                <a:latin typeface="Calibri" panose="020F0502020204030204" pitchFamily="34" charset="0"/>
                <a:cs typeface="Calibri" panose="020F0502020204030204" pitchFamily="34" charset="0"/>
              </a:rPr>
              <a:t>Innovation</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79" dirty="0">
                <a:solidFill>
                  <a:sysClr val="windowText" lastClr="000000"/>
                </a:solidFill>
                <a:latin typeface="Calibri" panose="020F0502020204030204" pitchFamily="34" charset="0"/>
                <a:cs typeface="Calibri" panose="020F0502020204030204" pitchFamily="34" charset="0"/>
              </a:rPr>
              <a:t>(SOI)</a:t>
            </a:r>
            <a:endParaRPr sz="1457" kern="0" dirty="0">
              <a:solidFill>
                <a:sysClr val="windowText" lastClr="000000"/>
              </a:solidFill>
              <a:latin typeface="Calibri" panose="020F0502020204030204" pitchFamily="34" charset="0"/>
              <a:cs typeface="Calibri" panose="020F0502020204030204" pitchFamily="34" charset="0"/>
            </a:endParaRPr>
          </a:p>
        </p:txBody>
      </p:sp>
      <p:grpSp>
        <p:nvGrpSpPr>
          <p:cNvPr id="9" name="object 9"/>
          <p:cNvGrpSpPr/>
          <p:nvPr/>
        </p:nvGrpSpPr>
        <p:grpSpPr>
          <a:xfrm>
            <a:off x="3796142" y="3136641"/>
            <a:ext cx="5501187" cy="3359920"/>
            <a:chOff x="4820498" y="1400318"/>
            <a:chExt cx="6985634" cy="4266565"/>
          </a:xfrm>
        </p:grpSpPr>
        <p:sp>
          <p:nvSpPr>
            <p:cNvPr id="10" name="object 10"/>
            <p:cNvSpPr/>
            <p:nvPr/>
          </p:nvSpPr>
          <p:spPr>
            <a:xfrm>
              <a:off x="4821768" y="1401588"/>
              <a:ext cx="6983095" cy="4264025"/>
            </a:xfrm>
            <a:custGeom>
              <a:avLst/>
              <a:gdLst/>
              <a:ahLst/>
              <a:cxnLst/>
              <a:rect l="l" t="t" r="r" b="b"/>
              <a:pathLst>
                <a:path w="6983095" h="4264025">
                  <a:moveTo>
                    <a:pt x="6982495" y="0"/>
                  </a:moveTo>
                  <a:lnTo>
                    <a:pt x="0" y="0"/>
                  </a:lnTo>
                  <a:lnTo>
                    <a:pt x="0" y="4263518"/>
                  </a:lnTo>
                  <a:lnTo>
                    <a:pt x="6982495" y="4263518"/>
                  </a:lnTo>
                  <a:lnTo>
                    <a:pt x="6982495" y="0"/>
                  </a:lnTo>
                  <a:close/>
                </a:path>
              </a:pathLst>
            </a:custGeom>
            <a:solidFill>
              <a:srgbClr val="F1F1F1"/>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 name="object 11"/>
            <p:cNvSpPr/>
            <p:nvPr/>
          </p:nvSpPr>
          <p:spPr>
            <a:xfrm>
              <a:off x="4821768" y="1401588"/>
              <a:ext cx="6983095" cy="4264025"/>
            </a:xfrm>
            <a:custGeom>
              <a:avLst/>
              <a:gdLst/>
              <a:ahLst/>
              <a:cxnLst/>
              <a:rect l="l" t="t" r="r" b="b"/>
              <a:pathLst>
                <a:path w="6983095" h="4264025">
                  <a:moveTo>
                    <a:pt x="0" y="4263518"/>
                  </a:moveTo>
                  <a:lnTo>
                    <a:pt x="6982495" y="4263518"/>
                  </a:lnTo>
                  <a:lnTo>
                    <a:pt x="6982495" y="0"/>
                  </a:lnTo>
                  <a:lnTo>
                    <a:pt x="0" y="0"/>
                  </a:lnTo>
                  <a:lnTo>
                    <a:pt x="0" y="4263518"/>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2" name="object 12"/>
          <p:cNvSpPr txBox="1"/>
          <p:nvPr/>
        </p:nvSpPr>
        <p:spPr>
          <a:xfrm>
            <a:off x="3944342" y="3140041"/>
            <a:ext cx="4802100" cy="234832"/>
          </a:xfrm>
          <a:prstGeom prst="rect">
            <a:avLst/>
          </a:prstGeom>
        </p:spPr>
        <p:txBody>
          <a:bodyPr vert="horz" wrap="square" lIns="0" tIns="10501" rIns="0" bIns="0" rtlCol="0">
            <a:spAutoFit/>
          </a:bodyPr>
          <a:lstStyle/>
          <a:p>
            <a:pPr marL="10001" defTabSz="720090" fontAlgn="auto">
              <a:spcBef>
                <a:spcPts val="83"/>
              </a:spcBef>
              <a:spcAft>
                <a:spcPts val="0"/>
              </a:spcAft>
            </a:pPr>
            <a:r>
              <a:rPr sz="1457" b="1" kern="0" dirty="0">
                <a:solidFill>
                  <a:sysClr val="windowText" lastClr="000000"/>
                </a:solidFill>
                <a:latin typeface="Calibri" panose="020F0502020204030204" pitchFamily="34" charset="0"/>
                <a:cs typeface="Calibri" panose="020F0502020204030204" pitchFamily="34" charset="0"/>
              </a:rPr>
              <a:t>2.</a:t>
            </a:r>
            <a:r>
              <a:rPr sz="1457" b="1" kern="0" spc="67" dirty="0">
                <a:solidFill>
                  <a:sysClr val="windowText" lastClr="000000"/>
                </a:solidFill>
                <a:latin typeface="Calibri" panose="020F0502020204030204" pitchFamily="34" charset="0"/>
                <a:cs typeface="Calibri" panose="020F0502020204030204" pitchFamily="34" charset="0"/>
              </a:rPr>
              <a:t> </a:t>
            </a:r>
            <a:r>
              <a:rPr sz="1457" b="1" kern="0" spc="-95" dirty="0">
                <a:solidFill>
                  <a:sysClr val="windowText" lastClr="000000"/>
                </a:solidFill>
                <a:latin typeface="Calibri" panose="020F0502020204030204" pitchFamily="34" charset="0"/>
                <a:cs typeface="Calibri" panose="020F0502020204030204" pitchFamily="34" charset="0"/>
              </a:rPr>
              <a:t>Target</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134" dirty="0">
                <a:solidFill>
                  <a:sysClr val="windowText" lastClr="000000"/>
                </a:solidFill>
                <a:latin typeface="Calibri" panose="020F0502020204030204" pitchFamily="34" charset="0"/>
                <a:cs typeface="Calibri" panose="020F0502020204030204" pitchFamily="34" charset="0"/>
              </a:rPr>
              <a:t>System</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90" dirty="0">
                <a:solidFill>
                  <a:sysClr val="windowText" lastClr="000000"/>
                </a:solidFill>
                <a:latin typeface="Calibri" panose="020F0502020204030204" pitchFamily="34" charset="0"/>
                <a:cs typeface="Calibri" panose="020F0502020204030204" pitchFamily="34" charset="0"/>
              </a:rPr>
              <a:t>(and</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79" dirty="0">
                <a:solidFill>
                  <a:sysClr val="windowText" lastClr="000000"/>
                </a:solidFill>
                <a:latin typeface="Calibri" panose="020F0502020204030204" pitchFamily="34" charset="0"/>
                <a:cs typeface="Calibri" panose="020F0502020204030204" pitchFamily="34" charset="0"/>
              </a:rPr>
              <a:t>Component)</a:t>
            </a:r>
            <a:r>
              <a:rPr sz="1457" b="1" kern="0" spc="205" dirty="0">
                <a:solidFill>
                  <a:sysClr val="windowText" lastClr="000000"/>
                </a:solidFill>
                <a:latin typeface="Calibri" panose="020F0502020204030204" pitchFamily="34" charset="0"/>
                <a:cs typeface="Calibri" panose="020F0502020204030204" pitchFamily="34" charset="0"/>
              </a:rPr>
              <a:t> </a:t>
            </a:r>
            <a:r>
              <a:rPr sz="1457" b="1" kern="0" spc="-106" dirty="0">
                <a:solidFill>
                  <a:sysClr val="windowText" lastClr="000000"/>
                </a:solidFill>
                <a:latin typeface="Calibri" panose="020F0502020204030204" pitchFamily="34" charset="0"/>
                <a:cs typeface="Calibri" panose="020F0502020204030204" pitchFamily="34" charset="0"/>
              </a:rPr>
              <a:t>Life</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154" dirty="0">
                <a:solidFill>
                  <a:sysClr val="windowText" lastClr="000000"/>
                </a:solidFill>
                <a:latin typeface="Calibri" panose="020F0502020204030204" pitchFamily="34" charset="0"/>
                <a:cs typeface="Calibri" panose="020F0502020204030204" pitchFamily="34" charset="0"/>
              </a:rPr>
              <a:t>Cycle</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102" dirty="0">
                <a:solidFill>
                  <a:sysClr val="windowText" lastClr="000000"/>
                </a:solidFill>
                <a:latin typeface="Calibri" panose="020F0502020204030204" pitchFamily="34" charset="0"/>
                <a:cs typeface="Calibri" panose="020F0502020204030204" pitchFamily="34" charset="0"/>
              </a:rPr>
              <a:t>Domain</a:t>
            </a:r>
            <a:r>
              <a:rPr sz="1457" b="1" kern="0" spc="-75" dirty="0">
                <a:solidFill>
                  <a:sysClr val="windowText" lastClr="000000"/>
                </a:solidFill>
                <a:latin typeface="Calibri" panose="020F0502020204030204" pitchFamily="34" charset="0"/>
                <a:cs typeface="Calibri" panose="020F0502020204030204" pitchFamily="34" charset="0"/>
              </a:rPr>
              <a:t> </a:t>
            </a:r>
            <a:r>
              <a:rPr sz="1457" b="1" kern="0" spc="-98" dirty="0">
                <a:solidFill>
                  <a:sysClr val="windowText" lastClr="000000"/>
                </a:solidFill>
                <a:latin typeface="Calibri" panose="020F0502020204030204" pitchFamily="34" charset="0"/>
                <a:cs typeface="Calibri" panose="020F0502020204030204" pitchFamily="34" charset="0"/>
              </a:rPr>
              <a:t>System</a:t>
            </a:r>
            <a:endParaRPr sz="1457" kern="0" dirty="0">
              <a:solidFill>
                <a:sysClr val="windowText" lastClr="000000"/>
              </a:solidFill>
              <a:latin typeface="Calibri" panose="020F0502020204030204" pitchFamily="34" charset="0"/>
              <a:cs typeface="Calibri" panose="020F0502020204030204" pitchFamily="34" charset="0"/>
            </a:endParaRPr>
          </a:p>
        </p:txBody>
      </p:sp>
      <p:grpSp>
        <p:nvGrpSpPr>
          <p:cNvPr id="13" name="object 13"/>
          <p:cNvGrpSpPr/>
          <p:nvPr/>
        </p:nvGrpSpPr>
        <p:grpSpPr>
          <a:xfrm>
            <a:off x="7436657" y="4611911"/>
            <a:ext cx="1753719" cy="1019627"/>
            <a:chOff x="9443373" y="3273676"/>
            <a:chExt cx="2226945" cy="1294765"/>
          </a:xfrm>
        </p:grpSpPr>
        <p:sp>
          <p:nvSpPr>
            <p:cNvPr id="14" name="object 14"/>
            <p:cNvSpPr/>
            <p:nvPr/>
          </p:nvSpPr>
          <p:spPr>
            <a:xfrm>
              <a:off x="9444643" y="3274946"/>
              <a:ext cx="2224405" cy="1292225"/>
            </a:xfrm>
            <a:custGeom>
              <a:avLst/>
              <a:gdLst/>
              <a:ahLst/>
              <a:cxnLst/>
              <a:rect l="l" t="t" r="r" b="b"/>
              <a:pathLst>
                <a:path w="2224404" h="1292225">
                  <a:moveTo>
                    <a:pt x="2223882" y="0"/>
                  </a:moveTo>
                  <a:lnTo>
                    <a:pt x="0" y="0"/>
                  </a:lnTo>
                  <a:lnTo>
                    <a:pt x="0" y="1292008"/>
                  </a:lnTo>
                  <a:lnTo>
                    <a:pt x="2223882" y="1292008"/>
                  </a:lnTo>
                  <a:lnTo>
                    <a:pt x="2223882" y="0"/>
                  </a:lnTo>
                  <a:close/>
                </a:path>
              </a:pathLst>
            </a:custGeom>
            <a:solidFill>
              <a:srgbClr val="FFFF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 name="object 15"/>
            <p:cNvSpPr/>
            <p:nvPr/>
          </p:nvSpPr>
          <p:spPr>
            <a:xfrm>
              <a:off x="9444643" y="3274946"/>
              <a:ext cx="2224405" cy="1292225"/>
            </a:xfrm>
            <a:custGeom>
              <a:avLst/>
              <a:gdLst/>
              <a:ahLst/>
              <a:cxnLst/>
              <a:rect l="l" t="t" r="r" b="b"/>
              <a:pathLst>
                <a:path w="2224404" h="1292225">
                  <a:moveTo>
                    <a:pt x="0" y="1292008"/>
                  </a:moveTo>
                  <a:lnTo>
                    <a:pt x="2223882" y="1292008"/>
                  </a:lnTo>
                  <a:lnTo>
                    <a:pt x="2223882" y="0"/>
                  </a:lnTo>
                  <a:lnTo>
                    <a:pt x="0" y="0"/>
                  </a:lnTo>
                  <a:lnTo>
                    <a:pt x="0" y="1292008"/>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6" name="object 16"/>
          <p:cNvSpPr txBox="1"/>
          <p:nvPr/>
        </p:nvSpPr>
        <p:spPr>
          <a:xfrm>
            <a:off x="7569896" y="4599036"/>
            <a:ext cx="1487185" cy="316865"/>
          </a:xfrm>
          <a:prstGeom prst="rect">
            <a:avLst/>
          </a:prstGeom>
        </p:spPr>
        <p:txBody>
          <a:bodyPr vert="horz" wrap="square" lIns="0" tIns="9001" rIns="0" bIns="0" rtlCol="0">
            <a:spAutoFit/>
          </a:bodyPr>
          <a:lstStyle/>
          <a:p>
            <a:pPr marL="31004" algn="ctr" defTabSz="720090" fontAlgn="auto">
              <a:lnSpc>
                <a:spcPts val="1209"/>
              </a:lnSpc>
              <a:spcBef>
                <a:spcPts val="71"/>
              </a:spcBef>
              <a:spcAft>
                <a:spcPts val="0"/>
              </a:spcAft>
            </a:pPr>
            <a:r>
              <a:rPr sz="1103" b="1" i="1" kern="0" spc="-114" dirty="0">
                <a:solidFill>
                  <a:sysClr val="windowText" lastClr="000000"/>
                </a:solidFill>
                <a:latin typeface="Calibri" panose="020F0502020204030204" pitchFamily="34" charset="0"/>
                <a:cs typeface="Calibri" panose="020F0502020204030204" pitchFamily="34" charset="0"/>
              </a:rPr>
              <a:t>1.</a:t>
            </a:r>
            <a:r>
              <a:rPr sz="1103" b="1" i="1" kern="0" spc="-47" dirty="0">
                <a:solidFill>
                  <a:sysClr val="windowText" lastClr="000000"/>
                </a:solidFill>
                <a:latin typeface="Calibri" panose="020F0502020204030204" pitchFamily="34" charset="0"/>
                <a:cs typeface="Calibri" panose="020F0502020204030204" pitchFamily="34" charset="0"/>
              </a:rPr>
              <a:t> Target </a:t>
            </a:r>
            <a:r>
              <a:rPr sz="1103" b="1" i="1" kern="0" spc="-8" dirty="0">
                <a:solidFill>
                  <a:sysClr val="windowText" lastClr="000000"/>
                </a:solidFill>
                <a:latin typeface="Calibri" panose="020F0502020204030204" pitchFamily="34" charset="0"/>
                <a:cs typeface="Calibri" panose="020F0502020204030204" pitchFamily="34" charset="0"/>
              </a:rPr>
              <a:t>System:</a:t>
            </a:r>
            <a:endParaRPr sz="1103" b="1" kern="0" dirty="0">
              <a:solidFill>
                <a:sysClr val="windowText" lastClr="000000"/>
              </a:solidFill>
              <a:latin typeface="Calibri" panose="020F0502020204030204" pitchFamily="34" charset="0"/>
              <a:cs typeface="Calibri" panose="020F0502020204030204" pitchFamily="34" charset="0"/>
            </a:endParaRPr>
          </a:p>
          <a:p>
            <a:pPr algn="ctr" defTabSz="720090" fontAlgn="auto">
              <a:lnSpc>
                <a:spcPts val="1209"/>
              </a:lnSpc>
              <a:spcBef>
                <a:spcPts val="0"/>
              </a:spcBef>
              <a:spcAft>
                <a:spcPts val="0"/>
              </a:spcAft>
            </a:pPr>
            <a:r>
              <a:rPr sz="1103" b="1" u="sng" kern="0" spc="-110" dirty="0">
                <a:solidFill>
                  <a:sysClr val="windowText" lastClr="000000"/>
                </a:solidFill>
                <a:uFill>
                  <a:solidFill>
                    <a:srgbClr val="000000"/>
                  </a:solidFill>
                </a:uFill>
                <a:latin typeface="Calibri" panose="020F0502020204030204" pitchFamily="34" charset="0"/>
                <a:cs typeface="Calibri" panose="020F0502020204030204" pitchFamily="34" charset="0"/>
              </a:rPr>
              <a:t>DoD</a:t>
            </a:r>
            <a:r>
              <a:rPr sz="1103" b="1" u="sng" kern="0" spc="-43"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55" dirty="0">
                <a:solidFill>
                  <a:sysClr val="windowText" lastClr="000000"/>
                </a:solidFill>
                <a:uFill>
                  <a:solidFill>
                    <a:srgbClr val="000000"/>
                  </a:solidFill>
                </a:uFill>
                <a:latin typeface="Calibri" panose="020F0502020204030204" pitchFamily="34" charset="0"/>
                <a:cs typeface="Calibri" panose="020F0502020204030204" pitchFamily="34" charset="0"/>
              </a:rPr>
              <a:t>Info</a:t>
            </a:r>
            <a:r>
              <a:rPr sz="1103" b="1" u="sng" kern="0" spc="-39"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110" dirty="0">
                <a:solidFill>
                  <a:sysClr val="windowText" lastClr="000000"/>
                </a:solidFill>
                <a:uFill>
                  <a:solidFill>
                    <a:srgbClr val="000000"/>
                  </a:solidFill>
                </a:uFill>
                <a:latin typeface="Calibri" panose="020F0502020204030204" pitchFamily="34" charset="0"/>
                <a:cs typeface="Calibri" panose="020F0502020204030204" pitchFamily="34" charset="0"/>
              </a:rPr>
              <a:t>Services</a:t>
            </a:r>
            <a:r>
              <a:rPr sz="1103" b="1" u="sng" kern="0" spc="-39"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79" dirty="0">
                <a:solidFill>
                  <a:sysClr val="windowText" lastClr="000000"/>
                </a:solidFill>
                <a:uFill>
                  <a:solidFill>
                    <a:srgbClr val="000000"/>
                  </a:solidFill>
                </a:uFill>
                <a:latin typeface="Calibri" panose="020F0502020204030204" pitchFamily="34" charset="0"/>
                <a:cs typeface="Calibri" panose="020F0502020204030204" pitchFamily="34" charset="0"/>
              </a:rPr>
              <a:t>System</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17" name="object 17"/>
          <p:cNvGrpSpPr/>
          <p:nvPr/>
        </p:nvGrpSpPr>
        <p:grpSpPr>
          <a:xfrm>
            <a:off x="5762322" y="4204989"/>
            <a:ext cx="1631704" cy="1528191"/>
            <a:chOff x="7317234" y="2756951"/>
            <a:chExt cx="2072005" cy="1940560"/>
          </a:xfrm>
        </p:grpSpPr>
        <p:sp>
          <p:nvSpPr>
            <p:cNvPr id="18" name="object 18"/>
            <p:cNvSpPr/>
            <p:nvPr/>
          </p:nvSpPr>
          <p:spPr>
            <a:xfrm>
              <a:off x="7318504" y="2758221"/>
              <a:ext cx="2069464" cy="1938020"/>
            </a:xfrm>
            <a:custGeom>
              <a:avLst/>
              <a:gdLst/>
              <a:ahLst/>
              <a:cxnLst/>
              <a:rect l="l" t="t" r="r" b="b"/>
              <a:pathLst>
                <a:path w="2069465" h="1938020">
                  <a:moveTo>
                    <a:pt x="2068851" y="0"/>
                  </a:moveTo>
                  <a:lnTo>
                    <a:pt x="0" y="0"/>
                  </a:lnTo>
                  <a:lnTo>
                    <a:pt x="0" y="1937963"/>
                  </a:lnTo>
                  <a:lnTo>
                    <a:pt x="2068851" y="1937963"/>
                  </a:lnTo>
                  <a:lnTo>
                    <a:pt x="2068851" y="0"/>
                  </a:lnTo>
                  <a:close/>
                </a:path>
              </a:pathLst>
            </a:custGeom>
            <a:solidFill>
              <a:srgbClr val="FFFF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9" name="object 19"/>
            <p:cNvSpPr/>
            <p:nvPr/>
          </p:nvSpPr>
          <p:spPr>
            <a:xfrm>
              <a:off x="7318504" y="2758221"/>
              <a:ext cx="2069464" cy="1938020"/>
            </a:xfrm>
            <a:custGeom>
              <a:avLst/>
              <a:gdLst/>
              <a:ahLst/>
              <a:cxnLst/>
              <a:rect l="l" t="t" r="r" b="b"/>
              <a:pathLst>
                <a:path w="2069465" h="1938020">
                  <a:moveTo>
                    <a:pt x="0" y="1937963"/>
                  </a:moveTo>
                  <a:lnTo>
                    <a:pt x="2068851" y="1937963"/>
                  </a:lnTo>
                  <a:lnTo>
                    <a:pt x="2068851" y="0"/>
                  </a:lnTo>
                  <a:lnTo>
                    <a:pt x="0" y="0"/>
                  </a:lnTo>
                  <a:lnTo>
                    <a:pt x="0" y="1937963"/>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20" name="object 20"/>
          <p:cNvSpPr txBox="1"/>
          <p:nvPr/>
        </p:nvSpPr>
        <p:spPr>
          <a:xfrm>
            <a:off x="5793784" y="4237114"/>
            <a:ext cx="1568696" cy="602633"/>
          </a:xfrm>
          <a:prstGeom prst="rect">
            <a:avLst/>
          </a:prstGeom>
        </p:spPr>
        <p:txBody>
          <a:bodyPr vert="horz" wrap="square" lIns="0" tIns="38005" rIns="0" bIns="0" rtlCol="0">
            <a:spAutoFit/>
          </a:bodyPr>
          <a:lstStyle/>
          <a:p>
            <a:pPr marL="361545" marR="355544" algn="ctr" defTabSz="720090" fontAlgn="auto">
              <a:lnSpc>
                <a:spcPts val="1095"/>
              </a:lnSpc>
              <a:spcBef>
                <a:spcPts val="299"/>
              </a:spcBef>
              <a:spcAft>
                <a:spcPts val="0"/>
              </a:spcAft>
            </a:pPr>
            <a:r>
              <a:rPr sz="1103" i="1" kern="0" spc="-193" dirty="0">
                <a:solidFill>
                  <a:sysClr val="windowText" lastClr="000000"/>
                </a:solidFill>
                <a:latin typeface="Calibri" panose="020F0502020204030204" pitchFamily="34" charset="0"/>
                <a:cs typeface="Calibri" panose="020F0502020204030204" pitchFamily="34" charset="0"/>
              </a:rPr>
              <a:t>LC</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39" dirty="0">
                <a:solidFill>
                  <a:sysClr val="windowText" lastClr="000000"/>
                </a:solidFill>
                <a:latin typeface="Calibri" panose="020F0502020204030204" pitchFamily="34" charset="0"/>
                <a:cs typeface="Calibri" panose="020F0502020204030204" pitchFamily="34" charset="0"/>
              </a:rPr>
              <a:t>Manager</a:t>
            </a:r>
            <a:r>
              <a:rPr sz="1103" i="1" kern="0" spc="-47" dirty="0">
                <a:solidFill>
                  <a:sysClr val="windowText" lastClr="000000"/>
                </a:solidFill>
                <a:latin typeface="Calibri" panose="020F0502020204030204" pitchFamily="34" charset="0"/>
                <a:cs typeface="Calibri" panose="020F0502020204030204" pitchFamily="34" charset="0"/>
              </a:rPr>
              <a:t> </a:t>
            </a:r>
            <a:r>
              <a:rPr sz="1103" i="1" kern="0" spc="-20" dirty="0">
                <a:solidFill>
                  <a:sysClr val="windowText" lastClr="000000"/>
                </a:solidFill>
                <a:latin typeface="Calibri" panose="020F0502020204030204" pitchFamily="34" charset="0"/>
                <a:cs typeface="Calibri" panose="020F0502020204030204" pitchFamily="34" charset="0"/>
              </a:rPr>
              <a:t>of </a:t>
            </a:r>
            <a:r>
              <a:rPr sz="1103" i="1" kern="0" spc="-47" dirty="0">
                <a:solidFill>
                  <a:sysClr val="windowText" lastClr="000000"/>
                </a:solidFill>
                <a:latin typeface="Calibri" panose="020F0502020204030204" pitchFamily="34" charset="0"/>
                <a:cs typeface="Calibri" panose="020F0502020204030204" pitchFamily="34" charset="0"/>
              </a:rPr>
              <a:t>Target</a:t>
            </a:r>
            <a:r>
              <a:rPr sz="1103" i="1" kern="0" spc="-39" dirty="0">
                <a:solidFill>
                  <a:sysClr val="windowText" lastClr="000000"/>
                </a:solidFill>
                <a:latin typeface="Calibri" panose="020F0502020204030204" pitchFamily="34" charset="0"/>
                <a:cs typeface="Calibri" panose="020F0502020204030204" pitchFamily="34" charset="0"/>
              </a:rPr>
              <a:t> </a:t>
            </a:r>
            <a:r>
              <a:rPr sz="1103" i="1" kern="0" spc="-83" dirty="0">
                <a:solidFill>
                  <a:sysClr val="windowText" lastClr="000000"/>
                </a:solidFill>
                <a:latin typeface="Calibri" panose="020F0502020204030204" pitchFamily="34" charset="0"/>
                <a:cs typeface="Calibri" panose="020F0502020204030204" pitchFamily="34" charset="0"/>
              </a:rPr>
              <a:t>System:</a:t>
            </a:r>
            <a:endParaRPr sz="1103" kern="0" dirty="0">
              <a:solidFill>
                <a:sysClr val="windowText" lastClr="000000"/>
              </a:solidFill>
              <a:latin typeface="Calibri" panose="020F0502020204030204" pitchFamily="34" charset="0"/>
              <a:cs typeface="Calibri" panose="020F0502020204030204" pitchFamily="34" charset="0"/>
            </a:endParaRPr>
          </a:p>
          <a:p>
            <a:pPr marL="10001" marR="4001" algn="ctr" defTabSz="720090" fontAlgn="auto">
              <a:lnSpc>
                <a:spcPts val="1095"/>
              </a:lnSpc>
              <a:spcBef>
                <a:spcPts val="8"/>
              </a:spcBef>
              <a:spcAft>
                <a:spcPts val="0"/>
              </a:spcAft>
            </a:pPr>
            <a:r>
              <a:rPr sz="1103" b="1" u="sng" kern="0" spc="-83" dirty="0">
                <a:solidFill>
                  <a:sysClr val="windowText" lastClr="000000"/>
                </a:solidFill>
                <a:uFill>
                  <a:solidFill>
                    <a:srgbClr val="000000"/>
                  </a:solidFill>
                </a:uFill>
                <a:latin typeface="Calibri" panose="020F0502020204030204" pitchFamily="34" charset="0"/>
                <a:cs typeface="Calibri" panose="020F0502020204030204" pitchFamily="34" charset="0"/>
              </a:rPr>
              <a:t>IT</a:t>
            </a:r>
            <a:r>
              <a:rPr sz="1103" b="1" u="sng" kern="0" spc="-35"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75" dirty="0">
                <a:solidFill>
                  <a:sysClr val="windowText" lastClr="000000"/>
                </a:solidFill>
                <a:uFill>
                  <a:solidFill>
                    <a:srgbClr val="000000"/>
                  </a:solidFill>
                </a:uFill>
                <a:latin typeface="Calibri" panose="020F0502020204030204" pitchFamily="34" charset="0"/>
                <a:cs typeface="Calibri" panose="020F0502020204030204" pitchFamily="34" charset="0"/>
              </a:rPr>
              <a:t>Development</a:t>
            </a:r>
            <a:r>
              <a:rPr sz="1103" b="1" u="sng" kern="0" spc="-35"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32" dirty="0">
                <a:solidFill>
                  <a:sysClr val="windowText" lastClr="000000"/>
                </a:solidFill>
                <a:uFill>
                  <a:solidFill>
                    <a:srgbClr val="000000"/>
                  </a:solidFill>
                </a:uFill>
                <a:latin typeface="Calibri" panose="020F0502020204030204" pitchFamily="34" charset="0"/>
                <a:cs typeface="Calibri" panose="020F0502020204030204" pitchFamily="34" charset="0"/>
              </a:rPr>
              <a:t>&amp; </a:t>
            </a:r>
            <a:r>
              <a:rPr sz="1103" b="1" u="sng" kern="0" spc="-87" dirty="0">
                <a:solidFill>
                  <a:sysClr val="windowText" lastClr="000000"/>
                </a:solidFill>
                <a:uFill>
                  <a:solidFill>
                    <a:srgbClr val="000000"/>
                  </a:solidFill>
                </a:uFill>
                <a:latin typeface="Calibri" panose="020F0502020204030204" pitchFamily="34" charset="0"/>
                <a:cs typeface="Calibri" panose="020F0502020204030204" pitchFamily="34" charset="0"/>
              </a:rPr>
              <a:t>Support</a:t>
            </a:r>
            <a:r>
              <a:rPr sz="1103" b="1" kern="0" spc="-87" dirty="0">
                <a:solidFill>
                  <a:sysClr val="windowText" lastClr="000000"/>
                </a:solidFill>
                <a:latin typeface="Calibri" panose="020F0502020204030204" pitchFamily="34" charset="0"/>
                <a:cs typeface="Calibri" panose="020F0502020204030204" pitchFamily="34" charset="0"/>
              </a:rPr>
              <a:t> </a:t>
            </a:r>
            <a:r>
              <a:rPr sz="1103" b="1" u="sng" kern="0" spc="-114" dirty="0">
                <a:solidFill>
                  <a:sysClr val="windowText" lastClr="000000"/>
                </a:solidFill>
                <a:uFill>
                  <a:solidFill>
                    <a:srgbClr val="000000"/>
                  </a:solidFill>
                </a:uFill>
                <a:latin typeface="Calibri" panose="020F0502020204030204" pitchFamily="34" charset="0"/>
                <a:cs typeface="Calibri" panose="020F0502020204030204" pitchFamily="34" charset="0"/>
              </a:rPr>
              <a:t>Process,</a:t>
            </a:r>
            <a:r>
              <a:rPr sz="1103" b="1" u="sng" kern="0" spc="-28"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8" dirty="0">
                <a:solidFill>
                  <a:sysClr val="windowText" lastClr="000000"/>
                </a:solidFill>
                <a:uFill>
                  <a:solidFill>
                    <a:srgbClr val="000000"/>
                  </a:solidFill>
                </a:uFill>
                <a:latin typeface="Calibri" panose="020F0502020204030204" pitchFamily="34" charset="0"/>
                <a:cs typeface="Calibri" panose="020F0502020204030204" pitchFamily="34" charset="0"/>
              </a:rPr>
              <a:t>Systems</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21" name="object 21"/>
          <p:cNvGrpSpPr/>
          <p:nvPr/>
        </p:nvGrpSpPr>
        <p:grpSpPr>
          <a:xfrm>
            <a:off x="1890109" y="3256361"/>
            <a:ext cx="595574" cy="211526"/>
            <a:chOff x="2400137" y="1552343"/>
            <a:chExt cx="756285" cy="268605"/>
          </a:xfrm>
        </p:grpSpPr>
        <p:sp>
          <p:nvSpPr>
            <p:cNvPr id="22" name="object 22"/>
            <p:cNvSpPr/>
            <p:nvPr/>
          </p:nvSpPr>
          <p:spPr>
            <a:xfrm>
              <a:off x="2429665" y="1581871"/>
              <a:ext cx="635635" cy="80010"/>
            </a:xfrm>
            <a:custGeom>
              <a:avLst/>
              <a:gdLst/>
              <a:ahLst/>
              <a:cxnLst/>
              <a:rect l="l" t="t" r="r" b="b"/>
              <a:pathLst>
                <a:path w="635635" h="80010">
                  <a:moveTo>
                    <a:pt x="0" y="0"/>
                  </a:moveTo>
                  <a:lnTo>
                    <a:pt x="635183" y="0"/>
                  </a:lnTo>
                  <a:lnTo>
                    <a:pt x="635183" y="79859"/>
                  </a:lnTo>
                </a:path>
              </a:pathLst>
            </a:custGeom>
            <a:ln w="5901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3" name="object 23"/>
            <p:cNvSpPr/>
            <p:nvPr/>
          </p:nvSpPr>
          <p:spPr>
            <a:xfrm>
              <a:off x="2973897" y="1639012"/>
              <a:ext cx="182245" cy="182245"/>
            </a:xfrm>
            <a:custGeom>
              <a:avLst/>
              <a:gdLst/>
              <a:ahLst/>
              <a:cxnLst/>
              <a:rect l="l" t="t" r="r" b="b"/>
              <a:pathLst>
                <a:path w="182244" h="182244">
                  <a:moveTo>
                    <a:pt x="181902" y="0"/>
                  </a:moveTo>
                  <a:lnTo>
                    <a:pt x="0" y="0"/>
                  </a:lnTo>
                  <a:lnTo>
                    <a:pt x="90951" y="181748"/>
                  </a:lnTo>
                  <a:lnTo>
                    <a:pt x="181902"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24" name="object 24"/>
          <p:cNvSpPr txBox="1"/>
          <p:nvPr/>
        </p:nvSpPr>
        <p:spPr>
          <a:xfrm>
            <a:off x="2476277" y="3174275"/>
            <a:ext cx="1260658" cy="265762"/>
          </a:xfrm>
          <a:prstGeom prst="rect">
            <a:avLst/>
          </a:prstGeom>
        </p:spPr>
        <p:txBody>
          <a:bodyPr vert="horz" wrap="square" lIns="0" tIns="9001" rIns="0" bIns="0" rtlCol="0">
            <a:spAutoFit/>
          </a:bodyPr>
          <a:lstStyle/>
          <a:p>
            <a:pPr marL="10001" marR="4001" defTabSz="720090" fontAlgn="auto">
              <a:lnSpc>
                <a:spcPct val="103299"/>
              </a:lnSpc>
              <a:spcBef>
                <a:spcPts val="71"/>
              </a:spcBef>
              <a:spcAft>
                <a:spcPts val="0"/>
              </a:spcAft>
            </a:pPr>
            <a:r>
              <a:rPr sz="827" b="1" kern="0" spc="-28" dirty="0">
                <a:solidFill>
                  <a:sysClr val="windowText" lastClr="000000"/>
                </a:solidFill>
                <a:latin typeface="Calibri" panose="020F0502020204030204" pitchFamily="34" charset="0"/>
                <a:cs typeface="Calibri" panose="020F0502020204030204" pitchFamily="34" charset="0"/>
              </a:rPr>
              <a:t>New</a:t>
            </a:r>
            <a:r>
              <a:rPr sz="827" b="1" kern="0" spc="-35" dirty="0">
                <a:solidFill>
                  <a:sysClr val="windowText" lastClr="000000"/>
                </a:solidFill>
                <a:latin typeface="Calibri" panose="020F0502020204030204" pitchFamily="34" charset="0"/>
                <a:cs typeface="Calibri" panose="020F0502020204030204" pitchFamily="34" charset="0"/>
              </a:rPr>
              <a:t> </a:t>
            </a:r>
            <a:r>
              <a:rPr sz="827" b="1" kern="0" spc="-95" dirty="0">
                <a:solidFill>
                  <a:sysClr val="windowText" lastClr="000000"/>
                </a:solidFill>
                <a:latin typeface="Calibri" panose="020F0502020204030204" pitchFamily="34" charset="0"/>
                <a:cs typeface="Calibri" panose="020F0502020204030204" pitchFamily="34" charset="0"/>
              </a:rPr>
              <a:t>S2</a:t>
            </a:r>
            <a:r>
              <a:rPr sz="827" b="1" kern="0" spc="-35" dirty="0">
                <a:solidFill>
                  <a:sysClr val="windowText" lastClr="000000"/>
                </a:solidFill>
                <a:latin typeface="Calibri" panose="020F0502020204030204" pitchFamily="34" charset="0"/>
                <a:cs typeface="Calibri" panose="020F0502020204030204" pitchFamily="34" charset="0"/>
              </a:rPr>
              <a:t> </a:t>
            </a:r>
            <a:r>
              <a:rPr sz="827" b="1" kern="0" spc="-8" dirty="0">
                <a:solidFill>
                  <a:sysClr val="windowText" lastClr="000000"/>
                </a:solidFill>
                <a:latin typeface="Calibri" panose="020F0502020204030204" pitchFamily="34" charset="0"/>
                <a:cs typeface="Calibri" panose="020F0502020204030204" pitchFamily="34" charset="0"/>
              </a:rPr>
              <a:t>Learnings </a:t>
            </a:r>
            <a:r>
              <a:rPr sz="827" b="1" kern="0" spc="-39" dirty="0">
                <a:solidFill>
                  <a:sysClr val="windowText" lastClr="000000"/>
                </a:solidFill>
                <a:latin typeface="Calibri" panose="020F0502020204030204" pitchFamily="34" charset="0"/>
                <a:cs typeface="Calibri" panose="020F0502020204030204" pitchFamily="34" charset="0"/>
              </a:rPr>
              <a:t>(Methodologies,</a:t>
            </a:r>
            <a:r>
              <a:rPr sz="827" b="1" kern="0" spc="20" dirty="0">
                <a:solidFill>
                  <a:sysClr val="windowText" lastClr="000000"/>
                </a:solidFill>
                <a:latin typeface="Calibri" panose="020F0502020204030204" pitchFamily="34" charset="0"/>
                <a:cs typeface="Calibri" panose="020F0502020204030204" pitchFamily="34" charset="0"/>
              </a:rPr>
              <a:t> </a:t>
            </a:r>
            <a:r>
              <a:rPr sz="827" b="1" kern="0" spc="-75" dirty="0">
                <a:solidFill>
                  <a:sysClr val="windowText" lastClr="000000"/>
                </a:solidFill>
                <a:latin typeface="Calibri" panose="020F0502020204030204" pitchFamily="34" charset="0"/>
                <a:cs typeface="Calibri" panose="020F0502020204030204" pitchFamily="34" charset="0"/>
              </a:rPr>
              <a:t>Processes)</a:t>
            </a:r>
            <a:endParaRPr sz="827" kern="0" dirty="0">
              <a:solidFill>
                <a:sysClr val="windowText" lastClr="000000"/>
              </a:solidFill>
              <a:latin typeface="Calibri" panose="020F0502020204030204" pitchFamily="34" charset="0"/>
              <a:cs typeface="Calibri" panose="020F0502020204030204" pitchFamily="34" charset="0"/>
            </a:endParaRPr>
          </a:p>
        </p:txBody>
      </p:sp>
      <p:sp>
        <p:nvSpPr>
          <p:cNvPr id="25" name="object 25"/>
          <p:cNvSpPr/>
          <p:nvPr/>
        </p:nvSpPr>
        <p:spPr>
          <a:xfrm>
            <a:off x="284071" y="3112865"/>
            <a:ext cx="1629703" cy="1347668"/>
          </a:xfrm>
          <a:custGeom>
            <a:avLst/>
            <a:gdLst/>
            <a:ahLst/>
            <a:cxnLst/>
            <a:rect l="l" t="t" r="r" b="b"/>
            <a:pathLst>
              <a:path w="2069464" h="1711325">
                <a:moveTo>
                  <a:pt x="2068851" y="0"/>
                </a:moveTo>
                <a:lnTo>
                  <a:pt x="0" y="0"/>
                </a:lnTo>
                <a:lnTo>
                  <a:pt x="0" y="1711072"/>
                </a:lnTo>
                <a:lnTo>
                  <a:pt x="2068851" y="1711072"/>
                </a:lnTo>
                <a:lnTo>
                  <a:pt x="2068851" y="0"/>
                </a:lnTo>
                <a:close/>
              </a:path>
            </a:pathLst>
          </a:custGeom>
          <a:solidFill>
            <a:srgbClr val="FFFF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6" name="object 26"/>
          <p:cNvSpPr txBox="1"/>
          <p:nvPr/>
        </p:nvSpPr>
        <p:spPr>
          <a:xfrm>
            <a:off x="284071" y="3112865"/>
            <a:ext cx="1629703" cy="729559"/>
          </a:xfrm>
          <a:prstGeom prst="rect">
            <a:avLst/>
          </a:prstGeom>
          <a:ln w="3175">
            <a:solidFill>
              <a:srgbClr val="000000"/>
            </a:solidFill>
          </a:ln>
        </p:spPr>
        <p:txBody>
          <a:bodyPr vert="horz" wrap="square" lIns="0" tIns="24003" rIns="0" bIns="0" rtlCol="0">
            <a:spAutoFit/>
          </a:bodyPr>
          <a:lstStyle/>
          <a:p>
            <a:pPr marL="72509" marR="66508" indent="-500" algn="ctr" defTabSz="720090" fontAlgn="auto">
              <a:lnSpc>
                <a:spcPts val="1095"/>
              </a:lnSpc>
              <a:spcBef>
                <a:spcPts val="189"/>
              </a:spcBef>
              <a:spcAft>
                <a:spcPts val="0"/>
              </a:spcAft>
            </a:pPr>
            <a:r>
              <a:rPr sz="1103" i="1" kern="0" spc="-59" dirty="0">
                <a:solidFill>
                  <a:sysClr val="windowText" lastClr="000000"/>
                </a:solidFill>
                <a:latin typeface="Calibri" panose="020F0502020204030204" pitchFamily="34" charset="0"/>
                <a:cs typeface="Calibri" panose="020F0502020204030204" pitchFamily="34" charset="0"/>
              </a:rPr>
              <a:t>Learning</a:t>
            </a:r>
            <a:r>
              <a:rPr sz="1103" i="1" kern="0" spc="-35" dirty="0">
                <a:solidFill>
                  <a:sysClr val="windowText" lastClr="000000"/>
                </a:solidFill>
                <a:latin typeface="Calibri" panose="020F0502020204030204" pitchFamily="34" charset="0"/>
                <a:cs typeface="Calibri" panose="020F0502020204030204" pitchFamily="34" charset="0"/>
              </a:rPr>
              <a:t> </a:t>
            </a:r>
            <a:r>
              <a:rPr sz="1103" i="1" kern="0" dirty="0">
                <a:solidFill>
                  <a:sysClr val="windowText" lastClr="000000"/>
                </a:solidFill>
                <a:latin typeface="Calibri" panose="020F0502020204030204" pitchFamily="34" charset="0"/>
                <a:cs typeface="Calibri" panose="020F0502020204030204" pitchFamily="34" charset="0"/>
              </a:rPr>
              <a:t>&amp;</a:t>
            </a:r>
            <a:r>
              <a:rPr sz="1103" i="1" kern="0" spc="-35" dirty="0">
                <a:solidFill>
                  <a:sysClr val="windowText" lastClr="000000"/>
                </a:solidFill>
                <a:latin typeface="Calibri" panose="020F0502020204030204" pitchFamily="34" charset="0"/>
                <a:cs typeface="Calibri" panose="020F0502020204030204" pitchFamily="34" charset="0"/>
              </a:rPr>
              <a:t> </a:t>
            </a:r>
            <a:r>
              <a:rPr sz="1103" i="1" kern="0" spc="-8" dirty="0">
                <a:solidFill>
                  <a:sysClr val="windowText" lastClr="000000"/>
                </a:solidFill>
                <a:latin typeface="Calibri" panose="020F0502020204030204" pitchFamily="34" charset="0"/>
                <a:cs typeface="Calibri" panose="020F0502020204030204" pitchFamily="34" charset="0"/>
              </a:rPr>
              <a:t>Knowledge </a:t>
            </a:r>
            <a:r>
              <a:rPr sz="1103" i="1" kern="0" spc="-39" dirty="0">
                <a:solidFill>
                  <a:sysClr val="windowText" lastClr="000000"/>
                </a:solidFill>
                <a:latin typeface="Calibri" panose="020F0502020204030204" pitchFamily="34" charset="0"/>
                <a:cs typeface="Calibri" panose="020F0502020204030204" pitchFamily="34" charset="0"/>
              </a:rPr>
              <a:t>Manager</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8" dirty="0">
                <a:solidFill>
                  <a:sysClr val="windowText" lastClr="000000"/>
                </a:solidFill>
                <a:latin typeface="Calibri" panose="020F0502020204030204" pitchFamily="34" charset="0"/>
                <a:cs typeface="Calibri" panose="020F0502020204030204" pitchFamily="34" charset="0"/>
              </a:rPr>
              <a:t>for</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193" dirty="0">
                <a:solidFill>
                  <a:sysClr val="windowText" lastClr="000000"/>
                </a:solidFill>
                <a:latin typeface="Calibri" panose="020F0502020204030204" pitchFamily="34" charset="0"/>
                <a:cs typeface="Calibri" panose="020F0502020204030204" pitchFamily="34" charset="0"/>
              </a:rPr>
              <a:t>LC</a:t>
            </a:r>
            <a:r>
              <a:rPr sz="1103" i="1" kern="0" spc="-51" dirty="0">
                <a:solidFill>
                  <a:sysClr val="windowText" lastClr="000000"/>
                </a:solidFill>
                <a:latin typeface="Calibri" panose="020F0502020204030204" pitchFamily="34" charset="0"/>
                <a:cs typeface="Calibri" panose="020F0502020204030204" pitchFamily="34" charset="0"/>
              </a:rPr>
              <a:t> Managers </a:t>
            </a:r>
            <a:r>
              <a:rPr sz="1103" i="1" kern="0" spc="-16" dirty="0">
                <a:solidFill>
                  <a:sysClr val="windowText" lastClr="000000"/>
                </a:solidFill>
                <a:latin typeface="Calibri" panose="020F0502020204030204" pitchFamily="34" charset="0"/>
                <a:cs typeface="Calibri" panose="020F0502020204030204" pitchFamily="34" charset="0"/>
              </a:rPr>
              <a:t>of</a:t>
            </a:r>
            <a:r>
              <a:rPr sz="1103" i="1" kern="0" spc="-47" dirty="0">
                <a:solidFill>
                  <a:sysClr val="windowText" lastClr="000000"/>
                </a:solidFill>
                <a:latin typeface="Calibri" panose="020F0502020204030204" pitchFamily="34" charset="0"/>
                <a:cs typeface="Calibri" panose="020F0502020204030204" pitchFamily="34" charset="0"/>
              </a:rPr>
              <a:t> Target </a:t>
            </a:r>
            <a:r>
              <a:rPr sz="1103" i="1" kern="0" spc="-8" dirty="0">
                <a:solidFill>
                  <a:sysClr val="windowText" lastClr="000000"/>
                </a:solidFill>
                <a:latin typeface="Calibri" panose="020F0502020204030204" pitchFamily="34" charset="0"/>
                <a:cs typeface="Calibri" panose="020F0502020204030204" pitchFamily="34" charset="0"/>
              </a:rPr>
              <a:t>System:</a:t>
            </a:r>
            <a:endParaRPr sz="1103" kern="0" dirty="0">
              <a:solidFill>
                <a:sysClr val="windowText" lastClr="000000"/>
              </a:solidFill>
              <a:latin typeface="Calibri" panose="020F0502020204030204" pitchFamily="34" charset="0"/>
              <a:cs typeface="Calibri" panose="020F0502020204030204" pitchFamily="34" charset="0"/>
            </a:endParaRPr>
          </a:p>
          <a:p>
            <a:pPr marL="82510" marR="76510" indent="-500" algn="ctr" defTabSz="720090" fontAlgn="auto">
              <a:lnSpc>
                <a:spcPts val="1095"/>
              </a:lnSpc>
              <a:spcBef>
                <a:spcPts val="12"/>
              </a:spcBef>
              <a:spcAft>
                <a:spcPts val="0"/>
              </a:spcAft>
            </a:pPr>
            <a:r>
              <a:rPr sz="1103" b="1" u="sng" kern="0" spc="-63" dirty="0">
                <a:solidFill>
                  <a:sysClr val="windowText" lastClr="000000"/>
                </a:solidFill>
                <a:uFill>
                  <a:solidFill>
                    <a:srgbClr val="000000"/>
                  </a:solidFill>
                </a:uFill>
                <a:latin typeface="Calibri" panose="020F0502020204030204" pitchFamily="34" charset="0"/>
                <a:cs typeface="Calibri" panose="020F0502020204030204" pitchFamily="34" charset="0"/>
              </a:rPr>
              <a:t>New</a:t>
            </a:r>
            <a:r>
              <a:rPr sz="1103" b="1" u="sng" kern="0" spc="-32"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75" dirty="0">
                <a:solidFill>
                  <a:sysClr val="windowText" lastClr="000000"/>
                </a:solidFill>
                <a:uFill>
                  <a:solidFill>
                    <a:srgbClr val="000000"/>
                  </a:solidFill>
                </a:uFill>
                <a:latin typeface="Calibri" panose="020F0502020204030204" pitchFamily="34" charset="0"/>
                <a:cs typeface="Calibri" panose="020F0502020204030204" pitchFamily="34" charset="0"/>
              </a:rPr>
              <a:t>Development</a:t>
            </a:r>
            <a:r>
              <a:rPr sz="1103" b="1" u="sng" kern="0" spc="-32"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20" dirty="0">
                <a:solidFill>
                  <a:sysClr val="windowText" lastClr="000000"/>
                </a:solidFill>
                <a:uFill>
                  <a:solidFill>
                    <a:srgbClr val="000000"/>
                  </a:solidFill>
                </a:uFill>
                <a:latin typeface="Calibri" panose="020F0502020204030204" pitchFamily="34" charset="0"/>
                <a:cs typeface="Calibri" panose="020F0502020204030204" pitchFamily="34" charset="0"/>
              </a:rPr>
              <a:t>and</a:t>
            </a:r>
            <a:r>
              <a:rPr sz="1103" b="1" kern="0" spc="-20" dirty="0">
                <a:solidFill>
                  <a:sysClr val="windowText" lastClr="000000"/>
                </a:solidFill>
                <a:latin typeface="Calibri" panose="020F0502020204030204" pitchFamily="34" charset="0"/>
                <a:cs typeface="Calibri" panose="020F0502020204030204" pitchFamily="34" charset="0"/>
              </a:rPr>
              <a:t> </a:t>
            </a:r>
            <a:r>
              <a:rPr sz="1103" b="1" u="sng" kern="0" spc="-90" dirty="0">
                <a:solidFill>
                  <a:sysClr val="windowText" lastClr="000000"/>
                </a:solidFill>
                <a:uFill>
                  <a:solidFill>
                    <a:srgbClr val="000000"/>
                  </a:solidFill>
                </a:uFill>
                <a:latin typeface="Calibri" panose="020F0502020204030204" pitchFamily="34" charset="0"/>
                <a:cs typeface="Calibri" panose="020F0502020204030204" pitchFamily="34" charset="0"/>
              </a:rPr>
              <a:t>Support</a:t>
            </a:r>
            <a:r>
              <a:rPr sz="1103" b="1" u="sng" kern="0" spc="-28"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98" dirty="0">
                <a:solidFill>
                  <a:sysClr val="windowText" lastClr="000000"/>
                </a:solidFill>
                <a:uFill>
                  <a:solidFill>
                    <a:srgbClr val="000000"/>
                  </a:solidFill>
                </a:uFill>
                <a:latin typeface="Calibri" panose="020F0502020204030204" pitchFamily="34" charset="0"/>
                <a:cs typeface="Calibri" panose="020F0502020204030204" pitchFamily="34" charset="0"/>
              </a:rPr>
              <a:t>Learning</a:t>
            </a:r>
            <a:r>
              <a:rPr sz="1103" b="1" u="sng" kern="0" spc="-24"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122" dirty="0">
                <a:solidFill>
                  <a:sysClr val="windowText" lastClr="000000"/>
                </a:solidFill>
                <a:uFill>
                  <a:solidFill>
                    <a:srgbClr val="000000"/>
                  </a:solidFill>
                </a:uFill>
                <a:latin typeface="Calibri" panose="020F0502020204030204" pitchFamily="34" charset="0"/>
                <a:cs typeface="Calibri" panose="020F0502020204030204" pitchFamily="34" charset="0"/>
              </a:rPr>
              <a:t>Process</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27" name="object 27"/>
          <p:cNvGrpSpPr/>
          <p:nvPr/>
        </p:nvGrpSpPr>
        <p:grpSpPr>
          <a:xfrm>
            <a:off x="3519019" y="3680630"/>
            <a:ext cx="1378172" cy="261033"/>
            <a:chOff x="4468595" y="2091098"/>
            <a:chExt cx="1750060" cy="331470"/>
          </a:xfrm>
        </p:grpSpPr>
        <p:sp>
          <p:nvSpPr>
            <p:cNvPr id="28" name="object 28"/>
            <p:cNvSpPr/>
            <p:nvPr/>
          </p:nvSpPr>
          <p:spPr>
            <a:xfrm>
              <a:off x="4498122" y="2120626"/>
              <a:ext cx="1630045" cy="142875"/>
            </a:xfrm>
            <a:custGeom>
              <a:avLst/>
              <a:gdLst/>
              <a:ahLst/>
              <a:cxnLst/>
              <a:rect l="l" t="t" r="r" b="b"/>
              <a:pathLst>
                <a:path w="1630045" h="142875">
                  <a:moveTo>
                    <a:pt x="0" y="0"/>
                  </a:moveTo>
                  <a:lnTo>
                    <a:pt x="1629547" y="0"/>
                  </a:lnTo>
                  <a:lnTo>
                    <a:pt x="1629547" y="142605"/>
                  </a:lnTo>
                </a:path>
              </a:pathLst>
            </a:custGeom>
            <a:ln w="5900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29" name="object 29"/>
            <p:cNvSpPr/>
            <p:nvPr/>
          </p:nvSpPr>
          <p:spPr>
            <a:xfrm>
              <a:off x="6036718" y="2240513"/>
              <a:ext cx="182245" cy="182245"/>
            </a:xfrm>
            <a:custGeom>
              <a:avLst/>
              <a:gdLst/>
              <a:ahLst/>
              <a:cxnLst/>
              <a:rect l="l" t="t" r="r" b="b"/>
              <a:pathLst>
                <a:path w="182245" h="182244">
                  <a:moveTo>
                    <a:pt x="181902" y="0"/>
                  </a:moveTo>
                  <a:lnTo>
                    <a:pt x="0" y="0"/>
                  </a:lnTo>
                  <a:lnTo>
                    <a:pt x="90951" y="181748"/>
                  </a:lnTo>
                  <a:lnTo>
                    <a:pt x="181902"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0" name="object 30"/>
          <p:cNvSpPr txBox="1"/>
          <p:nvPr/>
        </p:nvSpPr>
        <p:spPr>
          <a:xfrm>
            <a:off x="3836596" y="3685520"/>
            <a:ext cx="904113"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95" dirty="0">
                <a:solidFill>
                  <a:sysClr val="windowText" lastClr="000000"/>
                </a:solidFill>
                <a:latin typeface="Calibri" panose="020F0502020204030204" pitchFamily="34" charset="0"/>
                <a:cs typeface="Calibri" panose="020F0502020204030204" pitchFamily="34" charset="0"/>
              </a:rPr>
              <a:t>S2</a:t>
            </a:r>
            <a:r>
              <a:rPr sz="827" b="1" kern="0" spc="-16" dirty="0">
                <a:solidFill>
                  <a:sysClr val="windowText" lastClr="000000"/>
                </a:solidFill>
                <a:latin typeface="Calibri" panose="020F0502020204030204" pitchFamily="34" charset="0"/>
                <a:cs typeface="Calibri" panose="020F0502020204030204" pitchFamily="34" charset="0"/>
              </a:rPr>
              <a:t> </a:t>
            </a:r>
            <a:r>
              <a:rPr sz="827" b="1" kern="0" spc="-63" dirty="0">
                <a:solidFill>
                  <a:sysClr val="windowText" lastClr="000000"/>
                </a:solidFill>
                <a:latin typeface="Calibri" panose="020F0502020204030204" pitchFamily="34" charset="0"/>
                <a:cs typeface="Calibri" panose="020F0502020204030204" pitchFamily="34" charset="0"/>
              </a:rPr>
              <a:t>Learning</a:t>
            </a:r>
            <a:r>
              <a:rPr sz="827" b="1" kern="0" spc="-12" dirty="0">
                <a:solidFill>
                  <a:sysClr val="windowText" lastClr="000000"/>
                </a:solidFill>
                <a:latin typeface="Calibri" panose="020F0502020204030204" pitchFamily="34" charset="0"/>
                <a:cs typeface="Calibri" panose="020F0502020204030204" pitchFamily="34" charset="0"/>
              </a:rPr>
              <a:t> </a:t>
            </a:r>
            <a:r>
              <a:rPr sz="827" b="1" kern="0" spc="-71" dirty="0">
                <a:solidFill>
                  <a:sysClr val="windowText" lastClr="000000"/>
                </a:solidFill>
                <a:latin typeface="Calibri" panose="020F0502020204030204" pitchFamily="34" charset="0"/>
                <a:cs typeface="Calibri" panose="020F0502020204030204" pitchFamily="34" charset="0"/>
              </a:rPr>
              <a:t>Process</a:t>
            </a:r>
            <a:endParaRPr sz="827" kern="0" dirty="0">
              <a:solidFill>
                <a:sysClr val="windowText" lastClr="000000"/>
              </a:solidFill>
              <a:latin typeface="Calibri" panose="020F0502020204030204" pitchFamily="34" charset="0"/>
              <a:cs typeface="Calibri" panose="020F0502020204030204" pitchFamily="34" charset="0"/>
            </a:endParaRPr>
          </a:p>
        </p:txBody>
      </p:sp>
      <p:sp>
        <p:nvSpPr>
          <p:cNvPr id="31" name="object 31"/>
          <p:cNvSpPr txBox="1"/>
          <p:nvPr/>
        </p:nvSpPr>
        <p:spPr>
          <a:xfrm>
            <a:off x="3646218" y="3793950"/>
            <a:ext cx="1094637"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47" dirty="0">
                <a:solidFill>
                  <a:sysClr val="windowText" lastClr="000000"/>
                </a:solidFill>
                <a:latin typeface="Calibri" panose="020F0502020204030204" pitchFamily="34" charset="0"/>
                <a:cs typeface="Calibri" panose="020F0502020204030204" pitchFamily="34" charset="0"/>
              </a:rPr>
              <a:t>Capability</a:t>
            </a:r>
            <a:r>
              <a:rPr sz="827" b="1" kern="0" dirty="0">
                <a:solidFill>
                  <a:sysClr val="windowText" lastClr="000000"/>
                </a:solidFill>
                <a:latin typeface="Calibri" panose="020F0502020204030204" pitchFamily="34" charset="0"/>
                <a:cs typeface="Calibri" panose="020F0502020204030204" pitchFamily="34" charset="0"/>
              </a:rPr>
              <a:t> </a:t>
            </a:r>
            <a:r>
              <a:rPr sz="827" b="1" kern="0" spc="-43" dirty="0">
                <a:solidFill>
                  <a:sysClr val="windowText" lastClr="000000"/>
                </a:solidFill>
                <a:latin typeface="Calibri" panose="020F0502020204030204" pitchFamily="34" charset="0"/>
                <a:cs typeface="Calibri" panose="020F0502020204030204" pitchFamily="34" charset="0"/>
              </a:rPr>
              <a:t>Deployments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32" name="object 32"/>
          <p:cNvGrpSpPr/>
          <p:nvPr/>
        </p:nvGrpSpPr>
        <p:grpSpPr>
          <a:xfrm>
            <a:off x="3519018" y="3538898"/>
            <a:ext cx="3334417" cy="667583"/>
            <a:chOff x="4468595" y="1911120"/>
            <a:chExt cx="4234180" cy="847725"/>
          </a:xfrm>
        </p:grpSpPr>
        <p:sp>
          <p:nvSpPr>
            <p:cNvPr id="33" name="object 33"/>
            <p:cNvSpPr/>
            <p:nvPr/>
          </p:nvSpPr>
          <p:spPr>
            <a:xfrm>
              <a:off x="4498122" y="1940647"/>
              <a:ext cx="4113529" cy="659130"/>
            </a:xfrm>
            <a:custGeom>
              <a:avLst/>
              <a:gdLst/>
              <a:ahLst/>
              <a:cxnLst/>
              <a:rect l="l" t="t" r="r" b="b"/>
              <a:pathLst>
                <a:path w="4113529" h="659130">
                  <a:moveTo>
                    <a:pt x="0" y="0"/>
                  </a:moveTo>
                  <a:lnTo>
                    <a:pt x="4113488" y="0"/>
                  </a:lnTo>
                  <a:lnTo>
                    <a:pt x="4113488" y="658543"/>
                  </a:lnTo>
                </a:path>
              </a:pathLst>
            </a:custGeom>
            <a:ln w="5901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4" name="object 34"/>
            <p:cNvSpPr/>
            <p:nvPr/>
          </p:nvSpPr>
          <p:spPr>
            <a:xfrm>
              <a:off x="8520659" y="2576472"/>
              <a:ext cx="182245" cy="182245"/>
            </a:xfrm>
            <a:custGeom>
              <a:avLst/>
              <a:gdLst/>
              <a:ahLst/>
              <a:cxnLst/>
              <a:rect l="l" t="t" r="r" b="b"/>
              <a:pathLst>
                <a:path w="182245" h="182244">
                  <a:moveTo>
                    <a:pt x="181902" y="0"/>
                  </a:moveTo>
                  <a:lnTo>
                    <a:pt x="0" y="0"/>
                  </a:lnTo>
                  <a:lnTo>
                    <a:pt x="90951" y="181748"/>
                  </a:lnTo>
                  <a:lnTo>
                    <a:pt x="181902"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5" name="object 35"/>
          <p:cNvSpPr txBox="1"/>
          <p:nvPr/>
        </p:nvSpPr>
        <p:spPr>
          <a:xfrm>
            <a:off x="6812027" y="3615041"/>
            <a:ext cx="1094637" cy="265762"/>
          </a:xfrm>
          <a:prstGeom prst="rect">
            <a:avLst/>
          </a:prstGeom>
        </p:spPr>
        <p:txBody>
          <a:bodyPr vert="horz" wrap="square" lIns="0" tIns="9001" rIns="0" bIns="0" rtlCol="0">
            <a:spAutoFit/>
          </a:bodyPr>
          <a:lstStyle/>
          <a:p>
            <a:pPr marL="10001" marR="4001" defTabSz="720090" fontAlgn="auto">
              <a:lnSpc>
                <a:spcPct val="103299"/>
              </a:lnSpc>
              <a:spcBef>
                <a:spcPts val="71"/>
              </a:spcBef>
              <a:spcAft>
                <a:spcPts val="0"/>
              </a:spcAft>
            </a:pPr>
            <a:r>
              <a:rPr sz="827" b="1" kern="0" spc="-59" dirty="0">
                <a:solidFill>
                  <a:sysClr val="windowText" lastClr="000000"/>
                </a:solidFill>
                <a:latin typeface="Calibri" panose="020F0502020204030204" pitchFamily="34" charset="0"/>
                <a:cs typeface="Calibri" panose="020F0502020204030204" pitchFamily="34" charset="0"/>
              </a:rPr>
              <a:t>Fixed</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95" dirty="0">
                <a:solidFill>
                  <a:sysClr val="windowText" lastClr="000000"/>
                </a:solidFill>
                <a:latin typeface="Calibri" panose="020F0502020204030204" pitchFamily="34" charset="0"/>
                <a:cs typeface="Calibri" panose="020F0502020204030204" pitchFamily="34" charset="0"/>
              </a:rPr>
              <a:t>S2</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8" dirty="0">
                <a:solidFill>
                  <a:sysClr val="windowText" lastClr="000000"/>
                </a:solidFill>
                <a:latin typeface="Calibri" panose="020F0502020204030204" pitchFamily="34" charset="0"/>
                <a:cs typeface="Calibri" panose="020F0502020204030204" pitchFamily="34" charset="0"/>
              </a:rPr>
              <a:t>Process </a:t>
            </a:r>
            <a:r>
              <a:rPr sz="827" b="1" kern="0" spc="-47" dirty="0">
                <a:solidFill>
                  <a:sysClr val="windowText" lastClr="000000"/>
                </a:solidFill>
                <a:latin typeface="Calibri" panose="020F0502020204030204" pitchFamily="34" charset="0"/>
                <a:cs typeface="Calibri" panose="020F0502020204030204" pitchFamily="34" charset="0"/>
              </a:rPr>
              <a:t>Capability</a:t>
            </a:r>
            <a:r>
              <a:rPr sz="827" b="1" kern="0" dirty="0">
                <a:solidFill>
                  <a:sysClr val="windowText" lastClr="000000"/>
                </a:solidFill>
                <a:latin typeface="Calibri" panose="020F0502020204030204" pitchFamily="34" charset="0"/>
                <a:cs typeface="Calibri" panose="020F0502020204030204" pitchFamily="34" charset="0"/>
              </a:rPr>
              <a:t> </a:t>
            </a:r>
            <a:r>
              <a:rPr sz="827" b="1" kern="0" spc="-47" dirty="0">
                <a:solidFill>
                  <a:sysClr val="windowText" lastClr="000000"/>
                </a:solidFill>
                <a:latin typeface="Calibri" panose="020F0502020204030204" pitchFamily="34" charset="0"/>
                <a:cs typeface="Calibri" panose="020F0502020204030204" pitchFamily="34" charset="0"/>
              </a:rPr>
              <a:t>Deployments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36" name="object 36"/>
          <p:cNvGrpSpPr/>
          <p:nvPr/>
        </p:nvGrpSpPr>
        <p:grpSpPr>
          <a:xfrm>
            <a:off x="2034525" y="3466662"/>
            <a:ext cx="1514189" cy="1325166"/>
            <a:chOff x="2583524" y="1819392"/>
            <a:chExt cx="1922780" cy="1682750"/>
          </a:xfrm>
        </p:grpSpPr>
        <p:sp>
          <p:nvSpPr>
            <p:cNvPr id="37" name="object 37"/>
            <p:cNvSpPr/>
            <p:nvPr/>
          </p:nvSpPr>
          <p:spPr>
            <a:xfrm>
              <a:off x="2584794" y="1820662"/>
              <a:ext cx="1920239" cy="1680210"/>
            </a:xfrm>
            <a:custGeom>
              <a:avLst/>
              <a:gdLst/>
              <a:ahLst/>
              <a:cxnLst/>
              <a:rect l="l" t="t" r="r" b="b"/>
              <a:pathLst>
                <a:path w="1920239" h="1680210">
                  <a:moveTo>
                    <a:pt x="1920218" y="0"/>
                  </a:moveTo>
                  <a:lnTo>
                    <a:pt x="0" y="0"/>
                  </a:lnTo>
                  <a:lnTo>
                    <a:pt x="0" y="1679600"/>
                  </a:lnTo>
                  <a:lnTo>
                    <a:pt x="1920218" y="1679600"/>
                  </a:lnTo>
                  <a:lnTo>
                    <a:pt x="1920218" y="0"/>
                  </a:lnTo>
                  <a:close/>
                </a:path>
              </a:pathLst>
            </a:custGeom>
            <a:solidFill>
              <a:srgbClr val="FFFF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38" name="object 38"/>
            <p:cNvSpPr/>
            <p:nvPr/>
          </p:nvSpPr>
          <p:spPr>
            <a:xfrm>
              <a:off x="2584794" y="1820662"/>
              <a:ext cx="1920239" cy="1680210"/>
            </a:xfrm>
            <a:custGeom>
              <a:avLst/>
              <a:gdLst/>
              <a:ahLst/>
              <a:cxnLst/>
              <a:rect l="l" t="t" r="r" b="b"/>
              <a:pathLst>
                <a:path w="1920239" h="1680210">
                  <a:moveTo>
                    <a:pt x="0" y="1679600"/>
                  </a:moveTo>
                  <a:lnTo>
                    <a:pt x="1920218" y="1679600"/>
                  </a:lnTo>
                  <a:lnTo>
                    <a:pt x="1920218" y="0"/>
                  </a:lnTo>
                  <a:lnTo>
                    <a:pt x="0" y="0"/>
                  </a:lnTo>
                  <a:lnTo>
                    <a:pt x="0" y="1679600"/>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39" name="object 39"/>
          <p:cNvSpPr txBox="1"/>
          <p:nvPr/>
        </p:nvSpPr>
        <p:spPr>
          <a:xfrm>
            <a:off x="2084745" y="3453866"/>
            <a:ext cx="1414177" cy="602633"/>
          </a:xfrm>
          <a:prstGeom prst="rect">
            <a:avLst/>
          </a:prstGeom>
        </p:spPr>
        <p:txBody>
          <a:bodyPr vert="horz" wrap="square" lIns="0" tIns="38005" rIns="0" bIns="0" rtlCol="0">
            <a:spAutoFit/>
          </a:bodyPr>
          <a:lstStyle/>
          <a:p>
            <a:pPr marL="96012" marR="90011" algn="ctr" defTabSz="720090" fontAlgn="auto">
              <a:lnSpc>
                <a:spcPts val="1095"/>
              </a:lnSpc>
              <a:spcBef>
                <a:spcPts val="299"/>
              </a:spcBef>
              <a:spcAft>
                <a:spcPts val="0"/>
              </a:spcAft>
            </a:pPr>
            <a:r>
              <a:rPr sz="1103" i="1" kern="0" spc="-55" dirty="0">
                <a:solidFill>
                  <a:sysClr val="windowText" lastClr="000000"/>
                </a:solidFill>
                <a:latin typeface="Calibri" panose="020F0502020204030204" pitchFamily="34" charset="0"/>
                <a:cs typeface="Calibri" panose="020F0502020204030204" pitchFamily="34" charset="0"/>
              </a:rPr>
              <a:t>Life </a:t>
            </a:r>
            <a:r>
              <a:rPr sz="1103" i="1" kern="0" spc="-95" dirty="0">
                <a:solidFill>
                  <a:sysClr val="windowText" lastClr="000000"/>
                </a:solidFill>
                <a:latin typeface="Calibri" panose="020F0502020204030204" pitchFamily="34" charset="0"/>
                <a:cs typeface="Calibri" panose="020F0502020204030204" pitchFamily="34" charset="0"/>
              </a:rPr>
              <a:t>Cycle</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39" dirty="0">
                <a:solidFill>
                  <a:sysClr val="windowText" lastClr="000000"/>
                </a:solidFill>
                <a:latin typeface="Calibri" panose="020F0502020204030204" pitchFamily="34" charset="0"/>
                <a:cs typeface="Calibri" panose="020F0502020204030204" pitchFamily="34" charset="0"/>
              </a:rPr>
              <a:t>Manager</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20" dirty="0">
                <a:solidFill>
                  <a:sysClr val="windowText" lastClr="000000"/>
                </a:solidFill>
                <a:latin typeface="Calibri" panose="020F0502020204030204" pitchFamily="34" charset="0"/>
                <a:cs typeface="Calibri" panose="020F0502020204030204" pitchFamily="34" charset="0"/>
              </a:rPr>
              <a:t>of </a:t>
            </a:r>
            <a:r>
              <a:rPr sz="1103" i="1" kern="0" spc="-193" dirty="0">
                <a:solidFill>
                  <a:sysClr val="windowText" lastClr="000000"/>
                </a:solidFill>
                <a:latin typeface="Calibri" panose="020F0502020204030204" pitchFamily="34" charset="0"/>
                <a:cs typeface="Calibri" panose="020F0502020204030204" pitchFamily="34" charset="0"/>
              </a:rPr>
              <a:t>LC</a:t>
            </a:r>
            <a:r>
              <a:rPr sz="1103" i="1" kern="0" spc="-51" dirty="0">
                <a:solidFill>
                  <a:sysClr val="windowText" lastClr="000000"/>
                </a:solidFill>
                <a:latin typeface="Calibri" panose="020F0502020204030204" pitchFamily="34" charset="0"/>
                <a:cs typeface="Calibri" panose="020F0502020204030204" pitchFamily="34" charset="0"/>
              </a:rPr>
              <a:t> </a:t>
            </a:r>
            <a:r>
              <a:rPr sz="1103" i="1" kern="0" spc="-8" dirty="0">
                <a:solidFill>
                  <a:sysClr val="windowText" lastClr="000000"/>
                </a:solidFill>
                <a:latin typeface="Calibri" panose="020F0502020204030204" pitchFamily="34" charset="0"/>
                <a:cs typeface="Calibri" panose="020F0502020204030204" pitchFamily="34" charset="0"/>
              </a:rPr>
              <a:t>Managers:</a:t>
            </a:r>
            <a:endParaRPr sz="1103" kern="0" dirty="0">
              <a:solidFill>
                <a:sysClr val="windowText" lastClr="000000"/>
              </a:solidFill>
              <a:latin typeface="Calibri" panose="020F0502020204030204" pitchFamily="34" charset="0"/>
              <a:cs typeface="Calibri" panose="020F0502020204030204" pitchFamily="34" charset="0"/>
            </a:endParaRPr>
          </a:p>
          <a:p>
            <a:pPr marL="10001" marR="4001" algn="ctr" defTabSz="720090" fontAlgn="auto">
              <a:lnSpc>
                <a:spcPts val="1095"/>
              </a:lnSpc>
              <a:spcBef>
                <a:spcPts val="8"/>
              </a:spcBef>
              <a:spcAft>
                <a:spcPts val="0"/>
              </a:spcAft>
            </a:pPr>
            <a:r>
              <a:rPr sz="1103" b="1" u="sng" kern="0" spc="-83" dirty="0">
                <a:solidFill>
                  <a:sysClr val="windowText" lastClr="000000"/>
                </a:solidFill>
                <a:uFill>
                  <a:solidFill>
                    <a:srgbClr val="000000"/>
                  </a:solidFill>
                </a:uFill>
                <a:latin typeface="Calibri" panose="020F0502020204030204" pitchFamily="34" charset="0"/>
                <a:cs typeface="Calibri" panose="020F0502020204030204" pitchFamily="34" charset="0"/>
              </a:rPr>
              <a:t>IT</a:t>
            </a:r>
            <a:r>
              <a:rPr sz="1103" b="1" u="sng" kern="0" spc="-28"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75" dirty="0">
                <a:solidFill>
                  <a:sysClr val="windowText" lastClr="000000"/>
                </a:solidFill>
                <a:uFill>
                  <a:solidFill>
                    <a:srgbClr val="000000"/>
                  </a:solidFill>
                </a:uFill>
                <a:latin typeface="Calibri" panose="020F0502020204030204" pitchFamily="34" charset="0"/>
                <a:cs typeface="Calibri" panose="020F0502020204030204" pitchFamily="34" charset="0"/>
              </a:rPr>
              <a:t>Development</a:t>
            </a:r>
            <a:r>
              <a:rPr sz="1103" b="1" u="sng" kern="0" spc="-24"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122" dirty="0">
                <a:solidFill>
                  <a:sysClr val="windowText" lastClr="000000"/>
                </a:solidFill>
                <a:uFill>
                  <a:solidFill>
                    <a:srgbClr val="000000"/>
                  </a:solidFill>
                </a:uFill>
                <a:latin typeface="Calibri" panose="020F0502020204030204" pitchFamily="34" charset="0"/>
                <a:cs typeface="Calibri" panose="020F0502020204030204" pitchFamily="34" charset="0"/>
              </a:rPr>
              <a:t>Process</a:t>
            </a:r>
            <a:r>
              <a:rPr sz="1103" b="1" kern="0" spc="-122" dirty="0">
                <a:solidFill>
                  <a:sysClr val="windowText" lastClr="000000"/>
                </a:solidFill>
                <a:latin typeface="Calibri" panose="020F0502020204030204" pitchFamily="34" charset="0"/>
                <a:cs typeface="Calibri" panose="020F0502020204030204" pitchFamily="34" charset="0"/>
              </a:rPr>
              <a:t> </a:t>
            </a:r>
            <a:r>
              <a:rPr sz="1103" b="1" u="sng" kern="0" spc="-67" dirty="0">
                <a:solidFill>
                  <a:sysClr val="windowText" lastClr="000000"/>
                </a:solidFill>
                <a:uFill>
                  <a:solidFill>
                    <a:srgbClr val="000000"/>
                  </a:solidFill>
                </a:uFill>
                <a:latin typeface="Calibri" panose="020F0502020204030204" pitchFamily="34" charset="0"/>
                <a:cs typeface="Calibri" panose="020F0502020204030204" pitchFamily="34" charset="0"/>
              </a:rPr>
              <a:t>Improvement,</a:t>
            </a:r>
            <a:r>
              <a:rPr sz="1103" b="1" u="sng" kern="0" spc="16"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16" dirty="0">
                <a:solidFill>
                  <a:sysClr val="windowText" lastClr="000000"/>
                </a:solidFill>
                <a:uFill>
                  <a:solidFill>
                    <a:srgbClr val="000000"/>
                  </a:solidFill>
                </a:uFill>
                <a:latin typeface="Calibri" panose="020F0502020204030204" pitchFamily="34" charset="0"/>
                <a:cs typeface="Calibri" panose="020F0502020204030204" pitchFamily="34" charset="0"/>
              </a:rPr>
              <a:t>Mgmt</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40" name="object 40"/>
          <p:cNvGrpSpPr/>
          <p:nvPr/>
        </p:nvGrpSpPr>
        <p:grpSpPr>
          <a:xfrm>
            <a:off x="3948926" y="3940421"/>
            <a:ext cx="1753719" cy="1335167"/>
            <a:chOff x="5014508" y="2420991"/>
            <a:chExt cx="2226945" cy="1695450"/>
          </a:xfrm>
        </p:grpSpPr>
        <p:sp>
          <p:nvSpPr>
            <p:cNvPr id="41" name="object 41"/>
            <p:cNvSpPr/>
            <p:nvPr/>
          </p:nvSpPr>
          <p:spPr>
            <a:xfrm>
              <a:off x="5015778" y="2422261"/>
              <a:ext cx="2224405" cy="1692910"/>
            </a:xfrm>
            <a:custGeom>
              <a:avLst/>
              <a:gdLst/>
              <a:ahLst/>
              <a:cxnLst/>
              <a:rect l="l" t="t" r="r" b="b"/>
              <a:pathLst>
                <a:path w="2224404" h="1692910">
                  <a:moveTo>
                    <a:pt x="2223882" y="0"/>
                  </a:moveTo>
                  <a:lnTo>
                    <a:pt x="0" y="0"/>
                  </a:lnTo>
                  <a:lnTo>
                    <a:pt x="0" y="1692484"/>
                  </a:lnTo>
                  <a:lnTo>
                    <a:pt x="2223882" y="1692484"/>
                  </a:lnTo>
                  <a:lnTo>
                    <a:pt x="2223882" y="0"/>
                  </a:lnTo>
                  <a:close/>
                </a:path>
              </a:pathLst>
            </a:custGeom>
            <a:solidFill>
              <a:srgbClr val="FFFF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42" name="object 42"/>
            <p:cNvSpPr/>
            <p:nvPr/>
          </p:nvSpPr>
          <p:spPr>
            <a:xfrm>
              <a:off x="5015778" y="2422261"/>
              <a:ext cx="2224405" cy="1692910"/>
            </a:xfrm>
            <a:custGeom>
              <a:avLst/>
              <a:gdLst/>
              <a:ahLst/>
              <a:cxnLst/>
              <a:rect l="l" t="t" r="r" b="b"/>
              <a:pathLst>
                <a:path w="2224404" h="1692910">
                  <a:moveTo>
                    <a:pt x="0" y="1692484"/>
                  </a:moveTo>
                  <a:lnTo>
                    <a:pt x="2223882" y="1692484"/>
                  </a:lnTo>
                  <a:lnTo>
                    <a:pt x="2223882" y="0"/>
                  </a:lnTo>
                  <a:lnTo>
                    <a:pt x="0" y="0"/>
                  </a:lnTo>
                  <a:lnTo>
                    <a:pt x="0" y="1692484"/>
                  </a:lnTo>
                  <a:close/>
                </a:path>
              </a:pathLst>
            </a:custGeom>
            <a:ln w="3175">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43" name="object 43"/>
          <p:cNvSpPr txBox="1"/>
          <p:nvPr/>
        </p:nvSpPr>
        <p:spPr>
          <a:xfrm>
            <a:off x="3978837" y="3927548"/>
            <a:ext cx="1693712" cy="602633"/>
          </a:xfrm>
          <a:prstGeom prst="rect">
            <a:avLst/>
          </a:prstGeom>
        </p:spPr>
        <p:txBody>
          <a:bodyPr vert="horz" wrap="square" lIns="0" tIns="38005" rIns="0" bIns="0" rtlCol="0">
            <a:spAutoFit/>
          </a:bodyPr>
          <a:lstStyle/>
          <a:p>
            <a:pPr marL="10001" marR="4001" algn="ctr" defTabSz="720090" fontAlgn="auto">
              <a:lnSpc>
                <a:spcPts val="1095"/>
              </a:lnSpc>
              <a:spcBef>
                <a:spcPts val="299"/>
              </a:spcBef>
              <a:spcAft>
                <a:spcPts val="0"/>
              </a:spcAft>
            </a:pPr>
            <a:r>
              <a:rPr sz="1103" i="1" kern="0" spc="-59" dirty="0">
                <a:solidFill>
                  <a:sysClr val="windowText" lastClr="000000"/>
                </a:solidFill>
                <a:latin typeface="Calibri" panose="020F0502020204030204" pitchFamily="34" charset="0"/>
                <a:cs typeface="Calibri" panose="020F0502020204030204" pitchFamily="34" charset="0"/>
              </a:rPr>
              <a:t>Learning</a:t>
            </a:r>
            <a:r>
              <a:rPr sz="1103" i="1" kern="0" spc="-35" dirty="0">
                <a:solidFill>
                  <a:sysClr val="windowText" lastClr="000000"/>
                </a:solidFill>
                <a:latin typeface="Calibri" panose="020F0502020204030204" pitchFamily="34" charset="0"/>
                <a:cs typeface="Calibri" panose="020F0502020204030204" pitchFamily="34" charset="0"/>
              </a:rPr>
              <a:t> </a:t>
            </a:r>
            <a:r>
              <a:rPr sz="1103" i="1" kern="0" dirty="0">
                <a:solidFill>
                  <a:sysClr val="windowText" lastClr="000000"/>
                </a:solidFill>
                <a:latin typeface="Calibri" panose="020F0502020204030204" pitchFamily="34" charset="0"/>
                <a:cs typeface="Calibri" panose="020F0502020204030204" pitchFamily="34" charset="0"/>
              </a:rPr>
              <a:t>&amp;</a:t>
            </a:r>
            <a:r>
              <a:rPr sz="1103" i="1" kern="0" spc="-35" dirty="0">
                <a:solidFill>
                  <a:sysClr val="windowText" lastClr="000000"/>
                </a:solidFill>
                <a:latin typeface="Calibri" panose="020F0502020204030204" pitchFamily="34" charset="0"/>
                <a:cs typeface="Calibri" panose="020F0502020204030204" pitchFamily="34" charset="0"/>
              </a:rPr>
              <a:t> </a:t>
            </a:r>
            <a:r>
              <a:rPr sz="1103" i="1" kern="0" spc="-8" dirty="0">
                <a:solidFill>
                  <a:sysClr val="windowText" lastClr="000000"/>
                </a:solidFill>
                <a:latin typeface="Calibri" panose="020F0502020204030204" pitchFamily="34" charset="0"/>
                <a:cs typeface="Calibri" panose="020F0502020204030204" pitchFamily="34" charset="0"/>
              </a:rPr>
              <a:t>Knowledge </a:t>
            </a:r>
            <a:r>
              <a:rPr sz="1103" i="1" kern="0" spc="-39" dirty="0">
                <a:solidFill>
                  <a:sysClr val="windowText" lastClr="000000"/>
                </a:solidFill>
                <a:latin typeface="Calibri" panose="020F0502020204030204" pitchFamily="34" charset="0"/>
                <a:cs typeface="Calibri" panose="020F0502020204030204" pitchFamily="34" charset="0"/>
              </a:rPr>
              <a:t>Manager</a:t>
            </a:r>
            <a:r>
              <a:rPr sz="1103" i="1" kern="0" spc="-47" dirty="0">
                <a:solidFill>
                  <a:sysClr val="windowText" lastClr="000000"/>
                </a:solidFill>
                <a:latin typeface="Calibri" panose="020F0502020204030204" pitchFamily="34" charset="0"/>
                <a:cs typeface="Calibri" panose="020F0502020204030204" pitchFamily="34" charset="0"/>
              </a:rPr>
              <a:t> </a:t>
            </a:r>
            <a:r>
              <a:rPr sz="1103" i="1" kern="0" spc="-8" dirty="0">
                <a:solidFill>
                  <a:sysClr val="windowText" lastClr="000000"/>
                </a:solidFill>
                <a:latin typeface="Calibri" panose="020F0502020204030204" pitchFamily="34" charset="0"/>
                <a:cs typeface="Calibri" panose="020F0502020204030204" pitchFamily="34" charset="0"/>
              </a:rPr>
              <a:t>for</a:t>
            </a:r>
            <a:r>
              <a:rPr sz="1103" i="1" kern="0" spc="-47" dirty="0">
                <a:solidFill>
                  <a:sysClr val="windowText" lastClr="000000"/>
                </a:solidFill>
                <a:latin typeface="Calibri" panose="020F0502020204030204" pitchFamily="34" charset="0"/>
                <a:cs typeface="Calibri" panose="020F0502020204030204" pitchFamily="34" charset="0"/>
              </a:rPr>
              <a:t> Target </a:t>
            </a:r>
            <a:r>
              <a:rPr sz="1103" i="1" kern="0" spc="-8" dirty="0">
                <a:solidFill>
                  <a:sysClr val="windowText" lastClr="000000"/>
                </a:solidFill>
                <a:latin typeface="Calibri" panose="020F0502020204030204" pitchFamily="34" charset="0"/>
                <a:cs typeface="Calibri" panose="020F0502020204030204" pitchFamily="34" charset="0"/>
              </a:rPr>
              <a:t>System: </a:t>
            </a:r>
            <a:r>
              <a:rPr sz="1103" b="1" u="sng" kern="0" spc="-63" dirty="0">
                <a:solidFill>
                  <a:sysClr val="windowText" lastClr="000000"/>
                </a:solidFill>
                <a:uFill>
                  <a:solidFill>
                    <a:srgbClr val="000000"/>
                  </a:solidFill>
                </a:uFill>
                <a:latin typeface="Calibri" panose="020F0502020204030204" pitchFamily="34" charset="0"/>
                <a:cs typeface="Calibri" panose="020F0502020204030204" pitchFamily="34" charset="0"/>
              </a:rPr>
              <a:t>New</a:t>
            </a:r>
            <a:r>
              <a:rPr sz="1103" b="1" u="sng" kern="0" spc="-35"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83" dirty="0">
                <a:solidFill>
                  <a:sysClr val="windowText" lastClr="000000"/>
                </a:solidFill>
                <a:uFill>
                  <a:solidFill>
                    <a:srgbClr val="000000"/>
                  </a:solidFill>
                </a:uFill>
                <a:latin typeface="Calibri" panose="020F0502020204030204" pitchFamily="34" charset="0"/>
                <a:cs typeface="Calibri" panose="020F0502020204030204" pitchFamily="34" charset="0"/>
              </a:rPr>
              <a:t>IT</a:t>
            </a:r>
            <a:r>
              <a:rPr sz="1103" b="1" u="sng" kern="0" spc="-32"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79" dirty="0">
                <a:solidFill>
                  <a:sysClr val="windowText" lastClr="000000"/>
                </a:solidFill>
                <a:uFill>
                  <a:solidFill>
                    <a:srgbClr val="000000"/>
                  </a:solidFill>
                </a:uFill>
                <a:latin typeface="Calibri" panose="020F0502020204030204" pitchFamily="34" charset="0"/>
                <a:cs typeface="Calibri" panose="020F0502020204030204" pitchFamily="34" charset="0"/>
              </a:rPr>
              <a:t>Capability</a:t>
            </a:r>
            <a:r>
              <a:rPr sz="1103" b="1" u="sng" kern="0" spc="-32"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98" dirty="0">
                <a:solidFill>
                  <a:sysClr val="windowText" lastClr="000000"/>
                </a:solidFill>
                <a:uFill>
                  <a:solidFill>
                    <a:srgbClr val="000000"/>
                  </a:solidFill>
                </a:uFill>
                <a:latin typeface="Calibri" panose="020F0502020204030204" pitchFamily="34" charset="0"/>
                <a:cs typeface="Calibri" panose="020F0502020204030204" pitchFamily="34" charset="0"/>
              </a:rPr>
              <a:t>Learning</a:t>
            </a:r>
            <a:r>
              <a:rPr sz="1103" b="1" u="sng" kern="0" spc="-35"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39" dirty="0">
                <a:solidFill>
                  <a:sysClr val="windowText" lastClr="000000"/>
                </a:solidFill>
                <a:uFill>
                  <a:solidFill>
                    <a:srgbClr val="000000"/>
                  </a:solidFill>
                </a:uFill>
                <a:latin typeface="Calibri" panose="020F0502020204030204" pitchFamily="34" charset="0"/>
                <a:cs typeface="Calibri" panose="020F0502020204030204" pitchFamily="34" charset="0"/>
              </a:rPr>
              <a:t>&amp;</a:t>
            </a:r>
            <a:r>
              <a:rPr sz="1103" b="1" kern="0" spc="-39" dirty="0">
                <a:solidFill>
                  <a:sysClr val="windowText" lastClr="000000"/>
                </a:solidFill>
                <a:latin typeface="Calibri" panose="020F0502020204030204" pitchFamily="34" charset="0"/>
                <a:cs typeface="Calibri" panose="020F0502020204030204" pitchFamily="34" charset="0"/>
              </a:rPr>
              <a:t> </a:t>
            </a:r>
            <a:r>
              <a:rPr sz="1103" b="1" u="sng" kern="0" spc="-83" dirty="0">
                <a:solidFill>
                  <a:sysClr val="windowText" lastClr="000000"/>
                </a:solidFill>
                <a:uFill>
                  <a:solidFill>
                    <a:srgbClr val="000000"/>
                  </a:solidFill>
                </a:uFill>
                <a:latin typeface="Calibri" panose="020F0502020204030204" pitchFamily="34" charset="0"/>
                <a:cs typeface="Calibri" panose="020F0502020204030204" pitchFamily="34" charset="0"/>
              </a:rPr>
              <a:t>Exploration</a:t>
            </a:r>
            <a:r>
              <a:rPr sz="1103" b="1" u="sng" kern="0" spc="8" dirty="0">
                <a:solidFill>
                  <a:sysClr val="windowText" lastClr="000000"/>
                </a:solidFill>
                <a:uFill>
                  <a:solidFill>
                    <a:srgbClr val="000000"/>
                  </a:solidFill>
                </a:uFill>
                <a:latin typeface="Calibri" panose="020F0502020204030204" pitchFamily="34" charset="0"/>
                <a:cs typeface="Calibri" panose="020F0502020204030204" pitchFamily="34" charset="0"/>
              </a:rPr>
              <a:t> </a:t>
            </a:r>
            <a:r>
              <a:rPr sz="1103" b="1" u="sng" kern="0" spc="-16" dirty="0">
                <a:solidFill>
                  <a:sysClr val="windowText" lastClr="000000"/>
                </a:solidFill>
                <a:uFill>
                  <a:solidFill>
                    <a:srgbClr val="000000"/>
                  </a:solidFill>
                </a:uFill>
                <a:latin typeface="Calibri" panose="020F0502020204030204" pitchFamily="34" charset="0"/>
                <a:cs typeface="Calibri" panose="020F0502020204030204" pitchFamily="34" charset="0"/>
              </a:rPr>
              <a:t>Process</a:t>
            </a:r>
            <a:endParaRPr sz="1103" kern="0" dirty="0">
              <a:solidFill>
                <a:sysClr val="windowText" lastClr="000000"/>
              </a:solidFill>
              <a:latin typeface="Calibri" panose="020F0502020204030204" pitchFamily="34" charset="0"/>
              <a:cs typeface="Calibri" panose="020F0502020204030204" pitchFamily="34" charset="0"/>
            </a:endParaRPr>
          </a:p>
        </p:txBody>
      </p:sp>
      <p:pic>
        <p:nvPicPr>
          <p:cNvPr id="44" name="object 44"/>
          <p:cNvPicPr/>
          <p:nvPr/>
        </p:nvPicPr>
        <p:blipFill>
          <a:blip r:embed="rId2" cstate="print"/>
          <a:stretch>
            <a:fillRect/>
          </a:stretch>
        </p:blipFill>
        <p:spPr>
          <a:xfrm>
            <a:off x="7858333" y="5782943"/>
            <a:ext cx="622906" cy="599484"/>
          </a:xfrm>
          <a:prstGeom prst="rect">
            <a:avLst/>
          </a:prstGeom>
        </p:spPr>
      </p:pic>
      <p:sp>
        <p:nvSpPr>
          <p:cNvPr id="45" name="object 45"/>
          <p:cNvSpPr txBox="1"/>
          <p:nvPr/>
        </p:nvSpPr>
        <p:spPr>
          <a:xfrm>
            <a:off x="8238545" y="6156124"/>
            <a:ext cx="770096" cy="348541"/>
          </a:xfrm>
          <a:prstGeom prst="rect">
            <a:avLst/>
          </a:prstGeom>
        </p:spPr>
        <p:txBody>
          <a:bodyPr vert="horz" wrap="square" lIns="0" tIns="9001" rIns="0" bIns="0" rtlCol="0">
            <a:spAutoFit/>
          </a:bodyPr>
          <a:lstStyle/>
          <a:p>
            <a:pPr marL="10001" marR="4001" indent="188524" defTabSz="720090" fontAlgn="auto">
              <a:spcBef>
                <a:spcPts val="71"/>
              </a:spcBef>
              <a:spcAft>
                <a:spcPts val="0"/>
              </a:spcAft>
            </a:pPr>
            <a:r>
              <a:rPr sz="1103" b="1" kern="0" spc="-8" dirty="0">
                <a:solidFill>
                  <a:sysClr val="windowText" lastClr="000000"/>
                </a:solidFill>
                <a:latin typeface="Calibri" panose="020F0502020204030204" pitchFamily="34" charset="0"/>
                <a:cs typeface="Calibri" panose="020F0502020204030204" pitchFamily="34" charset="0"/>
              </a:rPr>
              <a:t>Target </a:t>
            </a:r>
            <a:r>
              <a:rPr sz="1103" b="1" kern="0" spc="-83" dirty="0">
                <a:solidFill>
                  <a:sysClr val="windowText" lastClr="000000"/>
                </a:solidFill>
                <a:latin typeface="Calibri" panose="020F0502020204030204" pitchFamily="34" charset="0"/>
                <a:cs typeface="Calibri" panose="020F0502020204030204" pitchFamily="34" charset="0"/>
              </a:rPr>
              <a:t>Environment</a:t>
            </a:r>
            <a:endParaRPr sz="1103" kern="0" dirty="0">
              <a:solidFill>
                <a:sysClr val="windowText" lastClr="000000"/>
              </a:solidFill>
              <a:latin typeface="Calibri" panose="020F0502020204030204" pitchFamily="34" charset="0"/>
              <a:cs typeface="Calibri" panose="020F0502020204030204" pitchFamily="34" charset="0"/>
            </a:endParaRPr>
          </a:p>
        </p:txBody>
      </p:sp>
      <p:grpSp>
        <p:nvGrpSpPr>
          <p:cNvPr id="46" name="object 46"/>
          <p:cNvGrpSpPr/>
          <p:nvPr/>
        </p:nvGrpSpPr>
        <p:grpSpPr>
          <a:xfrm>
            <a:off x="2366827" y="4066348"/>
            <a:ext cx="6018252" cy="1459682"/>
            <a:chOff x="3005494" y="2580898"/>
            <a:chExt cx="7642225" cy="1853564"/>
          </a:xfrm>
        </p:grpSpPr>
        <p:pic>
          <p:nvPicPr>
            <p:cNvPr id="47" name="object 47"/>
            <p:cNvPicPr/>
            <p:nvPr/>
          </p:nvPicPr>
          <p:blipFill>
            <a:blip r:embed="rId3" cstate="print"/>
            <a:stretch>
              <a:fillRect/>
            </a:stretch>
          </p:blipFill>
          <p:spPr>
            <a:xfrm>
              <a:off x="7672861" y="3596743"/>
              <a:ext cx="1285920" cy="837262"/>
            </a:xfrm>
            <a:prstGeom prst="rect">
              <a:avLst/>
            </a:prstGeom>
          </p:spPr>
        </p:pic>
        <p:sp>
          <p:nvSpPr>
            <p:cNvPr id="48" name="object 48"/>
            <p:cNvSpPr/>
            <p:nvPr/>
          </p:nvSpPr>
          <p:spPr>
            <a:xfrm>
              <a:off x="4024958" y="3659293"/>
              <a:ext cx="991235" cy="250825"/>
            </a:xfrm>
            <a:custGeom>
              <a:avLst/>
              <a:gdLst/>
              <a:ahLst/>
              <a:cxnLst/>
              <a:rect l="l" t="t" r="r" b="b"/>
              <a:pathLst>
                <a:path w="991235" h="250825">
                  <a:moveTo>
                    <a:pt x="990820" y="250297"/>
                  </a:moveTo>
                  <a:lnTo>
                    <a:pt x="0" y="250297"/>
                  </a:lnTo>
                  <a:lnTo>
                    <a:pt x="0" y="0"/>
                  </a:lnTo>
                </a:path>
              </a:pathLst>
            </a:custGeom>
            <a:ln w="59012">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49" name="object 49"/>
            <p:cNvSpPr/>
            <p:nvPr/>
          </p:nvSpPr>
          <p:spPr>
            <a:xfrm>
              <a:off x="3934006" y="3500263"/>
              <a:ext cx="182245" cy="182245"/>
            </a:xfrm>
            <a:custGeom>
              <a:avLst/>
              <a:gdLst/>
              <a:ahLst/>
              <a:cxnLst/>
              <a:rect l="l" t="t" r="r" b="b"/>
              <a:pathLst>
                <a:path w="182245" h="182245">
                  <a:moveTo>
                    <a:pt x="90951" y="0"/>
                  </a:moveTo>
                  <a:lnTo>
                    <a:pt x="0" y="181748"/>
                  </a:lnTo>
                  <a:lnTo>
                    <a:pt x="181902" y="181748"/>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50" name="object 50"/>
            <p:cNvPicPr/>
            <p:nvPr/>
          </p:nvPicPr>
          <p:blipFill>
            <a:blip r:embed="rId3" cstate="print"/>
            <a:stretch>
              <a:fillRect/>
            </a:stretch>
          </p:blipFill>
          <p:spPr>
            <a:xfrm>
              <a:off x="3005494" y="2580898"/>
              <a:ext cx="1078917" cy="702475"/>
            </a:xfrm>
            <a:prstGeom prst="rect">
              <a:avLst/>
            </a:prstGeom>
          </p:spPr>
        </p:pic>
        <p:sp>
          <p:nvSpPr>
            <p:cNvPr id="51" name="object 51"/>
            <p:cNvSpPr/>
            <p:nvPr/>
          </p:nvSpPr>
          <p:spPr>
            <a:xfrm>
              <a:off x="9387454" y="2997995"/>
              <a:ext cx="1169670" cy="118110"/>
            </a:xfrm>
            <a:custGeom>
              <a:avLst/>
              <a:gdLst/>
              <a:ahLst/>
              <a:cxnLst/>
              <a:rect l="l" t="t" r="r" b="b"/>
              <a:pathLst>
                <a:path w="1169670" h="118110">
                  <a:moveTo>
                    <a:pt x="0" y="0"/>
                  </a:moveTo>
                  <a:lnTo>
                    <a:pt x="1169179" y="0"/>
                  </a:lnTo>
                  <a:lnTo>
                    <a:pt x="1169179" y="117920"/>
                  </a:lnTo>
                </a:path>
              </a:pathLst>
            </a:custGeom>
            <a:ln w="5900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52" name="object 52"/>
            <p:cNvSpPr/>
            <p:nvPr/>
          </p:nvSpPr>
          <p:spPr>
            <a:xfrm>
              <a:off x="10465682" y="3093197"/>
              <a:ext cx="182245" cy="182245"/>
            </a:xfrm>
            <a:custGeom>
              <a:avLst/>
              <a:gdLst/>
              <a:ahLst/>
              <a:cxnLst/>
              <a:rect l="l" t="t" r="r" b="b"/>
              <a:pathLst>
                <a:path w="182245" h="182245">
                  <a:moveTo>
                    <a:pt x="181902" y="0"/>
                  </a:moveTo>
                  <a:lnTo>
                    <a:pt x="0" y="0"/>
                  </a:lnTo>
                  <a:lnTo>
                    <a:pt x="90951" y="181748"/>
                  </a:lnTo>
                  <a:lnTo>
                    <a:pt x="181902"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53" name="object 53"/>
          <p:cNvSpPr txBox="1"/>
          <p:nvPr/>
        </p:nvSpPr>
        <p:spPr>
          <a:xfrm>
            <a:off x="7462770" y="4243856"/>
            <a:ext cx="1406676"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28" dirty="0">
                <a:solidFill>
                  <a:sysClr val="windowText" lastClr="000000"/>
                </a:solidFill>
                <a:latin typeface="Calibri" panose="020F0502020204030204" pitchFamily="34" charset="0"/>
                <a:cs typeface="Calibri" panose="020F0502020204030204" pitchFamily="34" charset="0"/>
              </a:rPr>
              <a:t>New</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28" dirty="0">
                <a:solidFill>
                  <a:sysClr val="windowText" lastClr="000000"/>
                </a:solidFill>
                <a:latin typeface="Calibri" panose="020F0502020204030204" pitchFamily="34" charset="0"/>
                <a:cs typeface="Calibri" panose="020F0502020204030204" pitchFamily="34" charset="0"/>
              </a:rPr>
              <a:t>Info</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67" dirty="0">
                <a:solidFill>
                  <a:sysClr val="windowText" lastClr="000000"/>
                </a:solidFill>
                <a:latin typeface="Calibri" panose="020F0502020204030204" pitchFamily="34" charset="0"/>
                <a:cs typeface="Calibri" panose="020F0502020204030204" pitchFamily="34" charset="0"/>
              </a:rPr>
              <a:t>System</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43" dirty="0">
                <a:solidFill>
                  <a:sysClr val="windowText" lastClr="000000"/>
                </a:solidFill>
                <a:latin typeface="Calibri" panose="020F0502020204030204" pitchFamily="34" charset="0"/>
                <a:cs typeface="Calibri" panose="020F0502020204030204" pitchFamily="34" charset="0"/>
              </a:rPr>
              <a:t>Deployments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54" name="object 54"/>
          <p:cNvGrpSpPr/>
          <p:nvPr/>
        </p:nvGrpSpPr>
        <p:grpSpPr>
          <a:xfrm>
            <a:off x="6099042" y="5732136"/>
            <a:ext cx="1782723" cy="368546"/>
            <a:chOff x="7744815" y="4696184"/>
            <a:chExt cx="2263775" cy="467995"/>
          </a:xfrm>
        </p:grpSpPr>
        <p:sp>
          <p:nvSpPr>
            <p:cNvPr id="55" name="object 55"/>
            <p:cNvSpPr/>
            <p:nvPr/>
          </p:nvSpPr>
          <p:spPr>
            <a:xfrm>
              <a:off x="7835767" y="4855165"/>
              <a:ext cx="2143125" cy="279400"/>
            </a:xfrm>
            <a:custGeom>
              <a:avLst/>
              <a:gdLst/>
              <a:ahLst/>
              <a:cxnLst/>
              <a:rect l="l" t="t" r="r" b="b"/>
              <a:pathLst>
                <a:path w="2143125" h="279400">
                  <a:moveTo>
                    <a:pt x="2143069" y="279231"/>
                  </a:moveTo>
                  <a:lnTo>
                    <a:pt x="0" y="279231"/>
                  </a:lnTo>
                  <a:lnTo>
                    <a:pt x="0" y="0"/>
                  </a:lnTo>
                </a:path>
              </a:pathLst>
            </a:custGeom>
            <a:ln w="5901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56" name="object 56"/>
            <p:cNvSpPr/>
            <p:nvPr/>
          </p:nvSpPr>
          <p:spPr>
            <a:xfrm>
              <a:off x="7744815" y="4696184"/>
              <a:ext cx="182245" cy="182245"/>
            </a:xfrm>
            <a:custGeom>
              <a:avLst/>
              <a:gdLst/>
              <a:ahLst/>
              <a:cxnLst/>
              <a:rect l="l" t="t" r="r" b="b"/>
              <a:pathLst>
                <a:path w="182245" h="182245">
                  <a:moveTo>
                    <a:pt x="90951" y="0"/>
                  </a:moveTo>
                  <a:lnTo>
                    <a:pt x="0" y="181699"/>
                  </a:lnTo>
                  <a:lnTo>
                    <a:pt x="181902" y="181699"/>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57" name="object 57"/>
          <p:cNvSpPr txBox="1"/>
          <p:nvPr/>
        </p:nvSpPr>
        <p:spPr>
          <a:xfrm>
            <a:off x="6291899" y="5749616"/>
            <a:ext cx="617577" cy="265762"/>
          </a:xfrm>
          <a:prstGeom prst="rect">
            <a:avLst/>
          </a:prstGeom>
        </p:spPr>
        <p:txBody>
          <a:bodyPr vert="horz" wrap="square" lIns="0" tIns="9001" rIns="0" bIns="0" rtlCol="0">
            <a:spAutoFit/>
          </a:bodyPr>
          <a:lstStyle/>
          <a:p>
            <a:pPr marL="10001" marR="4001" indent="81010" defTabSz="720090" fontAlgn="auto">
              <a:lnSpc>
                <a:spcPct val="103200"/>
              </a:lnSpc>
              <a:spcBef>
                <a:spcPts val="71"/>
              </a:spcBef>
              <a:spcAft>
                <a:spcPts val="0"/>
              </a:spcAft>
            </a:pPr>
            <a:r>
              <a:rPr sz="827" b="1" kern="0" spc="-32" dirty="0">
                <a:solidFill>
                  <a:sysClr val="windowText" lastClr="000000"/>
                </a:solidFill>
                <a:latin typeface="Calibri" panose="020F0502020204030204" pitchFamily="34" charset="0"/>
                <a:cs typeface="Calibri" panose="020F0502020204030204" pitchFamily="34" charset="0"/>
              </a:rPr>
              <a:t>In </a:t>
            </a:r>
            <a:r>
              <a:rPr sz="827" b="1" kern="0" spc="-8" dirty="0">
                <a:solidFill>
                  <a:sysClr val="windowText" lastClr="000000"/>
                </a:solidFill>
                <a:latin typeface="Calibri" panose="020F0502020204030204" pitchFamily="34" charset="0"/>
                <a:cs typeface="Calibri" panose="020F0502020204030204" pitchFamily="34" charset="0"/>
              </a:rPr>
              <a:t>Service </a:t>
            </a:r>
            <a:r>
              <a:rPr sz="827" b="1" kern="0" spc="-55" dirty="0">
                <a:solidFill>
                  <a:sysClr val="windowText" lastClr="000000"/>
                </a:solidFill>
                <a:latin typeface="Calibri" panose="020F0502020204030204" pitchFamily="34" charset="0"/>
                <a:cs typeface="Calibri" panose="020F0502020204030204" pitchFamily="34" charset="0"/>
              </a:rPr>
              <a:t>Observations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58" name="object 58"/>
          <p:cNvGrpSpPr/>
          <p:nvPr/>
        </p:nvGrpSpPr>
        <p:grpSpPr>
          <a:xfrm>
            <a:off x="6913652" y="5607113"/>
            <a:ext cx="2122765" cy="542068"/>
            <a:chOff x="8779240" y="4537426"/>
            <a:chExt cx="2695575" cy="688340"/>
          </a:xfrm>
        </p:grpSpPr>
        <p:sp>
          <p:nvSpPr>
            <p:cNvPr id="59" name="object 59"/>
            <p:cNvSpPr/>
            <p:nvPr/>
          </p:nvSpPr>
          <p:spPr>
            <a:xfrm>
              <a:off x="8870192" y="4566954"/>
              <a:ext cx="852805" cy="443230"/>
            </a:xfrm>
            <a:custGeom>
              <a:avLst/>
              <a:gdLst/>
              <a:ahLst/>
              <a:cxnLst/>
              <a:rect l="l" t="t" r="r" b="b"/>
              <a:pathLst>
                <a:path w="852804" h="443229">
                  <a:moveTo>
                    <a:pt x="852522" y="0"/>
                  </a:moveTo>
                  <a:lnTo>
                    <a:pt x="852522" y="442844"/>
                  </a:lnTo>
                  <a:lnTo>
                    <a:pt x="0" y="442844"/>
                  </a:lnTo>
                  <a:lnTo>
                    <a:pt x="0" y="288211"/>
                  </a:lnTo>
                </a:path>
              </a:pathLst>
            </a:custGeom>
            <a:ln w="5901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0" name="object 60"/>
            <p:cNvSpPr/>
            <p:nvPr/>
          </p:nvSpPr>
          <p:spPr>
            <a:xfrm>
              <a:off x="8779240" y="4696184"/>
              <a:ext cx="182245" cy="182245"/>
            </a:xfrm>
            <a:custGeom>
              <a:avLst/>
              <a:gdLst/>
              <a:ahLst/>
              <a:cxnLst/>
              <a:rect l="l" t="t" r="r" b="b"/>
              <a:pathLst>
                <a:path w="182245" h="182245">
                  <a:moveTo>
                    <a:pt x="90951" y="0"/>
                  </a:moveTo>
                  <a:lnTo>
                    <a:pt x="0" y="181699"/>
                  </a:lnTo>
                  <a:lnTo>
                    <a:pt x="181902" y="181699"/>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1" name="object 61"/>
            <p:cNvSpPr/>
            <p:nvPr/>
          </p:nvSpPr>
          <p:spPr>
            <a:xfrm>
              <a:off x="10913844" y="4713592"/>
              <a:ext cx="476884" cy="421005"/>
            </a:xfrm>
            <a:custGeom>
              <a:avLst/>
              <a:gdLst/>
              <a:ahLst/>
              <a:cxnLst/>
              <a:rect l="l" t="t" r="r" b="b"/>
              <a:pathLst>
                <a:path w="476884" h="421004">
                  <a:moveTo>
                    <a:pt x="476707" y="0"/>
                  </a:moveTo>
                  <a:lnTo>
                    <a:pt x="476707" y="420805"/>
                  </a:lnTo>
                  <a:lnTo>
                    <a:pt x="0" y="420805"/>
                  </a:lnTo>
                </a:path>
              </a:pathLst>
            </a:custGeom>
            <a:ln w="59031">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2" name="object 62"/>
            <p:cNvSpPr/>
            <p:nvPr/>
          </p:nvSpPr>
          <p:spPr>
            <a:xfrm>
              <a:off x="10754677" y="4566957"/>
              <a:ext cx="720090" cy="658495"/>
            </a:xfrm>
            <a:custGeom>
              <a:avLst/>
              <a:gdLst/>
              <a:ahLst/>
              <a:cxnLst/>
              <a:rect l="l" t="t" r="r" b="b"/>
              <a:pathLst>
                <a:path w="720090" h="658495">
                  <a:moveTo>
                    <a:pt x="181902" y="476567"/>
                  </a:moveTo>
                  <a:lnTo>
                    <a:pt x="0" y="567448"/>
                  </a:lnTo>
                  <a:lnTo>
                    <a:pt x="181902" y="658317"/>
                  </a:lnTo>
                  <a:lnTo>
                    <a:pt x="181902" y="476567"/>
                  </a:lnTo>
                  <a:close/>
                </a:path>
                <a:path w="720090" h="658495">
                  <a:moveTo>
                    <a:pt x="719734" y="167589"/>
                  </a:moveTo>
                  <a:lnTo>
                    <a:pt x="635863" y="0"/>
                  </a:lnTo>
                  <a:lnTo>
                    <a:pt x="552005" y="167589"/>
                  </a:lnTo>
                  <a:lnTo>
                    <a:pt x="719734" y="167589"/>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63" name="object 63"/>
          <p:cNvSpPr txBox="1"/>
          <p:nvPr/>
        </p:nvSpPr>
        <p:spPr>
          <a:xfrm>
            <a:off x="8343966" y="5631831"/>
            <a:ext cx="559570"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35" dirty="0">
                <a:solidFill>
                  <a:sysClr val="windowText" lastClr="000000"/>
                </a:solidFill>
                <a:latin typeface="Calibri" panose="020F0502020204030204" pitchFamily="34" charset="0"/>
                <a:cs typeface="Calibri" panose="020F0502020204030204" pitchFamily="34" charset="0"/>
              </a:rPr>
              <a:t>Operational</a:t>
            </a:r>
            <a:endParaRPr sz="827" kern="0" dirty="0">
              <a:solidFill>
                <a:sysClr val="windowText" lastClr="000000"/>
              </a:solidFill>
              <a:latin typeface="Calibri" panose="020F0502020204030204" pitchFamily="34" charset="0"/>
              <a:cs typeface="Calibri" panose="020F0502020204030204" pitchFamily="34" charset="0"/>
            </a:endParaRPr>
          </a:p>
        </p:txBody>
      </p:sp>
      <p:sp>
        <p:nvSpPr>
          <p:cNvPr id="64" name="object 64"/>
          <p:cNvSpPr txBox="1"/>
          <p:nvPr/>
        </p:nvSpPr>
        <p:spPr>
          <a:xfrm>
            <a:off x="8343113" y="5761978"/>
            <a:ext cx="561570"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39" dirty="0">
                <a:solidFill>
                  <a:sysClr val="windowText" lastClr="000000"/>
                </a:solidFill>
                <a:latin typeface="Calibri" panose="020F0502020204030204" pitchFamily="34" charset="0"/>
                <a:cs typeface="Calibri" panose="020F0502020204030204" pitchFamily="34" charset="0"/>
              </a:rPr>
              <a:t>Interactions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65" name="object 65"/>
          <p:cNvGrpSpPr/>
          <p:nvPr/>
        </p:nvGrpSpPr>
        <p:grpSpPr>
          <a:xfrm>
            <a:off x="2341944" y="4790348"/>
            <a:ext cx="3444931" cy="849106"/>
            <a:chOff x="2973897" y="3500263"/>
            <a:chExt cx="4374515" cy="1078230"/>
          </a:xfrm>
        </p:grpSpPr>
        <p:sp>
          <p:nvSpPr>
            <p:cNvPr id="66" name="object 66"/>
            <p:cNvSpPr/>
            <p:nvPr/>
          </p:nvSpPr>
          <p:spPr>
            <a:xfrm>
              <a:off x="3064849" y="3659293"/>
              <a:ext cx="4253865" cy="890269"/>
            </a:xfrm>
            <a:custGeom>
              <a:avLst/>
              <a:gdLst/>
              <a:ahLst/>
              <a:cxnLst/>
              <a:rect l="l" t="t" r="r" b="b"/>
              <a:pathLst>
                <a:path w="4253865" h="890270">
                  <a:moveTo>
                    <a:pt x="4253655" y="889663"/>
                  </a:moveTo>
                  <a:lnTo>
                    <a:pt x="0" y="889663"/>
                  </a:lnTo>
                  <a:lnTo>
                    <a:pt x="0" y="0"/>
                  </a:lnTo>
                </a:path>
              </a:pathLst>
            </a:custGeom>
            <a:ln w="59011">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67" name="object 67"/>
            <p:cNvSpPr/>
            <p:nvPr/>
          </p:nvSpPr>
          <p:spPr>
            <a:xfrm>
              <a:off x="2973897" y="3500263"/>
              <a:ext cx="182245" cy="182245"/>
            </a:xfrm>
            <a:custGeom>
              <a:avLst/>
              <a:gdLst/>
              <a:ahLst/>
              <a:cxnLst/>
              <a:rect l="l" t="t" r="r" b="b"/>
              <a:pathLst>
                <a:path w="182244" h="182245">
                  <a:moveTo>
                    <a:pt x="90951" y="0"/>
                  </a:moveTo>
                  <a:lnTo>
                    <a:pt x="0" y="181748"/>
                  </a:lnTo>
                  <a:lnTo>
                    <a:pt x="181902" y="181748"/>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68" name="object 68"/>
          <p:cNvSpPr txBox="1"/>
          <p:nvPr/>
        </p:nvSpPr>
        <p:spPr>
          <a:xfrm>
            <a:off x="2699599" y="5153192"/>
            <a:ext cx="965121"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55" dirty="0">
                <a:solidFill>
                  <a:sysClr val="windowText" lastClr="000000"/>
                </a:solidFill>
                <a:latin typeface="Calibri" panose="020F0502020204030204" pitchFamily="34" charset="0"/>
                <a:cs typeface="Calibri" panose="020F0502020204030204" pitchFamily="34" charset="0"/>
              </a:rPr>
              <a:t>Agile</a:t>
            </a:r>
            <a:r>
              <a:rPr sz="827" b="1" kern="0" spc="-24" dirty="0">
                <a:solidFill>
                  <a:sysClr val="windowText" lastClr="000000"/>
                </a:solidFill>
                <a:latin typeface="Calibri" panose="020F0502020204030204" pitchFamily="34" charset="0"/>
                <a:cs typeface="Calibri" panose="020F0502020204030204" pitchFamily="34" charset="0"/>
              </a:rPr>
              <a:t> </a:t>
            </a:r>
            <a:r>
              <a:rPr sz="827" b="1" kern="0" spc="-51" dirty="0">
                <a:solidFill>
                  <a:sysClr val="windowText" lastClr="000000"/>
                </a:solidFill>
                <a:latin typeface="Calibri" panose="020F0502020204030204" pitchFamily="34" charset="0"/>
                <a:cs typeface="Calibri" panose="020F0502020204030204" pitchFamily="34" charset="0"/>
              </a:rPr>
              <a:t>Retrospectives:</a:t>
            </a:r>
            <a:endParaRPr sz="827" kern="0" dirty="0">
              <a:solidFill>
                <a:sysClr val="windowText" lastClr="000000"/>
              </a:solidFill>
              <a:latin typeface="Calibri" panose="020F0502020204030204" pitchFamily="34" charset="0"/>
              <a:cs typeface="Calibri" panose="020F0502020204030204" pitchFamily="34" charset="0"/>
            </a:endParaRPr>
          </a:p>
        </p:txBody>
      </p:sp>
      <p:sp>
        <p:nvSpPr>
          <p:cNvPr id="69" name="object 69"/>
          <p:cNvSpPr txBox="1"/>
          <p:nvPr/>
        </p:nvSpPr>
        <p:spPr>
          <a:xfrm>
            <a:off x="2497128" y="5283307"/>
            <a:ext cx="1370171" cy="265762"/>
          </a:xfrm>
          <a:prstGeom prst="rect">
            <a:avLst/>
          </a:prstGeom>
        </p:spPr>
        <p:txBody>
          <a:bodyPr vert="horz" wrap="square" lIns="0" tIns="9001" rIns="0" bIns="0" rtlCol="0">
            <a:spAutoFit/>
          </a:bodyPr>
          <a:lstStyle/>
          <a:p>
            <a:pPr marL="24003" marR="4001" indent="-14502" defTabSz="720090" fontAlgn="auto">
              <a:lnSpc>
                <a:spcPct val="103299"/>
              </a:lnSpc>
              <a:spcBef>
                <a:spcPts val="71"/>
              </a:spcBef>
              <a:spcAft>
                <a:spcPts val="0"/>
              </a:spcAft>
            </a:pPr>
            <a:r>
              <a:rPr sz="827" b="1" kern="0" spc="-55" dirty="0">
                <a:solidFill>
                  <a:sysClr val="windowText" lastClr="000000"/>
                </a:solidFill>
                <a:latin typeface="Calibri" panose="020F0502020204030204" pitchFamily="34" charset="0"/>
                <a:cs typeface="Calibri" panose="020F0502020204030204" pitchFamily="34" charset="0"/>
              </a:rPr>
              <a:t>Observations</a:t>
            </a:r>
            <a:r>
              <a:rPr sz="827" b="1" kern="0" spc="-16" dirty="0">
                <a:solidFill>
                  <a:sysClr val="windowText" lastClr="000000"/>
                </a:solidFill>
                <a:latin typeface="Calibri" panose="020F0502020204030204" pitchFamily="34" charset="0"/>
                <a:cs typeface="Calibri" panose="020F0502020204030204" pitchFamily="34" charset="0"/>
              </a:rPr>
              <a:t> </a:t>
            </a:r>
            <a:r>
              <a:rPr sz="827" b="1" kern="0" spc="-32" dirty="0">
                <a:solidFill>
                  <a:sysClr val="windowText" lastClr="000000"/>
                </a:solidFill>
                <a:latin typeface="Calibri" panose="020F0502020204030204" pitchFamily="34" charset="0"/>
                <a:cs typeface="Calibri" panose="020F0502020204030204" pitchFamily="34" charset="0"/>
              </a:rPr>
              <a:t>of</a:t>
            </a:r>
            <a:r>
              <a:rPr sz="827" b="1" kern="0" spc="-12" dirty="0">
                <a:solidFill>
                  <a:sysClr val="windowText" lastClr="000000"/>
                </a:solidFill>
                <a:latin typeface="Calibri" panose="020F0502020204030204" pitchFamily="34" charset="0"/>
                <a:cs typeface="Calibri" panose="020F0502020204030204" pitchFamily="34" charset="0"/>
              </a:rPr>
              <a:t> </a:t>
            </a:r>
            <a:r>
              <a:rPr sz="827" b="1" kern="0" spc="-39" dirty="0">
                <a:solidFill>
                  <a:sysClr val="windowText" lastClr="000000"/>
                </a:solidFill>
                <a:latin typeface="Calibri" panose="020F0502020204030204" pitchFamily="34" charset="0"/>
                <a:cs typeface="Calibri" panose="020F0502020204030204" pitchFamily="34" charset="0"/>
              </a:rPr>
              <a:t>Development </a:t>
            </a:r>
            <a:r>
              <a:rPr sz="827" b="1" kern="0" spc="-55" dirty="0">
                <a:solidFill>
                  <a:sysClr val="windowText" lastClr="000000"/>
                </a:solidFill>
                <a:latin typeface="Calibri" panose="020F0502020204030204" pitchFamily="34" charset="0"/>
                <a:cs typeface="Calibri" panose="020F0502020204030204" pitchFamily="34" charset="0"/>
              </a:rPr>
              <a:t>and</a:t>
            </a:r>
            <a:r>
              <a:rPr sz="827" b="1" kern="0" spc="-12" dirty="0">
                <a:solidFill>
                  <a:sysClr val="windowText" lastClr="000000"/>
                </a:solidFill>
                <a:latin typeface="Calibri" panose="020F0502020204030204" pitchFamily="34" charset="0"/>
                <a:cs typeface="Calibri" panose="020F0502020204030204" pitchFamily="34" charset="0"/>
              </a:rPr>
              <a:t> </a:t>
            </a:r>
            <a:r>
              <a:rPr sz="827" b="1" kern="0" spc="-55" dirty="0">
                <a:solidFill>
                  <a:sysClr val="windowText" lastClr="000000"/>
                </a:solidFill>
                <a:latin typeface="Calibri" panose="020F0502020204030204" pitchFamily="34" charset="0"/>
                <a:cs typeface="Calibri" panose="020F0502020204030204" pitchFamily="34" charset="0"/>
              </a:rPr>
              <a:t>Support</a:t>
            </a:r>
            <a:r>
              <a:rPr sz="827" b="1" kern="0" spc="-8" dirty="0">
                <a:solidFill>
                  <a:sysClr val="windowText" lastClr="000000"/>
                </a:solidFill>
                <a:latin typeface="Calibri" panose="020F0502020204030204" pitchFamily="34" charset="0"/>
                <a:cs typeface="Calibri" panose="020F0502020204030204" pitchFamily="34" charset="0"/>
              </a:rPr>
              <a:t> </a:t>
            </a:r>
            <a:r>
              <a:rPr sz="827" b="1" kern="0" spc="-83" dirty="0">
                <a:solidFill>
                  <a:sysClr val="windowText" lastClr="000000"/>
                </a:solidFill>
                <a:latin typeface="Calibri" panose="020F0502020204030204" pitchFamily="34" charset="0"/>
                <a:cs typeface="Calibri" panose="020F0502020204030204" pitchFamily="34" charset="0"/>
              </a:rPr>
              <a:t>Processes</a:t>
            </a:r>
            <a:r>
              <a:rPr sz="827" b="1" kern="0" spc="-12" dirty="0">
                <a:solidFill>
                  <a:sysClr val="windowText" lastClr="000000"/>
                </a:solidFill>
                <a:latin typeface="Calibri" panose="020F0502020204030204" pitchFamily="34" charset="0"/>
                <a:cs typeface="Calibri" panose="020F0502020204030204" pitchFamily="34" charset="0"/>
              </a:rPr>
              <a:t> </a:t>
            </a:r>
            <a:r>
              <a:rPr sz="827" b="1" kern="0" spc="-43" dirty="0">
                <a:solidFill>
                  <a:sysClr val="windowText" lastClr="000000"/>
                </a:solidFill>
                <a:latin typeface="Calibri" panose="020F0502020204030204" pitchFamily="34" charset="0"/>
                <a:cs typeface="Calibri" panose="020F0502020204030204" pitchFamily="34" charset="0"/>
              </a:rPr>
              <a:t>in</a:t>
            </a:r>
            <a:r>
              <a:rPr sz="827" b="1" kern="0" spc="-8" dirty="0">
                <a:solidFill>
                  <a:sysClr val="windowText" lastClr="000000"/>
                </a:solidFill>
                <a:latin typeface="Calibri" panose="020F0502020204030204" pitchFamily="34" charset="0"/>
                <a:cs typeface="Calibri" panose="020F0502020204030204" pitchFamily="34" charset="0"/>
              </a:rPr>
              <a:t> </a:t>
            </a:r>
            <a:r>
              <a:rPr sz="827" b="1" kern="0" spc="-20" dirty="0">
                <a:solidFill>
                  <a:sysClr val="windowText" lastClr="000000"/>
                </a:solidFill>
                <a:latin typeface="Calibri" panose="020F0502020204030204" pitchFamily="34" charset="0"/>
                <a:cs typeface="Calibri" panose="020F0502020204030204" pitchFamily="34" charset="0"/>
              </a:rPr>
              <a:t>Use</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70" name="object 70"/>
          <p:cNvGrpSpPr/>
          <p:nvPr/>
        </p:nvGrpSpPr>
        <p:grpSpPr>
          <a:xfrm>
            <a:off x="4753915" y="5274253"/>
            <a:ext cx="1033129" cy="227028"/>
            <a:chOff x="6036718" y="4114746"/>
            <a:chExt cx="1311910" cy="288290"/>
          </a:xfrm>
        </p:grpSpPr>
        <p:sp>
          <p:nvSpPr>
            <p:cNvPr id="71" name="object 71"/>
            <p:cNvSpPr/>
            <p:nvPr/>
          </p:nvSpPr>
          <p:spPr>
            <a:xfrm>
              <a:off x="6127670" y="4273776"/>
              <a:ext cx="1191260" cy="99695"/>
            </a:xfrm>
            <a:custGeom>
              <a:avLst/>
              <a:gdLst/>
              <a:ahLst/>
              <a:cxnLst/>
              <a:rect l="l" t="t" r="r" b="b"/>
              <a:pathLst>
                <a:path w="1191259" h="99695">
                  <a:moveTo>
                    <a:pt x="1190834" y="99332"/>
                  </a:moveTo>
                  <a:lnTo>
                    <a:pt x="0" y="99332"/>
                  </a:lnTo>
                  <a:lnTo>
                    <a:pt x="0" y="0"/>
                  </a:lnTo>
                </a:path>
              </a:pathLst>
            </a:custGeom>
            <a:ln w="5900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2" name="object 72"/>
            <p:cNvSpPr/>
            <p:nvPr/>
          </p:nvSpPr>
          <p:spPr>
            <a:xfrm>
              <a:off x="6036718" y="4114746"/>
              <a:ext cx="182245" cy="182245"/>
            </a:xfrm>
            <a:custGeom>
              <a:avLst/>
              <a:gdLst/>
              <a:ahLst/>
              <a:cxnLst/>
              <a:rect l="l" t="t" r="r" b="b"/>
              <a:pathLst>
                <a:path w="182245" h="182245">
                  <a:moveTo>
                    <a:pt x="90951" y="0"/>
                  </a:moveTo>
                  <a:lnTo>
                    <a:pt x="0" y="181748"/>
                  </a:lnTo>
                  <a:lnTo>
                    <a:pt x="181902" y="181748"/>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73" name="object 73"/>
          <p:cNvSpPr txBox="1"/>
          <p:nvPr/>
        </p:nvSpPr>
        <p:spPr>
          <a:xfrm>
            <a:off x="4959486" y="5284160"/>
            <a:ext cx="617577"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51" dirty="0">
                <a:solidFill>
                  <a:sysClr val="windowText" lastClr="000000"/>
                </a:solidFill>
                <a:latin typeface="Calibri" panose="020F0502020204030204" pitchFamily="34" charset="0"/>
                <a:cs typeface="Calibri" panose="020F0502020204030204" pitchFamily="34" charset="0"/>
              </a:rPr>
              <a:t>Observations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74" name="object 74"/>
          <p:cNvGrpSpPr/>
          <p:nvPr/>
        </p:nvGrpSpPr>
        <p:grpSpPr>
          <a:xfrm>
            <a:off x="1027049" y="4460335"/>
            <a:ext cx="1026628" cy="251531"/>
            <a:chOff x="1304189" y="3081198"/>
            <a:chExt cx="1303655" cy="319405"/>
          </a:xfrm>
        </p:grpSpPr>
        <p:sp>
          <p:nvSpPr>
            <p:cNvPr id="75" name="object 75"/>
            <p:cNvSpPr/>
            <p:nvPr/>
          </p:nvSpPr>
          <p:spPr>
            <a:xfrm>
              <a:off x="1395141" y="3240228"/>
              <a:ext cx="1183005" cy="130810"/>
            </a:xfrm>
            <a:custGeom>
              <a:avLst/>
              <a:gdLst/>
              <a:ahLst/>
              <a:cxnLst/>
              <a:rect l="l" t="t" r="r" b="b"/>
              <a:pathLst>
                <a:path w="1183005" h="130810">
                  <a:moveTo>
                    <a:pt x="1182763" y="130803"/>
                  </a:moveTo>
                  <a:lnTo>
                    <a:pt x="0" y="130803"/>
                  </a:lnTo>
                  <a:lnTo>
                    <a:pt x="0" y="0"/>
                  </a:lnTo>
                </a:path>
              </a:pathLst>
            </a:custGeom>
            <a:ln w="5900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76" name="object 76"/>
            <p:cNvSpPr/>
            <p:nvPr/>
          </p:nvSpPr>
          <p:spPr>
            <a:xfrm>
              <a:off x="1304189" y="3081198"/>
              <a:ext cx="182245" cy="182245"/>
            </a:xfrm>
            <a:custGeom>
              <a:avLst/>
              <a:gdLst/>
              <a:ahLst/>
              <a:cxnLst/>
              <a:rect l="l" t="t" r="r" b="b"/>
              <a:pathLst>
                <a:path w="182244" h="182245">
                  <a:moveTo>
                    <a:pt x="90951" y="0"/>
                  </a:moveTo>
                  <a:lnTo>
                    <a:pt x="0" y="181748"/>
                  </a:lnTo>
                  <a:lnTo>
                    <a:pt x="181902" y="181748"/>
                  </a:lnTo>
                  <a:lnTo>
                    <a:pt x="90951"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77" name="object 77"/>
          <p:cNvSpPr txBox="1"/>
          <p:nvPr/>
        </p:nvSpPr>
        <p:spPr>
          <a:xfrm>
            <a:off x="1261997" y="4490300"/>
            <a:ext cx="617577"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51" dirty="0">
                <a:solidFill>
                  <a:sysClr val="windowText" lastClr="000000"/>
                </a:solidFill>
                <a:latin typeface="Calibri" panose="020F0502020204030204" pitchFamily="34" charset="0"/>
                <a:cs typeface="Calibri" panose="020F0502020204030204" pitchFamily="34" charset="0"/>
              </a:rPr>
              <a:t>Observations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78" name="object 78"/>
          <p:cNvGrpSpPr/>
          <p:nvPr/>
        </p:nvGrpSpPr>
        <p:grpSpPr>
          <a:xfrm>
            <a:off x="5683406" y="3979199"/>
            <a:ext cx="559070" cy="227028"/>
            <a:chOff x="7217023" y="2470233"/>
            <a:chExt cx="709930" cy="288290"/>
          </a:xfrm>
        </p:grpSpPr>
        <p:sp>
          <p:nvSpPr>
            <p:cNvPr id="79" name="object 79"/>
            <p:cNvSpPr/>
            <p:nvPr/>
          </p:nvSpPr>
          <p:spPr>
            <a:xfrm>
              <a:off x="7246550" y="2499760"/>
              <a:ext cx="589280" cy="99695"/>
            </a:xfrm>
            <a:custGeom>
              <a:avLst/>
              <a:gdLst/>
              <a:ahLst/>
              <a:cxnLst/>
              <a:rect l="l" t="t" r="r" b="b"/>
              <a:pathLst>
                <a:path w="589279" h="99694">
                  <a:moveTo>
                    <a:pt x="0" y="0"/>
                  </a:moveTo>
                  <a:lnTo>
                    <a:pt x="589216" y="0"/>
                  </a:lnTo>
                  <a:lnTo>
                    <a:pt x="589216" y="99430"/>
                  </a:lnTo>
                </a:path>
              </a:pathLst>
            </a:custGeom>
            <a:ln w="59010">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0" name="object 80"/>
            <p:cNvSpPr/>
            <p:nvPr/>
          </p:nvSpPr>
          <p:spPr>
            <a:xfrm>
              <a:off x="7744815" y="2576472"/>
              <a:ext cx="182245" cy="182245"/>
            </a:xfrm>
            <a:custGeom>
              <a:avLst/>
              <a:gdLst/>
              <a:ahLst/>
              <a:cxnLst/>
              <a:rect l="l" t="t" r="r" b="b"/>
              <a:pathLst>
                <a:path w="182245" h="182244">
                  <a:moveTo>
                    <a:pt x="181902" y="0"/>
                  </a:moveTo>
                  <a:lnTo>
                    <a:pt x="0" y="0"/>
                  </a:lnTo>
                  <a:lnTo>
                    <a:pt x="90951" y="181748"/>
                  </a:lnTo>
                  <a:lnTo>
                    <a:pt x="181902"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81" name="object 81"/>
          <p:cNvSpPr txBox="1"/>
          <p:nvPr/>
        </p:nvSpPr>
        <p:spPr>
          <a:xfrm>
            <a:off x="5705726" y="3810214"/>
            <a:ext cx="813102" cy="140913"/>
          </a:xfrm>
          <a:prstGeom prst="rect">
            <a:avLst/>
          </a:prstGeom>
        </p:spPr>
        <p:txBody>
          <a:bodyPr vert="horz" wrap="square" lIns="0" tIns="13502" rIns="0" bIns="0" rtlCol="0">
            <a:spAutoFit/>
          </a:bodyPr>
          <a:lstStyle/>
          <a:p>
            <a:pPr marL="10001" defTabSz="720090" fontAlgn="auto">
              <a:spcBef>
                <a:spcPts val="106"/>
              </a:spcBef>
              <a:spcAft>
                <a:spcPts val="0"/>
              </a:spcAft>
            </a:pPr>
            <a:r>
              <a:rPr sz="827" b="1" kern="0" spc="-28" dirty="0">
                <a:solidFill>
                  <a:sysClr val="windowText" lastClr="000000"/>
                </a:solidFill>
                <a:latin typeface="Calibri" panose="020F0502020204030204" pitchFamily="34" charset="0"/>
                <a:cs typeface="Calibri" panose="020F0502020204030204" pitchFamily="34" charset="0"/>
              </a:rPr>
              <a:t>New</a:t>
            </a:r>
            <a:r>
              <a:rPr sz="827" b="1" kern="0" spc="-35" dirty="0">
                <a:solidFill>
                  <a:sysClr val="windowText" lastClr="000000"/>
                </a:solidFill>
                <a:latin typeface="Calibri" panose="020F0502020204030204" pitchFamily="34" charset="0"/>
                <a:cs typeface="Calibri" panose="020F0502020204030204" pitchFamily="34" charset="0"/>
              </a:rPr>
              <a:t> </a:t>
            </a:r>
            <a:r>
              <a:rPr sz="827" b="1" kern="0" spc="-95" dirty="0">
                <a:solidFill>
                  <a:sysClr val="windowText" lastClr="000000"/>
                </a:solidFill>
                <a:latin typeface="Calibri" panose="020F0502020204030204" pitchFamily="34" charset="0"/>
                <a:cs typeface="Calibri" panose="020F0502020204030204" pitchFamily="34" charset="0"/>
              </a:rPr>
              <a:t>S1</a:t>
            </a:r>
            <a:r>
              <a:rPr sz="827" b="1" kern="0" spc="-32" dirty="0">
                <a:solidFill>
                  <a:sysClr val="windowText" lastClr="000000"/>
                </a:solidFill>
                <a:latin typeface="Calibri" panose="020F0502020204030204" pitchFamily="34" charset="0"/>
                <a:cs typeface="Calibri" panose="020F0502020204030204" pitchFamily="34" charset="0"/>
              </a:rPr>
              <a:t> </a:t>
            </a:r>
            <a:r>
              <a:rPr sz="827" b="1" kern="0" spc="-63" dirty="0">
                <a:solidFill>
                  <a:sysClr val="windowText" lastClr="000000"/>
                </a:solidFill>
                <a:latin typeface="Calibri" panose="020F0502020204030204" pitchFamily="34" charset="0"/>
                <a:cs typeface="Calibri" panose="020F0502020204030204" pitchFamily="34" charset="0"/>
              </a:rPr>
              <a:t>Learnings</a:t>
            </a:r>
            <a:endParaRPr sz="827" kern="0" dirty="0">
              <a:solidFill>
                <a:sysClr val="windowText" lastClr="000000"/>
              </a:solidFill>
              <a:latin typeface="Calibri" panose="020F0502020204030204" pitchFamily="34" charset="0"/>
              <a:cs typeface="Calibri" panose="020F0502020204030204" pitchFamily="34" charset="0"/>
            </a:endParaRPr>
          </a:p>
        </p:txBody>
      </p:sp>
      <p:grpSp>
        <p:nvGrpSpPr>
          <p:cNvPr id="82" name="object 82"/>
          <p:cNvGrpSpPr/>
          <p:nvPr/>
        </p:nvGrpSpPr>
        <p:grpSpPr>
          <a:xfrm>
            <a:off x="639565" y="3867882"/>
            <a:ext cx="8472559" cy="1775722"/>
            <a:chOff x="812145" y="2328878"/>
            <a:chExt cx="10758805" cy="2254885"/>
          </a:xfrm>
        </p:grpSpPr>
        <p:sp>
          <p:nvSpPr>
            <p:cNvPr id="83" name="object 83"/>
            <p:cNvSpPr/>
            <p:nvPr/>
          </p:nvSpPr>
          <p:spPr>
            <a:xfrm>
              <a:off x="3369300" y="3194889"/>
              <a:ext cx="405765" cy="220979"/>
            </a:xfrm>
            <a:custGeom>
              <a:avLst/>
              <a:gdLst/>
              <a:ahLst/>
              <a:cxnLst/>
              <a:rect l="l" t="t" r="r" b="b"/>
              <a:pathLst>
                <a:path w="405764" h="220979">
                  <a:moveTo>
                    <a:pt x="202869" y="0"/>
                  </a:moveTo>
                  <a:lnTo>
                    <a:pt x="138756" y="2576"/>
                  </a:lnTo>
                  <a:lnTo>
                    <a:pt x="83068" y="9756"/>
                  </a:lnTo>
                  <a:lnTo>
                    <a:pt x="39149" y="20712"/>
                  </a:lnTo>
                  <a:lnTo>
                    <a:pt x="0" y="50649"/>
                  </a:lnTo>
                  <a:lnTo>
                    <a:pt x="0" y="170143"/>
                  </a:lnTo>
                  <a:lnTo>
                    <a:pt x="39149" y="200080"/>
                  </a:lnTo>
                  <a:lnTo>
                    <a:pt x="83068" y="211036"/>
                  </a:lnTo>
                  <a:lnTo>
                    <a:pt x="138756" y="218216"/>
                  </a:lnTo>
                  <a:lnTo>
                    <a:pt x="202869" y="220793"/>
                  </a:lnTo>
                  <a:lnTo>
                    <a:pt x="266971" y="218216"/>
                  </a:lnTo>
                  <a:lnTo>
                    <a:pt x="322635" y="211036"/>
                  </a:lnTo>
                  <a:lnTo>
                    <a:pt x="366525" y="200080"/>
                  </a:lnTo>
                  <a:lnTo>
                    <a:pt x="395305" y="186174"/>
                  </a:lnTo>
                  <a:lnTo>
                    <a:pt x="405639" y="170143"/>
                  </a:lnTo>
                  <a:lnTo>
                    <a:pt x="405639" y="50649"/>
                  </a:lnTo>
                  <a:lnTo>
                    <a:pt x="366525" y="20712"/>
                  </a:lnTo>
                  <a:lnTo>
                    <a:pt x="322635" y="9756"/>
                  </a:lnTo>
                  <a:lnTo>
                    <a:pt x="266971" y="2576"/>
                  </a:lnTo>
                  <a:lnTo>
                    <a:pt x="202869" y="0"/>
                  </a:lnTo>
                  <a:close/>
                </a:path>
              </a:pathLst>
            </a:custGeom>
            <a:solidFill>
              <a:srgbClr val="FFCC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4" name="object 84"/>
            <p:cNvSpPr/>
            <p:nvPr/>
          </p:nvSpPr>
          <p:spPr>
            <a:xfrm>
              <a:off x="3369300" y="3194890"/>
              <a:ext cx="405765" cy="220979"/>
            </a:xfrm>
            <a:custGeom>
              <a:avLst/>
              <a:gdLst/>
              <a:ahLst/>
              <a:cxnLst/>
              <a:rect l="l" t="t" r="r" b="b"/>
              <a:pathLst>
                <a:path w="405764" h="220979">
                  <a:moveTo>
                    <a:pt x="0" y="50649"/>
                  </a:moveTo>
                  <a:lnTo>
                    <a:pt x="0" y="170143"/>
                  </a:lnTo>
                  <a:lnTo>
                    <a:pt x="10344" y="186174"/>
                  </a:lnTo>
                  <a:lnTo>
                    <a:pt x="39149" y="200080"/>
                  </a:lnTo>
                  <a:lnTo>
                    <a:pt x="83068" y="211036"/>
                  </a:lnTo>
                  <a:lnTo>
                    <a:pt x="138756" y="218216"/>
                  </a:lnTo>
                  <a:lnTo>
                    <a:pt x="202869" y="220793"/>
                  </a:lnTo>
                  <a:lnTo>
                    <a:pt x="266971" y="218216"/>
                  </a:lnTo>
                  <a:lnTo>
                    <a:pt x="322635" y="211036"/>
                  </a:lnTo>
                  <a:lnTo>
                    <a:pt x="366525" y="200080"/>
                  </a:lnTo>
                  <a:lnTo>
                    <a:pt x="395305" y="186174"/>
                  </a:lnTo>
                  <a:lnTo>
                    <a:pt x="405639" y="170143"/>
                  </a:lnTo>
                  <a:lnTo>
                    <a:pt x="405639" y="50649"/>
                  </a:lnTo>
                  <a:lnTo>
                    <a:pt x="395305" y="34618"/>
                  </a:lnTo>
                  <a:lnTo>
                    <a:pt x="366525" y="20712"/>
                  </a:lnTo>
                  <a:lnTo>
                    <a:pt x="322635" y="9756"/>
                  </a:lnTo>
                  <a:lnTo>
                    <a:pt x="266971" y="2576"/>
                  </a:lnTo>
                  <a:lnTo>
                    <a:pt x="202869" y="0"/>
                  </a:lnTo>
                  <a:lnTo>
                    <a:pt x="138756" y="2576"/>
                  </a:lnTo>
                  <a:lnTo>
                    <a:pt x="83068" y="9756"/>
                  </a:lnTo>
                  <a:lnTo>
                    <a:pt x="39149" y="20712"/>
                  </a:lnTo>
                  <a:lnTo>
                    <a:pt x="10344" y="34618"/>
                  </a:lnTo>
                  <a:lnTo>
                    <a:pt x="0" y="50649"/>
                  </a:lnTo>
                </a:path>
                <a:path w="405764" h="220979">
                  <a:moveTo>
                    <a:pt x="0" y="50649"/>
                  </a:moveTo>
                  <a:lnTo>
                    <a:pt x="39149" y="80544"/>
                  </a:lnTo>
                  <a:lnTo>
                    <a:pt x="83068" y="91514"/>
                  </a:lnTo>
                  <a:lnTo>
                    <a:pt x="138756" y="98713"/>
                  </a:lnTo>
                  <a:lnTo>
                    <a:pt x="202869" y="101299"/>
                  </a:lnTo>
                  <a:lnTo>
                    <a:pt x="266971" y="98713"/>
                  </a:lnTo>
                  <a:lnTo>
                    <a:pt x="322635" y="91514"/>
                  </a:lnTo>
                  <a:lnTo>
                    <a:pt x="366525" y="80544"/>
                  </a:lnTo>
                  <a:lnTo>
                    <a:pt x="395305" y="66642"/>
                  </a:lnTo>
                  <a:lnTo>
                    <a:pt x="405639" y="50649"/>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5" name="object 85"/>
            <p:cNvSpPr/>
            <p:nvPr/>
          </p:nvSpPr>
          <p:spPr>
            <a:xfrm>
              <a:off x="8119055" y="4288528"/>
              <a:ext cx="534670" cy="291465"/>
            </a:xfrm>
            <a:custGeom>
              <a:avLst/>
              <a:gdLst/>
              <a:ahLst/>
              <a:cxnLst/>
              <a:rect l="l" t="t" r="r" b="b"/>
              <a:pathLst>
                <a:path w="534670" h="291464">
                  <a:moveTo>
                    <a:pt x="267243" y="0"/>
                  </a:moveTo>
                  <a:lnTo>
                    <a:pt x="196215" y="2385"/>
                  </a:lnTo>
                  <a:lnTo>
                    <a:pt x="132380" y="9117"/>
                  </a:lnTo>
                  <a:lnTo>
                    <a:pt x="78290" y="19559"/>
                  </a:lnTo>
                  <a:lnTo>
                    <a:pt x="36496" y="33074"/>
                  </a:lnTo>
                  <a:lnTo>
                    <a:pt x="0" y="66778"/>
                  </a:lnTo>
                  <a:lnTo>
                    <a:pt x="0" y="224235"/>
                  </a:lnTo>
                  <a:lnTo>
                    <a:pt x="36496" y="257939"/>
                  </a:lnTo>
                  <a:lnTo>
                    <a:pt x="78290" y="271454"/>
                  </a:lnTo>
                  <a:lnTo>
                    <a:pt x="132380" y="281896"/>
                  </a:lnTo>
                  <a:lnTo>
                    <a:pt x="196215" y="288628"/>
                  </a:lnTo>
                  <a:lnTo>
                    <a:pt x="267243" y="291014"/>
                  </a:lnTo>
                  <a:lnTo>
                    <a:pt x="338306" y="288628"/>
                  </a:lnTo>
                  <a:lnTo>
                    <a:pt x="402150" y="281896"/>
                  </a:lnTo>
                  <a:lnTo>
                    <a:pt x="456233" y="271454"/>
                  </a:lnTo>
                  <a:lnTo>
                    <a:pt x="498013" y="257939"/>
                  </a:lnTo>
                  <a:lnTo>
                    <a:pt x="534487" y="224235"/>
                  </a:lnTo>
                  <a:lnTo>
                    <a:pt x="534487" y="66778"/>
                  </a:lnTo>
                  <a:lnTo>
                    <a:pt x="498013" y="33074"/>
                  </a:lnTo>
                  <a:lnTo>
                    <a:pt x="456233" y="19559"/>
                  </a:lnTo>
                  <a:lnTo>
                    <a:pt x="402150" y="9117"/>
                  </a:lnTo>
                  <a:lnTo>
                    <a:pt x="338306" y="2385"/>
                  </a:lnTo>
                  <a:lnTo>
                    <a:pt x="267243" y="0"/>
                  </a:lnTo>
                  <a:close/>
                </a:path>
              </a:pathLst>
            </a:custGeom>
            <a:solidFill>
              <a:srgbClr val="FFCC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86" name="object 86"/>
            <p:cNvSpPr/>
            <p:nvPr/>
          </p:nvSpPr>
          <p:spPr>
            <a:xfrm>
              <a:off x="8119054" y="4288528"/>
              <a:ext cx="534670" cy="291465"/>
            </a:xfrm>
            <a:custGeom>
              <a:avLst/>
              <a:gdLst/>
              <a:ahLst/>
              <a:cxnLst/>
              <a:rect l="l" t="t" r="r" b="b"/>
              <a:pathLst>
                <a:path w="534670" h="291464">
                  <a:moveTo>
                    <a:pt x="0" y="66778"/>
                  </a:moveTo>
                  <a:lnTo>
                    <a:pt x="0" y="224235"/>
                  </a:lnTo>
                  <a:lnTo>
                    <a:pt x="9549" y="241987"/>
                  </a:lnTo>
                  <a:lnTo>
                    <a:pt x="78290" y="271454"/>
                  </a:lnTo>
                  <a:lnTo>
                    <a:pt x="132380" y="281896"/>
                  </a:lnTo>
                  <a:lnTo>
                    <a:pt x="196215" y="288628"/>
                  </a:lnTo>
                  <a:lnTo>
                    <a:pt x="267243" y="291014"/>
                  </a:lnTo>
                  <a:lnTo>
                    <a:pt x="338306" y="288628"/>
                  </a:lnTo>
                  <a:lnTo>
                    <a:pt x="402150" y="281896"/>
                  </a:lnTo>
                  <a:lnTo>
                    <a:pt x="456233" y="271454"/>
                  </a:lnTo>
                  <a:lnTo>
                    <a:pt x="498013" y="257939"/>
                  </a:lnTo>
                  <a:lnTo>
                    <a:pt x="534487" y="224235"/>
                  </a:lnTo>
                  <a:lnTo>
                    <a:pt x="534487" y="66778"/>
                  </a:lnTo>
                  <a:lnTo>
                    <a:pt x="524945" y="49026"/>
                  </a:lnTo>
                  <a:lnTo>
                    <a:pt x="456233" y="19559"/>
                  </a:lnTo>
                  <a:lnTo>
                    <a:pt x="402150" y="9117"/>
                  </a:lnTo>
                  <a:lnTo>
                    <a:pt x="338306" y="2385"/>
                  </a:lnTo>
                  <a:lnTo>
                    <a:pt x="267243" y="0"/>
                  </a:lnTo>
                  <a:lnTo>
                    <a:pt x="196215" y="2385"/>
                  </a:lnTo>
                  <a:lnTo>
                    <a:pt x="132380" y="9117"/>
                  </a:lnTo>
                  <a:lnTo>
                    <a:pt x="78290" y="19559"/>
                  </a:lnTo>
                  <a:lnTo>
                    <a:pt x="36496" y="33074"/>
                  </a:lnTo>
                  <a:lnTo>
                    <a:pt x="9549" y="49026"/>
                  </a:lnTo>
                  <a:lnTo>
                    <a:pt x="0" y="66778"/>
                  </a:lnTo>
                </a:path>
                <a:path w="534670" h="291464">
                  <a:moveTo>
                    <a:pt x="0" y="66778"/>
                  </a:moveTo>
                  <a:lnTo>
                    <a:pt x="36496" y="100483"/>
                  </a:lnTo>
                  <a:lnTo>
                    <a:pt x="78290" y="113998"/>
                  </a:lnTo>
                  <a:lnTo>
                    <a:pt x="132380" y="124440"/>
                  </a:lnTo>
                  <a:lnTo>
                    <a:pt x="196215" y="131172"/>
                  </a:lnTo>
                  <a:lnTo>
                    <a:pt x="267243" y="133557"/>
                  </a:lnTo>
                  <a:lnTo>
                    <a:pt x="338306" y="131172"/>
                  </a:lnTo>
                  <a:lnTo>
                    <a:pt x="402150" y="124440"/>
                  </a:lnTo>
                  <a:lnTo>
                    <a:pt x="456233" y="113998"/>
                  </a:lnTo>
                  <a:lnTo>
                    <a:pt x="498013" y="100483"/>
                  </a:lnTo>
                  <a:lnTo>
                    <a:pt x="534487" y="66778"/>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87" name="object 87"/>
            <p:cNvPicPr/>
            <p:nvPr/>
          </p:nvPicPr>
          <p:blipFill>
            <a:blip r:embed="rId4" cstate="print"/>
            <a:stretch>
              <a:fillRect/>
            </a:stretch>
          </p:blipFill>
          <p:spPr>
            <a:xfrm>
              <a:off x="9477127" y="3838189"/>
              <a:ext cx="527794" cy="448765"/>
            </a:xfrm>
            <a:prstGeom prst="rect">
              <a:avLst/>
            </a:prstGeom>
          </p:spPr>
        </p:pic>
        <p:sp>
          <p:nvSpPr>
            <p:cNvPr id="88" name="object 88"/>
            <p:cNvSpPr/>
            <p:nvPr/>
          </p:nvSpPr>
          <p:spPr>
            <a:xfrm>
              <a:off x="9477126" y="3952765"/>
              <a:ext cx="325755" cy="334645"/>
            </a:xfrm>
            <a:custGeom>
              <a:avLst/>
              <a:gdLst/>
              <a:ahLst/>
              <a:cxnLst/>
              <a:rect l="l" t="t" r="r" b="b"/>
              <a:pathLst>
                <a:path w="325754" h="334645">
                  <a:moveTo>
                    <a:pt x="325417" y="334189"/>
                  </a:moveTo>
                  <a:lnTo>
                    <a:pt x="0" y="144769"/>
                  </a:lnTo>
                  <a:lnTo>
                    <a:pt x="0" y="0"/>
                  </a:lnTo>
                  <a:lnTo>
                    <a:pt x="325417" y="186370"/>
                  </a:lnTo>
                  <a:lnTo>
                    <a:pt x="325417" y="334189"/>
                  </a:lnTo>
                  <a:close/>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89" name="object 89"/>
            <p:cNvPicPr/>
            <p:nvPr/>
          </p:nvPicPr>
          <p:blipFill>
            <a:blip r:embed="rId5" cstate="print"/>
            <a:stretch>
              <a:fillRect/>
            </a:stretch>
          </p:blipFill>
          <p:spPr>
            <a:xfrm>
              <a:off x="9488840" y="3980992"/>
              <a:ext cx="91342" cy="86153"/>
            </a:xfrm>
            <a:prstGeom prst="rect">
              <a:avLst/>
            </a:prstGeom>
          </p:spPr>
        </p:pic>
        <p:pic>
          <p:nvPicPr>
            <p:cNvPr id="90" name="object 90"/>
            <p:cNvPicPr/>
            <p:nvPr/>
          </p:nvPicPr>
          <p:blipFill>
            <a:blip r:embed="rId6" cstate="print"/>
            <a:stretch>
              <a:fillRect/>
            </a:stretch>
          </p:blipFill>
          <p:spPr>
            <a:xfrm>
              <a:off x="9532842" y="4078849"/>
              <a:ext cx="47339" cy="56648"/>
            </a:xfrm>
            <a:prstGeom prst="rect">
              <a:avLst/>
            </a:prstGeom>
          </p:spPr>
        </p:pic>
        <p:pic>
          <p:nvPicPr>
            <p:cNvPr id="91" name="object 91"/>
            <p:cNvPicPr/>
            <p:nvPr/>
          </p:nvPicPr>
          <p:blipFill>
            <a:blip r:embed="rId7" cstate="print"/>
            <a:stretch>
              <a:fillRect/>
            </a:stretch>
          </p:blipFill>
          <p:spPr>
            <a:xfrm>
              <a:off x="9542781" y="4022101"/>
              <a:ext cx="27462" cy="30684"/>
            </a:xfrm>
            <a:prstGeom prst="rect">
              <a:avLst/>
            </a:prstGeom>
          </p:spPr>
        </p:pic>
        <p:sp>
          <p:nvSpPr>
            <p:cNvPr id="92" name="object 92"/>
            <p:cNvSpPr/>
            <p:nvPr/>
          </p:nvSpPr>
          <p:spPr>
            <a:xfrm>
              <a:off x="9542780" y="4022101"/>
              <a:ext cx="27940" cy="99060"/>
            </a:xfrm>
            <a:custGeom>
              <a:avLst/>
              <a:gdLst/>
              <a:ahLst/>
              <a:cxnLst/>
              <a:rect l="l" t="t" r="r" b="b"/>
              <a:pathLst>
                <a:path w="27940" h="99060">
                  <a:moveTo>
                    <a:pt x="24115" y="11506"/>
                  </a:moveTo>
                  <a:lnTo>
                    <a:pt x="22442" y="4524"/>
                  </a:lnTo>
                  <a:lnTo>
                    <a:pt x="15650" y="0"/>
                  </a:lnTo>
                  <a:lnTo>
                    <a:pt x="8662" y="1180"/>
                  </a:lnTo>
                  <a:lnTo>
                    <a:pt x="2362" y="4819"/>
                  </a:lnTo>
                  <a:lnTo>
                    <a:pt x="0" y="12785"/>
                  </a:lnTo>
                  <a:lnTo>
                    <a:pt x="3346" y="19276"/>
                  </a:lnTo>
                  <a:lnTo>
                    <a:pt x="5020" y="26259"/>
                  </a:lnTo>
                  <a:lnTo>
                    <a:pt x="11713" y="30684"/>
                  </a:lnTo>
                  <a:lnTo>
                    <a:pt x="18800" y="29504"/>
                  </a:lnTo>
                  <a:lnTo>
                    <a:pt x="25100" y="25865"/>
                  </a:lnTo>
                  <a:lnTo>
                    <a:pt x="27462" y="17899"/>
                  </a:lnTo>
                  <a:lnTo>
                    <a:pt x="24115" y="11506"/>
                  </a:lnTo>
                  <a:close/>
                </a:path>
                <a:path w="27940" h="99060">
                  <a:moveTo>
                    <a:pt x="24115" y="79859"/>
                  </a:moveTo>
                  <a:lnTo>
                    <a:pt x="22442" y="72876"/>
                  </a:lnTo>
                  <a:lnTo>
                    <a:pt x="15650" y="68450"/>
                  </a:lnTo>
                  <a:lnTo>
                    <a:pt x="8662" y="69532"/>
                  </a:lnTo>
                  <a:lnTo>
                    <a:pt x="2362" y="73269"/>
                  </a:lnTo>
                  <a:lnTo>
                    <a:pt x="0" y="81137"/>
                  </a:lnTo>
                  <a:lnTo>
                    <a:pt x="3346" y="87628"/>
                  </a:lnTo>
                  <a:lnTo>
                    <a:pt x="5020" y="94611"/>
                  </a:lnTo>
                  <a:lnTo>
                    <a:pt x="11713" y="99037"/>
                  </a:lnTo>
                  <a:lnTo>
                    <a:pt x="18800" y="97955"/>
                  </a:lnTo>
                  <a:lnTo>
                    <a:pt x="25100" y="94218"/>
                  </a:lnTo>
                  <a:lnTo>
                    <a:pt x="27462" y="86350"/>
                  </a:lnTo>
                  <a:lnTo>
                    <a:pt x="24115" y="79859"/>
                  </a:lnTo>
                  <a:close/>
                </a:path>
              </a:pathLst>
            </a:custGeom>
            <a:ln w="3843">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93" name="object 93"/>
            <p:cNvPicPr/>
            <p:nvPr/>
          </p:nvPicPr>
          <p:blipFill>
            <a:blip r:embed="rId8" cstate="print"/>
            <a:stretch>
              <a:fillRect/>
            </a:stretch>
          </p:blipFill>
          <p:spPr>
            <a:xfrm>
              <a:off x="9591013" y="4033018"/>
              <a:ext cx="132883" cy="193747"/>
            </a:xfrm>
            <a:prstGeom prst="rect">
              <a:avLst/>
            </a:prstGeom>
          </p:spPr>
        </p:pic>
        <p:sp>
          <p:nvSpPr>
            <p:cNvPr id="94" name="object 94"/>
            <p:cNvSpPr/>
            <p:nvPr/>
          </p:nvSpPr>
          <p:spPr>
            <a:xfrm>
              <a:off x="9591110" y="4033018"/>
              <a:ext cx="133350" cy="179705"/>
            </a:xfrm>
            <a:custGeom>
              <a:avLst/>
              <a:gdLst/>
              <a:ahLst/>
              <a:cxnLst/>
              <a:rect l="l" t="t" r="r" b="b"/>
              <a:pathLst>
                <a:path w="133350" h="179704">
                  <a:moveTo>
                    <a:pt x="0" y="116543"/>
                  </a:moveTo>
                  <a:lnTo>
                    <a:pt x="689" y="0"/>
                  </a:lnTo>
                  <a:lnTo>
                    <a:pt x="26773" y="14358"/>
                  </a:lnTo>
                </a:path>
                <a:path w="133350" h="179704">
                  <a:moveTo>
                    <a:pt x="35337" y="137491"/>
                  </a:moveTo>
                  <a:lnTo>
                    <a:pt x="36026" y="20948"/>
                  </a:lnTo>
                  <a:lnTo>
                    <a:pt x="62110" y="35307"/>
                  </a:lnTo>
                </a:path>
                <a:path w="133350" h="179704">
                  <a:moveTo>
                    <a:pt x="70674" y="158538"/>
                  </a:moveTo>
                  <a:lnTo>
                    <a:pt x="71363" y="41994"/>
                  </a:lnTo>
                  <a:lnTo>
                    <a:pt x="97448" y="56255"/>
                  </a:lnTo>
                </a:path>
                <a:path w="133350" h="179704">
                  <a:moveTo>
                    <a:pt x="106011" y="179486"/>
                  </a:moveTo>
                  <a:lnTo>
                    <a:pt x="106700" y="62943"/>
                  </a:lnTo>
                  <a:lnTo>
                    <a:pt x="132785" y="77203"/>
                  </a:lnTo>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95" name="object 95"/>
            <p:cNvSpPr/>
            <p:nvPr/>
          </p:nvSpPr>
          <p:spPr>
            <a:xfrm>
              <a:off x="9591110" y="4047377"/>
              <a:ext cx="133350" cy="179705"/>
            </a:xfrm>
            <a:custGeom>
              <a:avLst/>
              <a:gdLst/>
              <a:ahLst/>
              <a:cxnLst/>
              <a:rect l="l" t="t" r="r" b="b"/>
              <a:pathLst>
                <a:path w="133350" h="179704">
                  <a:moveTo>
                    <a:pt x="132785" y="62844"/>
                  </a:moveTo>
                  <a:lnTo>
                    <a:pt x="131997" y="179388"/>
                  </a:lnTo>
                  <a:lnTo>
                    <a:pt x="106011" y="165127"/>
                  </a:lnTo>
                </a:path>
                <a:path w="133350" h="179704">
                  <a:moveTo>
                    <a:pt x="97448" y="41896"/>
                  </a:moveTo>
                  <a:lnTo>
                    <a:pt x="96660" y="158439"/>
                  </a:lnTo>
                  <a:lnTo>
                    <a:pt x="70674" y="144179"/>
                  </a:lnTo>
                </a:path>
                <a:path w="133350" h="179704">
                  <a:moveTo>
                    <a:pt x="62110" y="20948"/>
                  </a:moveTo>
                  <a:lnTo>
                    <a:pt x="61323" y="137491"/>
                  </a:lnTo>
                  <a:lnTo>
                    <a:pt x="35337" y="123132"/>
                  </a:lnTo>
                </a:path>
                <a:path w="133350" h="179704">
                  <a:moveTo>
                    <a:pt x="26773" y="0"/>
                  </a:moveTo>
                  <a:lnTo>
                    <a:pt x="25986" y="116543"/>
                  </a:lnTo>
                  <a:lnTo>
                    <a:pt x="0" y="102184"/>
                  </a:lnTo>
                </a:path>
              </a:pathLst>
            </a:custGeom>
            <a:ln w="3843">
              <a:solidFill>
                <a:srgbClr val="FFFFFF"/>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96" name="object 96"/>
            <p:cNvPicPr/>
            <p:nvPr/>
          </p:nvPicPr>
          <p:blipFill>
            <a:blip r:embed="rId9" cstate="print"/>
            <a:stretch>
              <a:fillRect/>
            </a:stretch>
          </p:blipFill>
          <p:spPr>
            <a:xfrm>
              <a:off x="9483918" y="3981975"/>
              <a:ext cx="46558" cy="159226"/>
            </a:xfrm>
            <a:prstGeom prst="rect">
              <a:avLst/>
            </a:prstGeom>
          </p:spPr>
        </p:pic>
        <p:pic>
          <p:nvPicPr>
            <p:cNvPr id="97" name="object 97"/>
            <p:cNvPicPr/>
            <p:nvPr/>
          </p:nvPicPr>
          <p:blipFill>
            <a:blip r:embed="rId10" cstate="print"/>
            <a:stretch>
              <a:fillRect/>
            </a:stretch>
          </p:blipFill>
          <p:spPr>
            <a:xfrm>
              <a:off x="9702831" y="4108747"/>
              <a:ext cx="46460" cy="159128"/>
            </a:xfrm>
            <a:prstGeom prst="rect">
              <a:avLst/>
            </a:prstGeom>
          </p:spPr>
        </p:pic>
        <p:sp>
          <p:nvSpPr>
            <p:cNvPr id="98" name="object 98"/>
            <p:cNvSpPr/>
            <p:nvPr/>
          </p:nvSpPr>
          <p:spPr>
            <a:xfrm>
              <a:off x="9483918" y="3981975"/>
              <a:ext cx="265430" cy="286385"/>
            </a:xfrm>
            <a:custGeom>
              <a:avLst/>
              <a:gdLst/>
              <a:ahLst/>
              <a:cxnLst/>
              <a:rect l="l" t="t" r="r" b="b"/>
              <a:pathLst>
                <a:path w="265429" h="286385">
                  <a:moveTo>
                    <a:pt x="253758" y="248232"/>
                  </a:moveTo>
                  <a:lnTo>
                    <a:pt x="244998" y="254133"/>
                  </a:lnTo>
                  <a:lnTo>
                    <a:pt x="244998" y="163160"/>
                  </a:lnTo>
                  <a:lnTo>
                    <a:pt x="264389" y="152440"/>
                  </a:lnTo>
                  <a:lnTo>
                    <a:pt x="264389" y="135918"/>
                  </a:lnTo>
                  <a:lnTo>
                    <a:pt x="249919" y="126771"/>
                  </a:lnTo>
                  <a:lnTo>
                    <a:pt x="218913" y="145162"/>
                  </a:lnTo>
                  <a:lnTo>
                    <a:pt x="218913" y="276753"/>
                  </a:lnTo>
                  <a:lnTo>
                    <a:pt x="233383" y="285899"/>
                  </a:lnTo>
                  <a:lnTo>
                    <a:pt x="264389" y="268492"/>
                  </a:lnTo>
                  <a:lnTo>
                    <a:pt x="265373" y="253543"/>
                  </a:lnTo>
                  <a:lnTo>
                    <a:pt x="253758" y="248232"/>
                  </a:lnTo>
                </a:path>
                <a:path w="265429" h="286385">
                  <a:moveTo>
                    <a:pt x="34943" y="121460"/>
                  </a:moveTo>
                  <a:lnTo>
                    <a:pt x="26183" y="127361"/>
                  </a:lnTo>
                  <a:lnTo>
                    <a:pt x="26183" y="36389"/>
                  </a:lnTo>
                  <a:lnTo>
                    <a:pt x="45574" y="25669"/>
                  </a:lnTo>
                  <a:lnTo>
                    <a:pt x="45574" y="9244"/>
                  </a:lnTo>
                  <a:lnTo>
                    <a:pt x="31006" y="0"/>
                  </a:lnTo>
                  <a:lnTo>
                    <a:pt x="0" y="18391"/>
                  </a:lnTo>
                  <a:lnTo>
                    <a:pt x="0" y="149981"/>
                  </a:lnTo>
                  <a:lnTo>
                    <a:pt x="14567" y="159128"/>
                  </a:lnTo>
                  <a:lnTo>
                    <a:pt x="45574" y="141720"/>
                  </a:lnTo>
                  <a:lnTo>
                    <a:pt x="46558" y="126771"/>
                  </a:lnTo>
                  <a:lnTo>
                    <a:pt x="34943" y="121460"/>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99" name="object 99"/>
            <p:cNvPicPr/>
            <p:nvPr/>
          </p:nvPicPr>
          <p:blipFill>
            <a:blip r:embed="rId11" cstate="print"/>
            <a:stretch>
              <a:fillRect/>
            </a:stretch>
          </p:blipFill>
          <p:spPr>
            <a:xfrm>
              <a:off x="9768683" y="4143562"/>
              <a:ext cx="19194" cy="21440"/>
            </a:xfrm>
            <a:prstGeom prst="rect">
              <a:avLst/>
            </a:prstGeom>
          </p:spPr>
        </p:pic>
        <p:pic>
          <p:nvPicPr>
            <p:cNvPr id="100" name="object 100"/>
            <p:cNvPicPr/>
            <p:nvPr/>
          </p:nvPicPr>
          <p:blipFill>
            <a:blip r:embed="rId12" cstate="print"/>
            <a:stretch>
              <a:fillRect/>
            </a:stretch>
          </p:blipFill>
          <p:spPr>
            <a:xfrm>
              <a:off x="9768683" y="4236403"/>
              <a:ext cx="19194" cy="21440"/>
            </a:xfrm>
            <a:prstGeom prst="rect">
              <a:avLst/>
            </a:prstGeom>
          </p:spPr>
        </p:pic>
        <p:sp>
          <p:nvSpPr>
            <p:cNvPr id="101" name="object 101"/>
            <p:cNvSpPr/>
            <p:nvPr/>
          </p:nvSpPr>
          <p:spPr>
            <a:xfrm>
              <a:off x="9477126" y="3838189"/>
              <a:ext cx="528320" cy="448945"/>
            </a:xfrm>
            <a:custGeom>
              <a:avLst/>
              <a:gdLst/>
              <a:ahLst/>
              <a:cxnLst/>
              <a:rect l="l" t="t" r="r" b="b"/>
              <a:pathLst>
                <a:path w="528320" h="448945">
                  <a:moveTo>
                    <a:pt x="527794" y="284129"/>
                  </a:moveTo>
                  <a:lnTo>
                    <a:pt x="527794" y="137786"/>
                  </a:lnTo>
                  <a:lnTo>
                    <a:pt x="287324" y="0"/>
                  </a:lnTo>
                  <a:lnTo>
                    <a:pt x="46263" y="135622"/>
                  </a:lnTo>
                  <a:lnTo>
                    <a:pt x="46263" y="141425"/>
                  </a:lnTo>
                  <a:lnTo>
                    <a:pt x="0" y="114576"/>
                  </a:lnTo>
                  <a:lnTo>
                    <a:pt x="0" y="259345"/>
                  </a:lnTo>
                  <a:lnTo>
                    <a:pt x="6791" y="263279"/>
                  </a:lnTo>
                  <a:lnTo>
                    <a:pt x="6791" y="293767"/>
                  </a:lnTo>
                  <a:lnTo>
                    <a:pt x="21359" y="303012"/>
                  </a:lnTo>
                  <a:lnTo>
                    <a:pt x="48625" y="287670"/>
                  </a:lnTo>
                  <a:lnTo>
                    <a:pt x="225705" y="390739"/>
                  </a:lnTo>
                  <a:lnTo>
                    <a:pt x="225705" y="420539"/>
                  </a:lnTo>
                  <a:lnTo>
                    <a:pt x="240174" y="429685"/>
                  </a:lnTo>
                  <a:lnTo>
                    <a:pt x="266948" y="414736"/>
                  </a:lnTo>
                  <a:lnTo>
                    <a:pt x="325417" y="448765"/>
                  </a:lnTo>
                  <a:lnTo>
                    <a:pt x="325417" y="400869"/>
                  </a:lnTo>
                  <a:lnTo>
                    <a:pt x="527794" y="284129"/>
                  </a:lnTo>
                </a:path>
              </a:pathLst>
            </a:custGeom>
            <a:ln w="7378">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02" name="object 102"/>
            <p:cNvPicPr/>
            <p:nvPr/>
          </p:nvPicPr>
          <p:blipFill>
            <a:blip r:embed="rId13" cstate="print"/>
            <a:stretch>
              <a:fillRect/>
            </a:stretch>
          </p:blipFill>
          <p:spPr>
            <a:xfrm>
              <a:off x="9814159" y="4035575"/>
              <a:ext cx="527794" cy="448765"/>
            </a:xfrm>
            <a:prstGeom prst="rect">
              <a:avLst/>
            </a:prstGeom>
          </p:spPr>
        </p:pic>
        <p:sp>
          <p:nvSpPr>
            <p:cNvPr id="103" name="object 103"/>
            <p:cNvSpPr/>
            <p:nvPr/>
          </p:nvSpPr>
          <p:spPr>
            <a:xfrm>
              <a:off x="9814158" y="4150151"/>
              <a:ext cx="325755" cy="334645"/>
            </a:xfrm>
            <a:custGeom>
              <a:avLst/>
              <a:gdLst/>
              <a:ahLst/>
              <a:cxnLst/>
              <a:rect l="l" t="t" r="r" b="b"/>
              <a:pathLst>
                <a:path w="325754" h="334645">
                  <a:moveTo>
                    <a:pt x="325417" y="334189"/>
                  </a:moveTo>
                  <a:lnTo>
                    <a:pt x="0" y="144769"/>
                  </a:lnTo>
                  <a:lnTo>
                    <a:pt x="0" y="0"/>
                  </a:lnTo>
                  <a:lnTo>
                    <a:pt x="325318" y="186370"/>
                  </a:lnTo>
                  <a:lnTo>
                    <a:pt x="325417" y="334189"/>
                  </a:lnTo>
                  <a:close/>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04" name="object 104"/>
            <p:cNvPicPr/>
            <p:nvPr/>
          </p:nvPicPr>
          <p:blipFill>
            <a:blip r:embed="rId14" cstate="print"/>
            <a:stretch>
              <a:fillRect/>
            </a:stretch>
          </p:blipFill>
          <p:spPr>
            <a:xfrm>
              <a:off x="9825773" y="4178378"/>
              <a:ext cx="91385" cy="86153"/>
            </a:xfrm>
            <a:prstGeom prst="rect">
              <a:avLst/>
            </a:prstGeom>
          </p:spPr>
        </p:pic>
        <p:pic>
          <p:nvPicPr>
            <p:cNvPr id="105" name="object 105"/>
            <p:cNvPicPr/>
            <p:nvPr/>
          </p:nvPicPr>
          <p:blipFill>
            <a:blip r:embed="rId15" cstate="print"/>
            <a:stretch>
              <a:fillRect/>
            </a:stretch>
          </p:blipFill>
          <p:spPr>
            <a:xfrm>
              <a:off x="9879813" y="4219487"/>
              <a:ext cx="27364" cy="30684"/>
            </a:xfrm>
            <a:prstGeom prst="rect">
              <a:avLst/>
            </a:prstGeom>
          </p:spPr>
        </p:pic>
        <p:pic>
          <p:nvPicPr>
            <p:cNvPr id="106" name="object 106"/>
            <p:cNvPicPr/>
            <p:nvPr/>
          </p:nvPicPr>
          <p:blipFill>
            <a:blip r:embed="rId16" cstate="print"/>
            <a:stretch>
              <a:fillRect/>
            </a:stretch>
          </p:blipFill>
          <p:spPr>
            <a:xfrm>
              <a:off x="9869833" y="4276235"/>
              <a:ext cx="47325" cy="56648"/>
            </a:xfrm>
            <a:prstGeom prst="rect">
              <a:avLst/>
            </a:prstGeom>
          </p:spPr>
        </p:pic>
        <p:sp>
          <p:nvSpPr>
            <p:cNvPr id="107" name="object 107"/>
            <p:cNvSpPr/>
            <p:nvPr/>
          </p:nvSpPr>
          <p:spPr>
            <a:xfrm>
              <a:off x="9879813" y="4219487"/>
              <a:ext cx="27940" cy="99060"/>
            </a:xfrm>
            <a:custGeom>
              <a:avLst/>
              <a:gdLst/>
              <a:ahLst/>
              <a:cxnLst/>
              <a:rect l="l" t="t" r="r" b="b"/>
              <a:pathLst>
                <a:path w="27940" h="99060">
                  <a:moveTo>
                    <a:pt x="24115" y="11506"/>
                  </a:moveTo>
                  <a:lnTo>
                    <a:pt x="22442" y="4524"/>
                  </a:lnTo>
                  <a:lnTo>
                    <a:pt x="15650" y="0"/>
                  </a:lnTo>
                  <a:lnTo>
                    <a:pt x="8563" y="1180"/>
                  </a:lnTo>
                  <a:lnTo>
                    <a:pt x="2263" y="4819"/>
                  </a:lnTo>
                  <a:lnTo>
                    <a:pt x="0" y="12785"/>
                  </a:lnTo>
                  <a:lnTo>
                    <a:pt x="3346" y="19276"/>
                  </a:lnTo>
                  <a:lnTo>
                    <a:pt x="5020" y="26259"/>
                  </a:lnTo>
                  <a:lnTo>
                    <a:pt x="11713" y="30684"/>
                  </a:lnTo>
                  <a:lnTo>
                    <a:pt x="18800" y="29504"/>
                  </a:lnTo>
                  <a:lnTo>
                    <a:pt x="25100" y="25865"/>
                  </a:lnTo>
                  <a:lnTo>
                    <a:pt x="27364" y="17899"/>
                  </a:lnTo>
                  <a:lnTo>
                    <a:pt x="24115" y="11506"/>
                  </a:lnTo>
                  <a:close/>
                </a:path>
                <a:path w="27940" h="99060">
                  <a:moveTo>
                    <a:pt x="24115" y="79859"/>
                  </a:moveTo>
                  <a:lnTo>
                    <a:pt x="22442" y="72876"/>
                  </a:lnTo>
                  <a:lnTo>
                    <a:pt x="15650" y="68450"/>
                  </a:lnTo>
                  <a:lnTo>
                    <a:pt x="8563" y="69532"/>
                  </a:lnTo>
                  <a:lnTo>
                    <a:pt x="2362" y="73269"/>
                  </a:lnTo>
                  <a:lnTo>
                    <a:pt x="0" y="81137"/>
                  </a:lnTo>
                  <a:lnTo>
                    <a:pt x="3346" y="87628"/>
                  </a:lnTo>
                  <a:lnTo>
                    <a:pt x="5020" y="94611"/>
                  </a:lnTo>
                  <a:lnTo>
                    <a:pt x="11713" y="99037"/>
                  </a:lnTo>
                  <a:lnTo>
                    <a:pt x="18800" y="97955"/>
                  </a:lnTo>
                  <a:lnTo>
                    <a:pt x="25100" y="94218"/>
                  </a:lnTo>
                  <a:lnTo>
                    <a:pt x="27364" y="86350"/>
                  </a:lnTo>
                  <a:lnTo>
                    <a:pt x="24115" y="79859"/>
                  </a:lnTo>
                  <a:close/>
                </a:path>
              </a:pathLst>
            </a:custGeom>
            <a:ln w="3843">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08" name="object 108"/>
            <p:cNvPicPr/>
            <p:nvPr/>
          </p:nvPicPr>
          <p:blipFill>
            <a:blip r:embed="rId17" cstate="print"/>
            <a:stretch>
              <a:fillRect/>
            </a:stretch>
          </p:blipFill>
          <p:spPr>
            <a:xfrm>
              <a:off x="9928045" y="4230404"/>
              <a:ext cx="132883" cy="193747"/>
            </a:xfrm>
            <a:prstGeom prst="rect">
              <a:avLst/>
            </a:prstGeom>
          </p:spPr>
        </p:pic>
        <p:sp>
          <p:nvSpPr>
            <p:cNvPr id="109" name="object 109"/>
            <p:cNvSpPr/>
            <p:nvPr/>
          </p:nvSpPr>
          <p:spPr>
            <a:xfrm>
              <a:off x="9928045" y="4230404"/>
              <a:ext cx="133350" cy="179705"/>
            </a:xfrm>
            <a:custGeom>
              <a:avLst/>
              <a:gdLst/>
              <a:ahLst/>
              <a:cxnLst/>
              <a:rect l="l" t="t" r="r" b="b"/>
              <a:pathLst>
                <a:path w="133350" h="179704">
                  <a:moveTo>
                    <a:pt x="0" y="116543"/>
                  </a:moveTo>
                  <a:lnTo>
                    <a:pt x="787" y="0"/>
                  </a:lnTo>
                  <a:lnTo>
                    <a:pt x="26773" y="14358"/>
                  </a:lnTo>
                </a:path>
                <a:path w="133350" h="179704">
                  <a:moveTo>
                    <a:pt x="35337" y="137589"/>
                  </a:moveTo>
                  <a:lnTo>
                    <a:pt x="36124" y="20948"/>
                  </a:lnTo>
                  <a:lnTo>
                    <a:pt x="62209" y="35307"/>
                  </a:lnTo>
                </a:path>
                <a:path w="133350" h="179704">
                  <a:moveTo>
                    <a:pt x="70674" y="158538"/>
                  </a:moveTo>
                  <a:lnTo>
                    <a:pt x="71461" y="41994"/>
                  </a:lnTo>
                  <a:lnTo>
                    <a:pt x="97546" y="56255"/>
                  </a:lnTo>
                </a:path>
                <a:path w="133350" h="179704">
                  <a:moveTo>
                    <a:pt x="106110" y="179486"/>
                  </a:moveTo>
                  <a:lnTo>
                    <a:pt x="106799" y="62943"/>
                  </a:lnTo>
                  <a:lnTo>
                    <a:pt x="132883" y="77203"/>
                  </a:lnTo>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10" name="object 110"/>
            <p:cNvSpPr/>
            <p:nvPr/>
          </p:nvSpPr>
          <p:spPr>
            <a:xfrm>
              <a:off x="9928045" y="4244763"/>
              <a:ext cx="133350" cy="179705"/>
            </a:xfrm>
            <a:custGeom>
              <a:avLst/>
              <a:gdLst/>
              <a:ahLst/>
              <a:cxnLst/>
              <a:rect l="l" t="t" r="r" b="b"/>
              <a:pathLst>
                <a:path w="133350" h="179704">
                  <a:moveTo>
                    <a:pt x="132883" y="62844"/>
                  </a:moveTo>
                  <a:lnTo>
                    <a:pt x="132096" y="179388"/>
                  </a:lnTo>
                  <a:lnTo>
                    <a:pt x="106110" y="165127"/>
                  </a:lnTo>
                </a:path>
                <a:path w="133350" h="179704">
                  <a:moveTo>
                    <a:pt x="97546" y="41896"/>
                  </a:moveTo>
                  <a:lnTo>
                    <a:pt x="96759" y="158439"/>
                  </a:lnTo>
                  <a:lnTo>
                    <a:pt x="70674" y="144179"/>
                  </a:lnTo>
                </a:path>
                <a:path w="133350" h="179704">
                  <a:moveTo>
                    <a:pt x="62209" y="20948"/>
                  </a:moveTo>
                  <a:lnTo>
                    <a:pt x="61421" y="137491"/>
                  </a:lnTo>
                  <a:lnTo>
                    <a:pt x="35337" y="123231"/>
                  </a:lnTo>
                </a:path>
                <a:path w="133350" h="179704">
                  <a:moveTo>
                    <a:pt x="26773" y="0"/>
                  </a:moveTo>
                  <a:lnTo>
                    <a:pt x="26084" y="116543"/>
                  </a:lnTo>
                  <a:lnTo>
                    <a:pt x="0" y="102184"/>
                  </a:lnTo>
                </a:path>
              </a:pathLst>
            </a:custGeom>
            <a:ln w="3843">
              <a:solidFill>
                <a:srgbClr val="FFFFFF"/>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11" name="object 111"/>
            <p:cNvPicPr/>
            <p:nvPr/>
          </p:nvPicPr>
          <p:blipFill>
            <a:blip r:embed="rId18" cstate="print"/>
            <a:stretch>
              <a:fillRect/>
            </a:stretch>
          </p:blipFill>
          <p:spPr>
            <a:xfrm>
              <a:off x="9820951" y="4179361"/>
              <a:ext cx="46460" cy="159226"/>
            </a:xfrm>
            <a:prstGeom prst="rect">
              <a:avLst/>
            </a:prstGeom>
          </p:spPr>
        </p:pic>
        <p:pic>
          <p:nvPicPr>
            <p:cNvPr id="112" name="object 112"/>
            <p:cNvPicPr/>
            <p:nvPr/>
          </p:nvPicPr>
          <p:blipFill>
            <a:blip r:embed="rId19" cstate="print"/>
            <a:stretch>
              <a:fillRect/>
            </a:stretch>
          </p:blipFill>
          <p:spPr>
            <a:xfrm>
              <a:off x="10039864" y="4306133"/>
              <a:ext cx="46460" cy="159128"/>
            </a:xfrm>
            <a:prstGeom prst="rect">
              <a:avLst/>
            </a:prstGeom>
          </p:spPr>
        </p:pic>
        <p:sp>
          <p:nvSpPr>
            <p:cNvPr id="113" name="object 113"/>
            <p:cNvSpPr/>
            <p:nvPr/>
          </p:nvSpPr>
          <p:spPr>
            <a:xfrm>
              <a:off x="9820950" y="4179361"/>
              <a:ext cx="265430" cy="286385"/>
            </a:xfrm>
            <a:custGeom>
              <a:avLst/>
              <a:gdLst/>
              <a:ahLst/>
              <a:cxnLst/>
              <a:rect l="l" t="t" r="r" b="b"/>
              <a:pathLst>
                <a:path w="265429" h="286385">
                  <a:moveTo>
                    <a:pt x="253758" y="248232"/>
                  </a:moveTo>
                  <a:lnTo>
                    <a:pt x="244998" y="254133"/>
                  </a:lnTo>
                  <a:lnTo>
                    <a:pt x="244998" y="163160"/>
                  </a:lnTo>
                  <a:lnTo>
                    <a:pt x="264389" y="152440"/>
                  </a:lnTo>
                  <a:lnTo>
                    <a:pt x="264389" y="135918"/>
                  </a:lnTo>
                  <a:lnTo>
                    <a:pt x="249821" y="126771"/>
                  </a:lnTo>
                  <a:lnTo>
                    <a:pt x="218913" y="145162"/>
                  </a:lnTo>
                  <a:lnTo>
                    <a:pt x="218913" y="276753"/>
                  </a:lnTo>
                  <a:lnTo>
                    <a:pt x="233383" y="285899"/>
                  </a:lnTo>
                  <a:lnTo>
                    <a:pt x="264389" y="268492"/>
                  </a:lnTo>
                  <a:lnTo>
                    <a:pt x="265373" y="253543"/>
                  </a:lnTo>
                  <a:lnTo>
                    <a:pt x="253758" y="248232"/>
                  </a:lnTo>
                </a:path>
                <a:path w="265429" h="286385">
                  <a:moveTo>
                    <a:pt x="34845" y="121460"/>
                  </a:moveTo>
                  <a:lnTo>
                    <a:pt x="26183" y="127361"/>
                  </a:lnTo>
                  <a:lnTo>
                    <a:pt x="26183" y="36389"/>
                  </a:lnTo>
                  <a:lnTo>
                    <a:pt x="45574" y="25669"/>
                  </a:lnTo>
                  <a:lnTo>
                    <a:pt x="45574" y="9244"/>
                  </a:lnTo>
                  <a:lnTo>
                    <a:pt x="31006" y="0"/>
                  </a:lnTo>
                  <a:lnTo>
                    <a:pt x="0" y="18391"/>
                  </a:lnTo>
                  <a:lnTo>
                    <a:pt x="0" y="149981"/>
                  </a:lnTo>
                  <a:lnTo>
                    <a:pt x="14567" y="159226"/>
                  </a:lnTo>
                  <a:lnTo>
                    <a:pt x="45574" y="141720"/>
                  </a:lnTo>
                  <a:lnTo>
                    <a:pt x="46460" y="126771"/>
                  </a:lnTo>
                  <a:lnTo>
                    <a:pt x="34845" y="121460"/>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14" name="object 114"/>
            <p:cNvPicPr/>
            <p:nvPr/>
          </p:nvPicPr>
          <p:blipFill>
            <a:blip r:embed="rId20" cstate="print"/>
            <a:stretch>
              <a:fillRect/>
            </a:stretch>
          </p:blipFill>
          <p:spPr>
            <a:xfrm>
              <a:off x="10105715" y="4340948"/>
              <a:ext cx="19194" cy="21440"/>
            </a:xfrm>
            <a:prstGeom prst="rect">
              <a:avLst/>
            </a:prstGeom>
          </p:spPr>
        </p:pic>
        <p:pic>
          <p:nvPicPr>
            <p:cNvPr id="115" name="object 115"/>
            <p:cNvPicPr/>
            <p:nvPr/>
          </p:nvPicPr>
          <p:blipFill>
            <a:blip r:embed="rId21" cstate="print"/>
            <a:stretch>
              <a:fillRect/>
            </a:stretch>
          </p:blipFill>
          <p:spPr>
            <a:xfrm>
              <a:off x="10105715" y="4433789"/>
              <a:ext cx="19194" cy="21440"/>
            </a:xfrm>
            <a:prstGeom prst="rect">
              <a:avLst/>
            </a:prstGeom>
          </p:spPr>
        </p:pic>
        <p:sp>
          <p:nvSpPr>
            <p:cNvPr id="116" name="object 116"/>
            <p:cNvSpPr/>
            <p:nvPr/>
          </p:nvSpPr>
          <p:spPr>
            <a:xfrm>
              <a:off x="9814158" y="4035575"/>
              <a:ext cx="528320" cy="448945"/>
            </a:xfrm>
            <a:custGeom>
              <a:avLst/>
              <a:gdLst/>
              <a:ahLst/>
              <a:cxnLst/>
              <a:rect l="l" t="t" r="r" b="b"/>
              <a:pathLst>
                <a:path w="528320" h="448945">
                  <a:moveTo>
                    <a:pt x="527794" y="284129"/>
                  </a:moveTo>
                  <a:lnTo>
                    <a:pt x="527794" y="137786"/>
                  </a:lnTo>
                  <a:lnTo>
                    <a:pt x="287324" y="0"/>
                  </a:lnTo>
                  <a:lnTo>
                    <a:pt x="46263" y="135622"/>
                  </a:lnTo>
                  <a:lnTo>
                    <a:pt x="46263" y="141425"/>
                  </a:lnTo>
                  <a:lnTo>
                    <a:pt x="0" y="114576"/>
                  </a:lnTo>
                  <a:lnTo>
                    <a:pt x="0" y="259345"/>
                  </a:lnTo>
                  <a:lnTo>
                    <a:pt x="6791" y="263279"/>
                  </a:lnTo>
                  <a:lnTo>
                    <a:pt x="6791" y="293767"/>
                  </a:lnTo>
                  <a:lnTo>
                    <a:pt x="21359" y="303012"/>
                  </a:lnTo>
                  <a:lnTo>
                    <a:pt x="48625" y="287670"/>
                  </a:lnTo>
                  <a:lnTo>
                    <a:pt x="225705" y="390739"/>
                  </a:lnTo>
                  <a:lnTo>
                    <a:pt x="225705" y="420539"/>
                  </a:lnTo>
                  <a:lnTo>
                    <a:pt x="240174" y="429685"/>
                  </a:lnTo>
                  <a:lnTo>
                    <a:pt x="266948" y="414736"/>
                  </a:lnTo>
                  <a:lnTo>
                    <a:pt x="325417" y="448765"/>
                  </a:lnTo>
                  <a:lnTo>
                    <a:pt x="325417" y="400869"/>
                  </a:lnTo>
                  <a:lnTo>
                    <a:pt x="527794" y="284129"/>
                  </a:lnTo>
                </a:path>
              </a:pathLst>
            </a:custGeom>
            <a:ln w="7378">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17" name="object 117"/>
            <p:cNvPicPr/>
            <p:nvPr/>
          </p:nvPicPr>
          <p:blipFill>
            <a:blip r:embed="rId22" cstate="print"/>
            <a:stretch>
              <a:fillRect/>
            </a:stretch>
          </p:blipFill>
          <p:spPr>
            <a:xfrm>
              <a:off x="9477127" y="3675618"/>
              <a:ext cx="527794" cy="448765"/>
            </a:xfrm>
            <a:prstGeom prst="rect">
              <a:avLst/>
            </a:prstGeom>
          </p:spPr>
        </p:pic>
        <p:sp>
          <p:nvSpPr>
            <p:cNvPr id="118" name="object 118"/>
            <p:cNvSpPr/>
            <p:nvPr/>
          </p:nvSpPr>
          <p:spPr>
            <a:xfrm>
              <a:off x="9477126" y="3790195"/>
              <a:ext cx="325755" cy="334645"/>
            </a:xfrm>
            <a:custGeom>
              <a:avLst/>
              <a:gdLst/>
              <a:ahLst/>
              <a:cxnLst/>
              <a:rect l="l" t="t" r="r" b="b"/>
              <a:pathLst>
                <a:path w="325754" h="334645">
                  <a:moveTo>
                    <a:pt x="325417" y="334189"/>
                  </a:moveTo>
                  <a:lnTo>
                    <a:pt x="0" y="144769"/>
                  </a:lnTo>
                  <a:lnTo>
                    <a:pt x="0" y="0"/>
                  </a:lnTo>
                  <a:lnTo>
                    <a:pt x="325417" y="186370"/>
                  </a:lnTo>
                  <a:lnTo>
                    <a:pt x="325417" y="334189"/>
                  </a:lnTo>
                  <a:close/>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19" name="object 119"/>
            <p:cNvPicPr/>
            <p:nvPr/>
          </p:nvPicPr>
          <p:blipFill>
            <a:blip r:embed="rId23" cstate="print"/>
            <a:stretch>
              <a:fillRect/>
            </a:stretch>
          </p:blipFill>
          <p:spPr>
            <a:xfrm>
              <a:off x="9488840" y="3818421"/>
              <a:ext cx="91342" cy="86153"/>
            </a:xfrm>
            <a:prstGeom prst="rect">
              <a:avLst/>
            </a:prstGeom>
          </p:spPr>
        </p:pic>
        <p:pic>
          <p:nvPicPr>
            <p:cNvPr id="120" name="object 120"/>
            <p:cNvPicPr/>
            <p:nvPr/>
          </p:nvPicPr>
          <p:blipFill>
            <a:blip r:embed="rId24" cstate="print"/>
            <a:stretch>
              <a:fillRect/>
            </a:stretch>
          </p:blipFill>
          <p:spPr>
            <a:xfrm>
              <a:off x="9542781" y="3859629"/>
              <a:ext cx="27462" cy="30586"/>
            </a:xfrm>
            <a:prstGeom prst="rect">
              <a:avLst/>
            </a:prstGeom>
          </p:spPr>
        </p:pic>
        <p:pic>
          <p:nvPicPr>
            <p:cNvPr id="121" name="object 121"/>
            <p:cNvPicPr/>
            <p:nvPr/>
          </p:nvPicPr>
          <p:blipFill>
            <a:blip r:embed="rId25" cstate="print"/>
            <a:stretch>
              <a:fillRect/>
            </a:stretch>
          </p:blipFill>
          <p:spPr>
            <a:xfrm>
              <a:off x="9532842" y="3916278"/>
              <a:ext cx="47339" cy="56648"/>
            </a:xfrm>
            <a:prstGeom prst="rect">
              <a:avLst/>
            </a:prstGeom>
          </p:spPr>
        </p:pic>
        <p:sp>
          <p:nvSpPr>
            <p:cNvPr id="122" name="object 122"/>
            <p:cNvSpPr/>
            <p:nvPr/>
          </p:nvSpPr>
          <p:spPr>
            <a:xfrm>
              <a:off x="9542780" y="3859629"/>
              <a:ext cx="27940" cy="99060"/>
            </a:xfrm>
            <a:custGeom>
              <a:avLst/>
              <a:gdLst/>
              <a:ahLst/>
              <a:cxnLst/>
              <a:rect l="l" t="t" r="r" b="b"/>
              <a:pathLst>
                <a:path w="27940" h="99060">
                  <a:moveTo>
                    <a:pt x="24115" y="11408"/>
                  </a:moveTo>
                  <a:lnTo>
                    <a:pt x="22442" y="4425"/>
                  </a:lnTo>
                  <a:lnTo>
                    <a:pt x="15650" y="0"/>
                  </a:lnTo>
                  <a:lnTo>
                    <a:pt x="8662" y="1081"/>
                  </a:lnTo>
                  <a:lnTo>
                    <a:pt x="2362" y="4819"/>
                  </a:lnTo>
                  <a:lnTo>
                    <a:pt x="0" y="12686"/>
                  </a:lnTo>
                  <a:lnTo>
                    <a:pt x="3346" y="19178"/>
                  </a:lnTo>
                  <a:lnTo>
                    <a:pt x="5020" y="26160"/>
                  </a:lnTo>
                  <a:lnTo>
                    <a:pt x="11713" y="30586"/>
                  </a:lnTo>
                  <a:lnTo>
                    <a:pt x="18800" y="29504"/>
                  </a:lnTo>
                  <a:lnTo>
                    <a:pt x="25100" y="25767"/>
                  </a:lnTo>
                  <a:lnTo>
                    <a:pt x="27462" y="17899"/>
                  </a:lnTo>
                  <a:lnTo>
                    <a:pt x="24115" y="11408"/>
                  </a:lnTo>
                  <a:close/>
                </a:path>
                <a:path w="27940" h="99060">
                  <a:moveTo>
                    <a:pt x="24115" y="79760"/>
                  </a:moveTo>
                  <a:lnTo>
                    <a:pt x="22442" y="72778"/>
                  </a:lnTo>
                  <a:lnTo>
                    <a:pt x="15650" y="68352"/>
                  </a:lnTo>
                  <a:lnTo>
                    <a:pt x="8662" y="69532"/>
                  </a:lnTo>
                  <a:lnTo>
                    <a:pt x="2362" y="73171"/>
                  </a:lnTo>
                  <a:lnTo>
                    <a:pt x="0" y="81137"/>
                  </a:lnTo>
                  <a:lnTo>
                    <a:pt x="3346" y="87530"/>
                  </a:lnTo>
                  <a:lnTo>
                    <a:pt x="5020" y="94513"/>
                  </a:lnTo>
                  <a:lnTo>
                    <a:pt x="11713" y="99037"/>
                  </a:lnTo>
                  <a:lnTo>
                    <a:pt x="18800" y="97857"/>
                  </a:lnTo>
                  <a:lnTo>
                    <a:pt x="25100" y="94119"/>
                  </a:lnTo>
                  <a:lnTo>
                    <a:pt x="27462" y="86251"/>
                  </a:lnTo>
                  <a:lnTo>
                    <a:pt x="24115" y="79760"/>
                  </a:lnTo>
                  <a:close/>
                </a:path>
              </a:pathLst>
            </a:custGeom>
            <a:ln w="3843">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23" name="object 123"/>
            <p:cNvPicPr/>
            <p:nvPr/>
          </p:nvPicPr>
          <p:blipFill>
            <a:blip r:embed="rId26" cstate="print"/>
            <a:stretch>
              <a:fillRect/>
            </a:stretch>
          </p:blipFill>
          <p:spPr>
            <a:xfrm>
              <a:off x="9591013" y="3870447"/>
              <a:ext cx="132883" cy="193747"/>
            </a:xfrm>
            <a:prstGeom prst="rect">
              <a:avLst/>
            </a:prstGeom>
          </p:spPr>
        </p:pic>
        <p:sp>
          <p:nvSpPr>
            <p:cNvPr id="124" name="object 124"/>
            <p:cNvSpPr/>
            <p:nvPr/>
          </p:nvSpPr>
          <p:spPr>
            <a:xfrm>
              <a:off x="9591110" y="3870447"/>
              <a:ext cx="133350" cy="179705"/>
            </a:xfrm>
            <a:custGeom>
              <a:avLst/>
              <a:gdLst/>
              <a:ahLst/>
              <a:cxnLst/>
              <a:rect l="l" t="t" r="r" b="b"/>
              <a:pathLst>
                <a:path w="133350" h="179704">
                  <a:moveTo>
                    <a:pt x="0" y="116543"/>
                  </a:moveTo>
                  <a:lnTo>
                    <a:pt x="689" y="0"/>
                  </a:lnTo>
                  <a:lnTo>
                    <a:pt x="26773" y="14358"/>
                  </a:lnTo>
                </a:path>
                <a:path w="133350" h="179704">
                  <a:moveTo>
                    <a:pt x="35337" y="137589"/>
                  </a:moveTo>
                  <a:lnTo>
                    <a:pt x="36026" y="21046"/>
                  </a:lnTo>
                  <a:lnTo>
                    <a:pt x="62110" y="35307"/>
                  </a:lnTo>
                </a:path>
                <a:path w="133350" h="179704">
                  <a:moveTo>
                    <a:pt x="70674" y="158538"/>
                  </a:moveTo>
                  <a:lnTo>
                    <a:pt x="71363" y="41994"/>
                  </a:lnTo>
                  <a:lnTo>
                    <a:pt x="97448" y="56255"/>
                  </a:lnTo>
                </a:path>
                <a:path w="133350" h="179704">
                  <a:moveTo>
                    <a:pt x="106011" y="179486"/>
                  </a:moveTo>
                  <a:lnTo>
                    <a:pt x="106700" y="62943"/>
                  </a:lnTo>
                  <a:lnTo>
                    <a:pt x="132785" y="77203"/>
                  </a:lnTo>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25" name="object 125"/>
            <p:cNvSpPr/>
            <p:nvPr/>
          </p:nvSpPr>
          <p:spPr>
            <a:xfrm>
              <a:off x="9591110" y="3884806"/>
              <a:ext cx="133350" cy="179705"/>
            </a:xfrm>
            <a:custGeom>
              <a:avLst/>
              <a:gdLst/>
              <a:ahLst/>
              <a:cxnLst/>
              <a:rect l="l" t="t" r="r" b="b"/>
              <a:pathLst>
                <a:path w="133350" h="179704">
                  <a:moveTo>
                    <a:pt x="132785" y="62844"/>
                  </a:moveTo>
                  <a:lnTo>
                    <a:pt x="131997" y="179388"/>
                  </a:lnTo>
                  <a:lnTo>
                    <a:pt x="106011" y="165127"/>
                  </a:lnTo>
                </a:path>
                <a:path w="133350" h="179704">
                  <a:moveTo>
                    <a:pt x="97448" y="41896"/>
                  </a:moveTo>
                  <a:lnTo>
                    <a:pt x="96660" y="158439"/>
                  </a:lnTo>
                  <a:lnTo>
                    <a:pt x="70674" y="144179"/>
                  </a:lnTo>
                </a:path>
                <a:path w="133350" h="179704">
                  <a:moveTo>
                    <a:pt x="62110" y="20948"/>
                  </a:moveTo>
                  <a:lnTo>
                    <a:pt x="61323" y="137491"/>
                  </a:lnTo>
                  <a:lnTo>
                    <a:pt x="35337" y="123231"/>
                  </a:lnTo>
                </a:path>
                <a:path w="133350" h="179704">
                  <a:moveTo>
                    <a:pt x="26773" y="0"/>
                  </a:moveTo>
                  <a:lnTo>
                    <a:pt x="25986" y="116543"/>
                  </a:lnTo>
                  <a:lnTo>
                    <a:pt x="0" y="102184"/>
                  </a:lnTo>
                </a:path>
              </a:pathLst>
            </a:custGeom>
            <a:ln w="3843">
              <a:solidFill>
                <a:srgbClr val="FFFFFF"/>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26" name="object 126"/>
            <p:cNvPicPr/>
            <p:nvPr/>
          </p:nvPicPr>
          <p:blipFill>
            <a:blip r:embed="rId27" cstate="print"/>
            <a:stretch>
              <a:fillRect/>
            </a:stretch>
          </p:blipFill>
          <p:spPr>
            <a:xfrm>
              <a:off x="9483918" y="3819404"/>
              <a:ext cx="46558" cy="159226"/>
            </a:xfrm>
            <a:prstGeom prst="rect">
              <a:avLst/>
            </a:prstGeom>
          </p:spPr>
        </p:pic>
        <p:pic>
          <p:nvPicPr>
            <p:cNvPr id="127" name="object 127"/>
            <p:cNvPicPr/>
            <p:nvPr/>
          </p:nvPicPr>
          <p:blipFill>
            <a:blip r:embed="rId28" cstate="print"/>
            <a:stretch>
              <a:fillRect/>
            </a:stretch>
          </p:blipFill>
          <p:spPr>
            <a:xfrm>
              <a:off x="9702831" y="3946176"/>
              <a:ext cx="46460" cy="159226"/>
            </a:xfrm>
            <a:prstGeom prst="rect">
              <a:avLst/>
            </a:prstGeom>
          </p:spPr>
        </p:pic>
        <p:sp>
          <p:nvSpPr>
            <p:cNvPr id="128" name="object 128"/>
            <p:cNvSpPr/>
            <p:nvPr/>
          </p:nvSpPr>
          <p:spPr>
            <a:xfrm>
              <a:off x="9483918" y="3819404"/>
              <a:ext cx="265430" cy="286385"/>
            </a:xfrm>
            <a:custGeom>
              <a:avLst/>
              <a:gdLst/>
              <a:ahLst/>
              <a:cxnLst/>
              <a:rect l="l" t="t" r="r" b="b"/>
              <a:pathLst>
                <a:path w="265429" h="286385">
                  <a:moveTo>
                    <a:pt x="253758" y="248232"/>
                  </a:moveTo>
                  <a:lnTo>
                    <a:pt x="244998" y="254133"/>
                  </a:lnTo>
                  <a:lnTo>
                    <a:pt x="244998" y="163160"/>
                  </a:lnTo>
                  <a:lnTo>
                    <a:pt x="264389" y="152440"/>
                  </a:lnTo>
                  <a:lnTo>
                    <a:pt x="264389" y="135918"/>
                  </a:lnTo>
                  <a:lnTo>
                    <a:pt x="249919" y="126771"/>
                  </a:lnTo>
                  <a:lnTo>
                    <a:pt x="218913" y="145162"/>
                  </a:lnTo>
                  <a:lnTo>
                    <a:pt x="218913" y="276753"/>
                  </a:lnTo>
                  <a:lnTo>
                    <a:pt x="233383" y="285899"/>
                  </a:lnTo>
                  <a:lnTo>
                    <a:pt x="264389" y="268492"/>
                  </a:lnTo>
                  <a:lnTo>
                    <a:pt x="265373" y="253543"/>
                  </a:lnTo>
                  <a:lnTo>
                    <a:pt x="253758" y="248232"/>
                  </a:lnTo>
                </a:path>
                <a:path w="265429" h="286385">
                  <a:moveTo>
                    <a:pt x="34943" y="121460"/>
                  </a:moveTo>
                  <a:lnTo>
                    <a:pt x="26183" y="127460"/>
                  </a:lnTo>
                  <a:lnTo>
                    <a:pt x="26183" y="36389"/>
                  </a:lnTo>
                  <a:lnTo>
                    <a:pt x="45574" y="25669"/>
                  </a:lnTo>
                  <a:lnTo>
                    <a:pt x="45574" y="9244"/>
                  </a:lnTo>
                  <a:lnTo>
                    <a:pt x="31006" y="0"/>
                  </a:lnTo>
                  <a:lnTo>
                    <a:pt x="0" y="18391"/>
                  </a:lnTo>
                  <a:lnTo>
                    <a:pt x="0" y="149981"/>
                  </a:lnTo>
                  <a:lnTo>
                    <a:pt x="14567" y="159226"/>
                  </a:lnTo>
                  <a:lnTo>
                    <a:pt x="45574" y="141818"/>
                  </a:lnTo>
                  <a:lnTo>
                    <a:pt x="46558" y="126771"/>
                  </a:lnTo>
                  <a:lnTo>
                    <a:pt x="34943" y="121460"/>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29" name="object 129"/>
            <p:cNvPicPr/>
            <p:nvPr/>
          </p:nvPicPr>
          <p:blipFill>
            <a:blip r:embed="rId29" cstate="print"/>
            <a:stretch>
              <a:fillRect/>
            </a:stretch>
          </p:blipFill>
          <p:spPr>
            <a:xfrm>
              <a:off x="9768683" y="3980992"/>
              <a:ext cx="19194" cy="21440"/>
            </a:xfrm>
            <a:prstGeom prst="rect">
              <a:avLst/>
            </a:prstGeom>
          </p:spPr>
        </p:pic>
        <p:pic>
          <p:nvPicPr>
            <p:cNvPr id="130" name="object 130"/>
            <p:cNvPicPr/>
            <p:nvPr/>
          </p:nvPicPr>
          <p:blipFill>
            <a:blip r:embed="rId30" cstate="print"/>
            <a:stretch>
              <a:fillRect/>
            </a:stretch>
          </p:blipFill>
          <p:spPr>
            <a:xfrm>
              <a:off x="9768683" y="4073833"/>
              <a:ext cx="19194" cy="21440"/>
            </a:xfrm>
            <a:prstGeom prst="rect">
              <a:avLst/>
            </a:prstGeom>
          </p:spPr>
        </p:pic>
        <p:sp>
          <p:nvSpPr>
            <p:cNvPr id="131" name="object 131"/>
            <p:cNvSpPr/>
            <p:nvPr/>
          </p:nvSpPr>
          <p:spPr>
            <a:xfrm>
              <a:off x="9477126" y="3675618"/>
              <a:ext cx="528320" cy="448945"/>
            </a:xfrm>
            <a:custGeom>
              <a:avLst/>
              <a:gdLst/>
              <a:ahLst/>
              <a:cxnLst/>
              <a:rect l="l" t="t" r="r" b="b"/>
              <a:pathLst>
                <a:path w="528320" h="448945">
                  <a:moveTo>
                    <a:pt x="527794" y="284129"/>
                  </a:moveTo>
                  <a:lnTo>
                    <a:pt x="527794" y="137786"/>
                  </a:lnTo>
                  <a:lnTo>
                    <a:pt x="287324" y="0"/>
                  </a:lnTo>
                  <a:lnTo>
                    <a:pt x="46263" y="135622"/>
                  </a:lnTo>
                  <a:lnTo>
                    <a:pt x="46263" y="141425"/>
                  </a:lnTo>
                  <a:lnTo>
                    <a:pt x="0" y="114576"/>
                  </a:lnTo>
                  <a:lnTo>
                    <a:pt x="0" y="259345"/>
                  </a:lnTo>
                  <a:lnTo>
                    <a:pt x="6791" y="263279"/>
                  </a:lnTo>
                  <a:lnTo>
                    <a:pt x="6791" y="293767"/>
                  </a:lnTo>
                  <a:lnTo>
                    <a:pt x="21359" y="303012"/>
                  </a:lnTo>
                  <a:lnTo>
                    <a:pt x="48625" y="287670"/>
                  </a:lnTo>
                  <a:lnTo>
                    <a:pt x="225705" y="390739"/>
                  </a:lnTo>
                  <a:lnTo>
                    <a:pt x="225705" y="420539"/>
                  </a:lnTo>
                  <a:lnTo>
                    <a:pt x="240174" y="429784"/>
                  </a:lnTo>
                  <a:lnTo>
                    <a:pt x="266948" y="414736"/>
                  </a:lnTo>
                  <a:lnTo>
                    <a:pt x="325417" y="448765"/>
                  </a:lnTo>
                  <a:lnTo>
                    <a:pt x="325417" y="400968"/>
                  </a:lnTo>
                  <a:lnTo>
                    <a:pt x="527794" y="284129"/>
                  </a:lnTo>
                </a:path>
              </a:pathLst>
            </a:custGeom>
            <a:ln w="7378">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32" name="object 132"/>
            <p:cNvPicPr/>
            <p:nvPr/>
          </p:nvPicPr>
          <p:blipFill>
            <a:blip r:embed="rId31" cstate="print"/>
            <a:stretch>
              <a:fillRect/>
            </a:stretch>
          </p:blipFill>
          <p:spPr>
            <a:xfrm>
              <a:off x="9814159" y="3873004"/>
              <a:ext cx="527794" cy="448765"/>
            </a:xfrm>
            <a:prstGeom prst="rect">
              <a:avLst/>
            </a:prstGeom>
          </p:spPr>
        </p:pic>
        <p:sp>
          <p:nvSpPr>
            <p:cNvPr id="133" name="object 133"/>
            <p:cNvSpPr/>
            <p:nvPr/>
          </p:nvSpPr>
          <p:spPr>
            <a:xfrm>
              <a:off x="9814158" y="3987581"/>
              <a:ext cx="325755" cy="334645"/>
            </a:xfrm>
            <a:custGeom>
              <a:avLst/>
              <a:gdLst/>
              <a:ahLst/>
              <a:cxnLst/>
              <a:rect l="l" t="t" r="r" b="b"/>
              <a:pathLst>
                <a:path w="325754" h="334645">
                  <a:moveTo>
                    <a:pt x="325417" y="334189"/>
                  </a:moveTo>
                  <a:lnTo>
                    <a:pt x="0" y="144769"/>
                  </a:lnTo>
                  <a:lnTo>
                    <a:pt x="0" y="0"/>
                  </a:lnTo>
                  <a:lnTo>
                    <a:pt x="325318" y="186370"/>
                  </a:lnTo>
                  <a:lnTo>
                    <a:pt x="325417" y="334189"/>
                  </a:lnTo>
                  <a:close/>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34" name="object 134"/>
            <p:cNvPicPr/>
            <p:nvPr/>
          </p:nvPicPr>
          <p:blipFill>
            <a:blip r:embed="rId32" cstate="print"/>
            <a:stretch>
              <a:fillRect/>
            </a:stretch>
          </p:blipFill>
          <p:spPr>
            <a:xfrm>
              <a:off x="9825773" y="4015807"/>
              <a:ext cx="91385" cy="86153"/>
            </a:xfrm>
            <a:prstGeom prst="rect">
              <a:avLst/>
            </a:prstGeom>
          </p:spPr>
        </p:pic>
        <p:pic>
          <p:nvPicPr>
            <p:cNvPr id="135" name="object 135"/>
            <p:cNvPicPr/>
            <p:nvPr/>
          </p:nvPicPr>
          <p:blipFill>
            <a:blip r:embed="rId33" cstate="print"/>
            <a:stretch>
              <a:fillRect/>
            </a:stretch>
          </p:blipFill>
          <p:spPr>
            <a:xfrm>
              <a:off x="9879813" y="4057015"/>
              <a:ext cx="27364" cy="30586"/>
            </a:xfrm>
            <a:prstGeom prst="rect">
              <a:avLst/>
            </a:prstGeom>
          </p:spPr>
        </p:pic>
        <p:pic>
          <p:nvPicPr>
            <p:cNvPr id="136" name="object 136"/>
            <p:cNvPicPr/>
            <p:nvPr/>
          </p:nvPicPr>
          <p:blipFill>
            <a:blip r:embed="rId34" cstate="print"/>
            <a:stretch>
              <a:fillRect/>
            </a:stretch>
          </p:blipFill>
          <p:spPr>
            <a:xfrm>
              <a:off x="9869833" y="4113664"/>
              <a:ext cx="47325" cy="56648"/>
            </a:xfrm>
            <a:prstGeom prst="rect">
              <a:avLst/>
            </a:prstGeom>
          </p:spPr>
        </p:pic>
        <p:sp>
          <p:nvSpPr>
            <p:cNvPr id="137" name="object 137"/>
            <p:cNvSpPr/>
            <p:nvPr/>
          </p:nvSpPr>
          <p:spPr>
            <a:xfrm>
              <a:off x="9879813" y="4057015"/>
              <a:ext cx="27940" cy="99060"/>
            </a:xfrm>
            <a:custGeom>
              <a:avLst/>
              <a:gdLst/>
              <a:ahLst/>
              <a:cxnLst/>
              <a:rect l="l" t="t" r="r" b="b"/>
              <a:pathLst>
                <a:path w="27940" h="99060">
                  <a:moveTo>
                    <a:pt x="24115" y="11408"/>
                  </a:moveTo>
                  <a:lnTo>
                    <a:pt x="22442" y="4425"/>
                  </a:lnTo>
                  <a:lnTo>
                    <a:pt x="15650" y="0"/>
                  </a:lnTo>
                  <a:lnTo>
                    <a:pt x="8563" y="1081"/>
                  </a:lnTo>
                  <a:lnTo>
                    <a:pt x="2263" y="4819"/>
                  </a:lnTo>
                  <a:lnTo>
                    <a:pt x="0" y="12686"/>
                  </a:lnTo>
                  <a:lnTo>
                    <a:pt x="3346" y="19178"/>
                  </a:lnTo>
                  <a:lnTo>
                    <a:pt x="5020" y="26160"/>
                  </a:lnTo>
                  <a:lnTo>
                    <a:pt x="11713" y="30586"/>
                  </a:lnTo>
                  <a:lnTo>
                    <a:pt x="18800" y="29504"/>
                  </a:lnTo>
                  <a:lnTo>
                    <a:pt x="25100" y="25767"/>
                  </a:lnTo>
                  <a:lnTo>
                    <a:pt x="27364" y="17899"/>
                  </a:lnTo>
                  <a:lnTo>
                    <a:pt x="24115" y="11408"/>
                  </a:lnTo>
                  <a:close/>
                </a:path>
                <a:path w="27940" h="99060">
                  <a:moveTo>
                    <a:pt x="24115" y="79760"/>
                  </a:moveTo>
                  <a:lnTo>
                    <a:pt x="22442" y="72778"/>
                  </a:lnTo>
                  <a:lnTo>
                    <a:pt x="15650" y="68352"/>
                  </a:lnTo>
                  <a:lnTo>
                    <a:pt x="8563" y="69532"/>
                  </a:lnTo>
                  <a:lnTo>
                    <a:pt x="2362" y="73171"/>
                  </a:lnTo>
                  <a:lnTo>
                    <a:pt x="0" y="81137"/>
                  </a:lnTo>
                  <a:lnTo>
                    <a:pt x="3346" y="87530"/>
                  </a:lnTo>
                  <a:lnTo>
                    <a:pt x="5020" y="94513"/>
                  </a:lnTo>
                  <a:lnTo>
                    <a:pt x="11713" y="99037"/>
                  </a:lnTo>
                  <a:lnTo>
                    <a:pt x="18800" y="97857"/>
                  </a:lnTo>
                  <a:lnTo>
                    <a:pt x="25100" y="94218"/>
                  </a:lnTo>
                  <a:lnTo>
                    <a:pt x="27364" y="86251"/>
                  </a:lnTo>
                  <a:lnTo>
                    <a:pt x="24115" y="79760"/>
                  </a:lnTo>
                  <a:close/>
                </a:path>
              </a:pathLst>
            </a:custGeom>
            <a:ln w="3843">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38" name="object 138"/>
            <p:cNvPicPr/>
            <p:nvPr/>
          </p:nvPicPr>
          <p:blipFill>
            <a:blip r:embed="rId35" cstate="print"/>
            <a:stretch>
              <a:fillRect/>
            </a:stretch>
          </p:blipFill>
          <p:spPr>
            <a:xfrm>
              <a:off x="9928045" y="4067932"/>
              <a:ext cx="132883" cy="193648"/>
            </a:xfrm>
            <a:prstGeom prst="rect">
              <a:avLst/>
            </a:prstGeom>
          </p:spPr>
        </p:pic>
        <p:sp>
          <p:nvSpPr>
            <p:cNvPr id="139" name="object 139"/>
            <p:cNvSpPr/>
            <p:nvPr/>
          </p:nvSpPr>
          <p:spPr>
            <a:xfrm>
              <a:off x="9928045" y="4067932"/>
              <a:ext cx="133350" cy="179705"/>
            </a:xfrm>
            <a:custGeom>
              <a:avLst/>
              <a:gdLst/>
              <a:ahLst/>
              <a:cxnLst/>
              <a:rect l="l" t="t" r="r" b="b"/>
              <a:pathLst>
                <a:path w="133350" h="179704">
                  <a:moveTo>
                    <a:pt x="0" y="116543"/>
                  </a:moveTo>
                  <a:lnTo>
                    <a:pt x="787" y="0"/>
                  </a:lnTo>
                  <a:lnTo>
                    <a:pt x="26773" y="14260"/>
                  </a:lnTo>
                </a:path>
                <a:path w="133350" h="179704">
                  <a:moveTo>
                    <a:pt x="35337" y="137491"/>
                  </a:moveTo>
                  <a:lnTo>
                    <a:pt x="36124" y="20948"/>
                  </a:lnTo>
                  <a:lnTo>
                    <a:pt x="62209" y="35208"/>
                  </a:lnTo>
                </a:path>
                <a:path w="133350" h="179704">
                  <a:moveTo>
                    <a:pt x="70674" y="158439"/>
                  </a:moveTo>
                  <a:lnTo>
                    <a:pt x="71461" y="41896"/>
                  </a:lnTo>
                  <a:lnTo>
                    <a:pt x="97546" y="56157"/>
                  </a:lnTo>
                </a:path>
                <a:path w="133350" h="179704">
                  <a:moveTo>
                    <a:pt x="106110" y="179388"/>
                  </a:moveTo>
                  <a:lnTo>
                    <a:pt x="106799" y="62844"/>
                  </a:lnTo>
                  <a:lnTo>
                    <a:pt x="132883" y="77105"/>
                  </a:lnTo>
                </a:path>
              </a:pathLst>
            </a:custGeom>
            <a:ln w="3843">
              <a:solidFill>
                <a:srgbClr val="5895B3"/>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40" name="object 140"/>
            <p:cNvSpPr/>
            <p:nvPr/>
          </p:nvSpPr>
          <p:spPr>
            <a:xfrm>
              <a:off x="9928045" y="4082192"/>
              <a:ext cx="133350" cy="179705"/>
            </a:xfrm>
            <a:custGeom>
              <a:avLst/>
              <a:gdLst/>
              <a:ahLst/>
              <a:cxnLst/>
              <a:rect l="l" t="t" r="r" b="b"/>
              <a:pathLst>
                <a:path w="133350" h="179704">
                  <a:moveTo>
                    <a:pt x="132883" y="62844"/>
                  </a:moveTo>
                  <a:lnTo>
                    <a:pt x="132096" y="179388"/>
                  </a:lnTo>
                  <a:lnTo>
                    <a:pt x="106110" y="165127"/>
                  </a:lnTo>
                </a:path>
                <a:path w="133350" h="179704">
                  <a:moveTo>
                    <a:pt x="97546" y="41896"/>
                  </a:moveTo>
                  <a:lnTo>
                    <a:pt x="96759" y="158439"/>
                  </a:lnTo>
                  <a:lnTo>
                    <a:pt x="70674" y="144179"/>
                  </a:lnTo>
                </a:path>
                <a:path w="133350" h="179704">
                  <a:moveTo>
                    <a:pt x="62209" y="20948"/>
                  </a:moveTo>
                  <a:lnTo>
                    <a:pt x="61421" y="137491"/>
                  </a:lnTo>
                  <a:lnTo>
                    <a:pt x="35337" y="123231"/>
                  </a:lnTo>
                </a:path>
                <a:path w="133350" h="179704">
                  <a:moveTo>
                    <a:pt x="26773" y="0"/>
                  </a:moveTo>
                  <a:lnTo>
                    <a:pt x="26084" y="116543"/>
                  </a:lnTo>
                  <a:lnTo>
                    <a:pt x="0" y="102282"/>
                  </a:lnTo>
                </a:path>
              </a:pathLst>
            </a:custGeom>
            <a:ln w="3843">
              <a:solidFill>
                <a:srgbClr val="FFFFFF"/>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41" name="object 141"/>
            <p:cNvPicPr/>
            <p:nvPr/>
          </p:nvPicPr>
          <p:blipFill>
            <a:blip r:embed="rId36" cstate="print"/>
            <a:stretch>
              <a:fillRect/>
            </a:stretch>
          </p:blipFill>
          <p:spPr>
            <a:xfrm>
              <a:off x="9820951" y="4016790"/>
              <a:ext cx="46460" cy="159226"/>
            </a:xfrm>
            <a:prstGeom prst="rect">
              <a:avLst/>
            </a:prstGeom>
          </p:spPr>
        </p:pic>
        <p:pic>
          <p:nvPicPr>
            <p:cNvPr id="142" name="object 142"/>
            <p:cNvPicPr/>
            <p:nvPr/>
          </p:nvPicPr>
          <p:blipFill>
            <a:blip r:embed="rId37" cstate="print"/>
            <a:stretch>
              <a:fillRect/>
            </a:stretch>
          </p:blipFill>
          <p:spPr>
            <a:xfrm>
              <a:off x="10039864" y="4143562"/>
              <a:ext cx="46460" cy="159226"/>
            </a:xfrm>
            <a:prstGeom prst="rect">
              <a:avLst/>
            </a:prstGeom>
          </p:spPr>
        </p:pic>
        <p:sp>
          <p:nvSpPr>
            <p:cNvPr id="143" name="object 143"/>
            <p:cNvSpPr/>
            <p:nvPr/>
          </p:nvSpPr>
          <p:spPr>
            <a:xfrm>
              <a:off x="9820950" y="4016790"/>
              <a:ext cx="265430" cy="286385"/>
            </a:xfrm>
            <a:custGeom>
              <a:avLst/>
              <a:gdLst/>
              <a:ahLst/>
              <a:cxnLst/>
              <a:rect l="l" t="t" r="r" b="b"/>
              <a:pathLst>
                <a:path w="265429" h="286385">
                  <a:moveTo>
                    <a:pt x="253758" y="248232"/>
                  </a:moveTo>
                  <a:lnTo>
                    <a:pt x="244998" y="254133"/>
                  </a:lnTo>
                  <a:lnTo>
                    <a:pt x="244998" y="163160"/>
                  </a:lnTo>
                  <a:lnTo>
                    <a:pt x="264389" y="152440"/>
                  </a:lnTo>
                  <a:lnTo>
                    <a:pt x="264389" y="136016"/>
                  </a:lnTo>
                  <a:lnTo>
                    <a:pt x="249821" y="126771"/>
                  </a:lnTo>
                  <a:lnTo>
                    <a:pt x="218913" y="145162"/>
                  </a:lnTo>
                  <a:lnTo>
                    <a:pt x="218913" y="276753"/>
                  </a:lnTo>
                  <a:lnTo>
                    <a:pt x="233383" y="285899"/>
                  </a:lnTo>
                  <a:lnTo>
                    <a:pt x="264389" y="268492"/>
                  </a:lnTo>
                  <a:lnTo>
                    <a:pt x="265373" y="253543"/>
                  </a:lnTo>
                  <a:lnTo>
                    <a:pt x="253758" y="248232"/>
                  </a:lnTo>
                </a:path>
                <a:path w="265429" h="286385">
                  <a:moveTo>
                    <a:pt x="34845" y="121460"/>
                  </a:moveTo>
                  <a:lnTo>
                    <a:pt x="26183" y="127460"/>
                  </a:lnTo>
                  <a:lnTo>
                    <a:pt x="26183" y="36389"/>
                  </a:lnTo>
                  <a:lnTo>
                    <a:pt x="45574" y="25669"/>
                  </a:lnTo>
                  <a:lnTo>
                    <a:pt x="45574" y="9244"/>
                  </a:lnTo>
                  <a:lnTo>
                    <a:pt x="31006" y="0"/>
                  </a:lnTo>
                  <a:lnTo>
                    <a:pt x="0" y="18391"/>
                  </a:lnTo>
                  <a:lnTo>
                    <a:pt x="0" y="149981"/>
                  </a:lnTo>
                  <a:lnTo>
                    <a:pt x="14567" y="159226"/>
                  </a:lnTo>
                  <a:lnTo>
                    <a:pt x="45574" y="141818"/>
                  </a:lnTo>
                  <a:lnTo>
                    <a:pt x="46460" y="126771"/>
                  </a:lnTo>
                  <a:lnTo>
                    <a:pt x="34845" y="121460"/>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44" name="object 144"/>
            <p:cNvPicPr/>
            <p:nvPr/>
          </p:nvPicPr>
          <p:blipFill>
            <a:blip r:embed="rId38" cstate="print"/>
            <a:stretch>
              <a:fillRect/>
            </a:stretch>
          </p:blipFill>
          <p:spPr>
            <a:xfrm>
              <a:off x="10105715" y="4178378"/>
              <a:ext cx="19194" cy="21440"/>
            </a:xfrm>
            <a:prstGeom prst="rect">
              <a:avLst/>
            </a:prstGeom>
          </p:spPr>
        </p:pic>
        <p:pic>
          <p:nvPicPr>
            <p:cNvPr id="145" name="object 145"/>
            <p:cNvPicPr/>
            <p:nvPr/>
          </p:nvPicPr>
          <p:blipFill>
            <a:blip r:embed="rId39" cstate="print"/>
            <a:stretch>
              <a:fillRect/>
            </a:stretch>
          </p:blipFill>
          <p:spPr>
            <a:xfrm>
              <a:off x="10105715" y="4271219"/>
              <a:ext cx="19194" cy="21440"/>
            </a:xfrm>
            <a:prstGeom prst="rect">
              <a:avLst/>
            </a:prstGeom>
          </p:spPr>
        </p:pic>
        <p:sp>
          <p:nvSpPr>
            <p:cNvPr id="146" name="object 146"/>
            <p:cNvSpPr/>
            <p:nvPr/>
          </p:nvSpPr>
          <p:spPr>
            <a:xfrm>
              <a:off x="9814158" y="3873004"/>
              <a:ext cx="528320" cy="448945"/>
            </a:xfrm>
            <a:custGeom>
              <a:avLst/>
              <a:gdLst/>
              <a:ahLst/>
              <a:cxnLst/>
              <a:rect l="l" t="t" r="r" b="b"/>
              <a:pathLst>
                <a:path w="528320" h="448945">
                  <a:moveTo>
                    <a:pt x="527794" y="284129"/>
                  </a:moveTo>
                  <a:lnTo>
                    <a:pt x="527794" y="137786"/>
                  </a:lnTo>
                  <a:lnTo>
                    <a:pt x="287324" y="0"/>
                  </a:lnTo>
                  <a:lnTo>
                    <a:pt x="46263" y="135622"/>
                  </a:lnTo>
                  <a:lnTo>
                    <a:pt x="46263" y="141425"/>
                  </a:lnTo>
                  <a:lnTo>
                    <a:pt x="0" y="114576"/>
                  </a:lnTo>
                  <a:lnTo>
                    <a:pt x="0" y="259345"/>
                  </a:lnTo>
                  <a:lnTo>
                    <a:pt x="6791" y="263279"/>
                  </a:lnTo>
                  <a:lnTo>
                    <a:pt x="6791" y="293767"/>
                  </a:lnTo>
                  <a:lnTo>
                    <a:pt x="21359" y="303012"/>
                  </a:lnTo>
                  <a:lnTo>
                    <a:pt x="48625" y="287670"/>
                  </a:lnTo>
                  <a:lnTo>
                    <a:pt x="225705" y="390739"/>
                  </a:lnTo>
                  <a:lnTo>
                    <a:pt x="225705" y="420539"/>
                  </a:lnTo>
                  <a:lnTo>
                    <a:pt x="240174" y="429784"/>
                  </a:lnTo>
                  <a:lnTo>
                    <a:pt x="266948" y="414736"/>
                  </a:lnTo>
                  <a:lnTo>
                    <a:pt x="325417" y="448765"/>
                  </a:lnTo>
                  <a:lnTo>
                    <a:pt x="325417" y="400968"/>
                  </a:lnTo>
                  <a:lnTo>
                    <a:pt x="527794" y="284129"/>
                  </a:lnTo>
                </a:path>
              </a:pathLst>
            </a:custGeom>
            <a:ln w="7378">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47" name="object 147"/>
            <p:cNvPicPr/>
            <p:nvPr/>
          </p:nvPicPr>
          <p:blipFill>
            <a:blip r:embed="rId40" cstate="print"/>
            <a:stretch>
              <a:fillRect/>
            </a:stretch>
          </p:blipFill>
          <p:spPr>
            <a:xfrm>
              <a:off x="10410068" y="3710365"/>
              <a:ext cx="1160812" cy="739258"/>
            </a:xfrm>
            <a:prstGeom prst="rect">
              <a:avLst/>
            </a:prstGeom>
          </p:spPr>
        </p:pic>
        <p:pic>
          <p:nvPicPr>
            <p:cNvPr id="148" name="object 148"/>
            <p:cNvPicPr/>
            <p:nvPr/>
          </p:nvPicPr>
          <p:blipFill>
            <a:blip r:embed="rId41" cstate="print"/>
            <a:stretch>
              <a:fillRect/>
            </a:stretch>
          </p:blipFill>
          <p:spPr>
            <a:xfrm>
              <a:off x="5665234" y="3305965"/>
              <a:ext cx="436606" cy="329527"/>
            </a:xfrm>
            <a:prstGeom prst="rect">
              <a:avLst/>
            </a:prstGeom>
          </p:spPr>
        </p:pic>
        <p:sp>
          <p:nvSpPr>
            <p:cNvPr id="149" name="object 149"/>
            <p:cNvSpPr/>
            <p:nvPr/>
          </p:nvSpPr>
          <p:spPr>
            <a:xfrm>
              <a:off x="5553612" y="3511573"/>
              <a:ext cx="0" cy="502284"/>
            </a:xfrm>
            <a:custGeom>
              <a:avLst/>
              <a:gdLst/>
              <a:ahLst/>
              <a:cxnLst/>
              <a:rect l="l" t="t" r="r" b="b"/>
              <a:pathLst>
                <a:path h="502285">
                  <a:moveTo>
                    <a:pt x="0" y="501972"/>
                  </a:moveTo>
                  <a:lnTo>
                    <a:pt x="0" y="0"/>
                  </a:lnTo>
                </a:path>
              </a:pathLst>
            </a:custGeom>
            <a:ln w="1476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0" name="object 150"/>
            <p:cNvSpPr/>
            <p:nvPr/>
          </p:nvSpPr>
          <p:spPr>
            <a:xfrm>
              <a:off x="5514042" y="3402799"/>
              <a:ext cx="79375" cy="118745"/>
            </a:xfrm>
            <a:custGeom>
              <a:avLst/>
              <a:gdLst/>
              <a:ahLst/>
              <a:cxnLst/>
              <a:rect l="l" t="t" r="r" b="b"/>
              <a:pathLst>
                <a:path w="79375" h="118745">
                  <a:moveTo>
                    <a:pt x="39569" y="0"/>
                  </a:moveTo>
                  <a:lnTo>
                    <a:pt x="0" y="118608"/>
                  </a:lnTo>
                  <a:lnTo>
                    <a:pt x="79139" y="118608"/>
                  </a:lnTo>
                  <a:lnTo>
                    <a:pt x="39569"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1" name="object 151"/>
            <p:cNvSpPr/>
            <p:nvPr/>
          </p:nvSpPr>
          <p:spPr>
            <a:xfrm>
              <a:off x="5553612" y="4013545"/>
              <a:ext cx="1007110" cy="0"/>
            </a:xfrm>
            <a:custGeom>
              <a:avLst/>
              <a:gdLst/>
              <a:ahLst/>
              <a:cxnLst/>
              <a:rect l="l" t="t" r="r" b="b"/>
              <a:pathLst>
                <a:path w="1007109">
                  <a:moveTo>
                    <a:pt x="0" y="0"/>
                  </a:moveTo>
                  <a:lnTo>
                    <a:pt x="1006962" y="0"/>
                  </a:lnTo>
                </a:path>
              </a:pathLst>
            </a:custGeom>
            <a:ln w="14752">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2" name="object 152"/>
            <p:cNvSpPr/>
            <p:nvPr/>
          </p:nvSpPr>
          <p:spPr>
            <a:xfrm>
              <a:off x="6550732" y="3974009"/>
              <a:ext cx="118745" cy="79375"/>
            </a:xfrm>
            <a:custGeom>
              <a:avLst/>
              <a:gdLst/>
              <a:ahLst/>
              <a:cxnLst/>
              <a:rect l="l" t="t" r="r" b="b"/>
              <a:pathLst>
                <a:path w="118745" h="79375">
                  <a:moveTo>
                    <a:pt x="0" y="0"/>
                  </a:moveTo>
                  <a:lnTo>
                    <a:pt x="0" y="79072"/>
                  </a:lnTo>
                  <a:lnTo>
                    <a:pt x="118709" y="39536"/>
                  </a:lnTo>
                  <a:lnTo>
                    <a:pt x="0"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3" name="object 153"/>
            <p:cNvSpPr/>
            <p:nvPr/>
          </p:nvSpPr>
          <p:spPr>
            <a:xfrm>
              <a:off x="6171374" y="3305925"/>
              <a:ext cx="401320" cy="218440"/>
            </a:xfrm>
            <a:custGeom>
              <a:avLst/>
              <a:gdLst/>
              <a:ahLst/>
              <a:cxnLst/>
              <a:rect l="l" t="t" r="r" b="b"/>
              <a:pathLst>
                <a:path w="401320" h="218439">
                  <a:moveTo>
                    <a:pt x="200506" y="0"/>
                  </a:moveTo>
                  <a:lnTo>
                    <a:pt x="137131" y="2553"/>
                  </a:lnTo>
                  <a:lnTo>
                    <a:pt x="82090" y="9661"/>
                  </a:lnTo>
                  <a:lnTo>
                    <a:pt x="38686" y="20499"/>
                  </a:lnTo>
                  <a:lnTo>
                    <a:pt x="0" y="50059"/>
                  </a:lnTo>
                  <a:lnTo>
                    <a:pt x="0" y="168274"/>
                  </a:lnTo>
                  <a:lnTo>
                    <a:pt x="38686" y="197834"/>
                  </a:lnTo>
                  <a:lnTo>
                    <a:pt x="82090" y="208672"/>
                  </a:lnTo>
                  <a:lnTo>
                    <a:pt x="137131" y="215781"/>
                  </a:lnTo>
                  <a:lnTo>
                    <a:pt x="200506" y="218334"/>
                  </a:lnTo>
                  <a:lnTo>
                    <a:pt x="263882" y="215781"/>
                  </a:lnTo>
                  <a:lnTo>
                    <a:pt x="318923" y="208672"/>
                  </a:lnTo>
                  <a:lnTo>
                    <a:pt x="362327" y="197834"/>
                  </a:lnTo>
                  <a:lnTo>
                    <a:pt x="390791" y="184093"/>
                  </a:lnTo>
                  <a:lnTo>
                    <a:pt x="401013" y="168274"/>
                  </a:lnTo>
                  <a:lnTo>
                    <a:pt x="401013" y="50059"/>
                  </a:lnTo>
                  <a:lnTo>
                    <a:pt x="362327" y="20499"/>
                  </a:lnTo>
                  <a:lnTo>
                    <a:pt x="318923" y="9661"/>
                  </a:lnTo>
                  <a:lnTo>
                    <a:pt x="263882" y="2553"/>
                  </a:lnTo>
                  <a:lnTo>
                    <a:pt x="200506" y="0"/>
                  </a:lnTo>
                  <a:close/>
                </a:path>
              </a:pathLst>
            </a:custGeom>
            <a:solidFill>
              <a:srgbClr val="FFCC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4" name="object 154"/>
            <p:cNvSpPr/>
            <p:nvPr/>
          </p:nvSpPr>
          <p:spPr>
            <a:xfrm>
              <a:off x="6171374" y="3305925"/>
              <a:ext cx="401320" cy="218440"/>
            </a:xfrm>
            <a:custGeom>
              <a:avLst/>
              <a:gdLst/>
              <a:ahLst/>
              <a:cxnLst/>
              <a:rect l="l" t="t" r="r" b="b"/>
              <a:pathLst>
                <a:path w="401320" h="218439">
                  <a:moveTo>
                    <a:pt x="0" y="50059"/>
                  </a:moveTo>
                  <a:lnTo>
                    <a:pt x="0" y="168274"/>
                  </a:lnTo>
                  <a:lnTo>
                    <a:pt x="10222" y="184093"/>
                  </a:lnTo>
                  <a:lnTo>
                    <a:pt x="38686" y="197834"/>
                  </a:lnTo>
                  <a:lnTo>
                    <a:pt x="82090" y="208672"/>
                  </a:lnTo>
                  <a:lnTo>
                    <a:pt x="137131" y="215781"/>
                  </a:lnTo>
                  <a:lnTo>
                    <a:pt x="200506" y="218334"/>
                  </a:lnTo>
                  <a:lnTo>
                    <a:pt x="263882" y="215781"/>
                  </a:lnTo>
                  <a:lnTo>
                    <a:pt x="318923" y="208672"/>
                  </a:lnTo>
                  <a:lnTo>
                    <a:pt x="362327" y="197834"/>
                  </a:lnTo>
                  <a:lnTo>
                    <a:pt x="390791" y="184093"/>
                  </a:lnTo>
                  <a:lnTo>
                    <a:pt x="401013" y="168274"/>
                  </a:lnTo>
                  <a:lnTo>
                    <a:pt x="401013" y="50059"/>
                  </a:lnTo>
                  <a:lnTo>
                    <a:pt x="390791" y="34241"/>
                  </a:lnTo>
                  <a:lnTo>
                    <a:pt x="362327" y="20499"/>
                  </a:lnTo>
                  <a:lnTo>
                    <a:pt x="318923" y="9661"/>
                  </a:lnTo>
                  <a:lnTo>
                    <a:pt x="263882" y="2553"/>
                  </a:lnTo>
                  <a:lnTo>
                    <a:pt x="200506" y="0"/>
                  </a:lnTo>
                  <a:lnTo>
                    <a:pt x="137131" y="2553"/>
                  </a:lnTo>
                  <a:lnTo>
                    <a:pt x="82090" y="9661"/>
                  </a:lnTo>
                  <a:lnTo>
                    <a:pt x="38686" y="20499"/>
                  </a:lnTo>
                  <a:lnTo>
                    <a:pt x="10222" y="34241"/>
                  </a:lnTo>
                  <a:lnTo>
                    <a:pt x="0" y="50059"/>
                  </a:lnTo>
                </a:path>
                <a:path w="401320" h="218439">
                  <a:moveTo>
                    <a:pt x="0" y="50059"/>
                  </a:moveTo>
                  <a:lnTo>
                    <a:pt x="38686" y="79619"/>
                  </a:lnTo>
                  <a:lnTo>
                    <a:pt x="82090" y="90457"/>
                  </a:lnTo>
                  <a:lnTo>
                    <a:pt x="137131" y="97565"/>
                  </a:lnTo>
                  <a:lnTo>
                    <a:pt x="200506" y="100119"/>
                  </a:lnTo>
                  <a:lnTo>
                    <a:pt x="263882" y="97565"/>
                  </a:lnTo>
                  <a:lnTo>
                    <a:pt x="318923" y="90457"/>
                  </a:lnTo>
                  <a:lnTo>
                    <a:pt x="362327" y="79619"/>
                  </a:lnTo>
                  <a:lnTo>
                    <a:pt x="390791" y="65877"/>
                  </a:lnTo>
                  <a:lnTo>
                    <a:pt x="401013" y="50059"/>
                  </a:lnTo>
                </a:path>
              </a:pathLst>
            </a:custGeom>
            <a:ln w="7379">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5" name="object 155"/>
            <p:cNvSpPr/>
            <p:nvPr/>
          </p:nvSpPr>
          <p:spPr>
            <a:xfrm>
              <a:off x="5887913" y="3667239"/>
              <a:ext cx="329565" cy="270510"/>
            </a:xfrm>
            <a:custGeom>
              <a:avLst/>
              <a:gdLst/>
              <a:ahLst/>
              <a:cxnLst/>
              <a:rect l="l" t="t" r="r" b="b"/>
              <a:pathLst>
                <a:path w="329564" h="270510">
                  <a:moveTo>
                    <a:pt x="0" y="270316"/>
                  </a:moveTo>
                  <a:lnTo>
                    <a:pt x="42494" y="267107"/>
                  </a:lnTo>
                  <a:lnTo>
                    <a:pt x="80435" y="256156"/>
                  </a:lnTo>
                  <a:lnTo>
                    <a:pt x="135065" y="203078"/>
                  </a:lnTo>
                  <a:lnTo>
                    <a:pt x="156351" y="135987"/>
                  </a:lnTo>
                  <a:lnTo>
                    <a:pt x="169093" y="99118"/>
                  </a:lnTo>
                  <a:lnTo>
                    <a:pt x="188693" y="64064"/>
                  </a:lnTo>
                  <a:lnTo>
                    <a:pt x="219242" y="33845"/>
                  </a:lnTo>
                  <a:lnTo>
                    <a:pt x="264834" y="11483"/>
                  </a:lnTo>
                  <a:lnTo>
                    <a:pt x="329562" y="0"/>
                  </a:lnTo>
                </a:path>
              </a:pathLst>
            </a:custGeom>
            <a:ln w="24499">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6" name="object 156"/>
            <p:cNvSpPr/>
            <p:nvPr/>
          </p:nvSpPr>
          <p:spPr>
            <a:xfrm>
              <a:off x="6246895" y="3577249"/>
              <a:ext cx="329565" cy="270510"/>
            </a:xfrm>
            <a:custGeom>
              <a:avLst/>
              <a:gdLst/>
              <a:ahLst/>
              <a:cxnLst/>
              <a:rect l="l" t="t" r="r" b="b"/>
              <a:pathLst>
                <a:path w="329565" h="270510">
                  <a:moveTo>
                    <a:pt x="0" y="270316"/>
                  </a:moveTo>
                  <a:lnTo>
                    <a:pt x="42494" y="267107"/>
                  </a:lnTo>
                  <a:lnTo>
                    <a:pt x="80435" y="256156"/>
                  </a:lnTo>
                  <a:lnTo>
                    <a:pt x="135065" y="203078"/>
                  </a:lnTo>
                  <a:lnTo>
                    <a:pt x="156351" y="135987"/>
                  </a:lnTo>
                  <a:lnTo>
                    <a:pt x="169093" y="99118"/>
                  </a:lnTo>
                  <a:lnTo>
                    <a:pt x="188693" y="64064"/>
                  </a:lnTo>
                  <a:lnTo>
                    <a:pt x="219242" y="33845"/>
                  </a:lnTo>
                  <a:lnTo>
                    <a:pt x="264834" y="11483"/>
                  </a:lnTo>
                  <a:lnTo>
                    <a:pt x="329562" y="0"/>
                  </a:lnTo>
                </a:path>
              </a:pathLst>
            </a:custGeom>
            <a:ln w="24499">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57" name="object 157"/>
            <p:cNvSpPr/>
            <p:nvPr/>
          </p:nvSpPr>
          <p:spPr>
            <a:xfrm>
              <a:off x="5596848" y="3707758"/>
              <a:ext cx="329565" cy="270510"/>
            </a:xfrm>
            <a:custGeom>
              <a:avLst/>
              <a:gdLst/>
              <a:ahLst/>
              <a:cxnLst/>
              <a:rect l="l" t="t" r="r" b="b"/>
              <a:pathLst>
                <a:path w="329564" h="270510">
                  <a:moveTo>
                    <a:pt x="0" y="270316"/>
                  </a:moveTo>
                  <a:lnTo>
                    <a:pt x="42494" y="267107"/>
                  </a:lnTo>
                  <a:lnTo>
                    <a:pt x="80435" y="256156"/>
                  </a:lnTo>
                  <a:lnTo>
                    <a:pt x="135065" y="203078"/>
                  </a:lnTo>
                  <a:lnTo>
                    <a:pt x="156351" y="135987"/>
                  </a:lnTo>
                  <a:lnTo>
                    <a:pt x="169093" y="99118"/>
                  </a:lnTo>
                  <a:lnTo>
                    <a:pt x="188693" y="64064"/>
                  </a:lnTo>
                  <a:lnTo>
                    <a:pt x="219242" y="33845"/>
                  </a:lnTo>
                  <a:lnTo>
                    <a:pt x="264834" y="11483"/>
                  </a:lnTo>
                  <a:lnTo>
                    <a:pt x="329562" y="0"/>
                  </a:lnTo>
                </a:path>
              </a:pathLst>
            </a:custGeom>
            <a:ln w="24499">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pic>
          <p:nvPicPr>
            <p:cNvPr id="158" name="object 158"/>
            <p:cNvPicPr/>
            <p:nvPr/>
          </p:nvPicPr>
          <p:blipFill>
            <a:blip r:embed="rId41" cstate="print"/>
            <a:stretch>
              <a:fillRect/>
            </a:stretch>
          </p:blipFill>
          <p:spPr>
            <a:xfrm>
              <a:off x="964725" y="2332223"/>
              <a:ext cx="442187" cy="333746"/>
            </a:xfrm>
            <a:prstGeom prst="rect">
              <a:avLst/>
            </a:prstGeom>
          </p:spPr>
        </p:pic>
        <p:sp>
          <p:nvSpPr>
            <p:cNvPr id="159" name="object 159"/>
            <p:cNvSpPr/>
            <p:nvPr/>
          </p:nvSpPr>
          <p:spPr>
            <a:xfrm>
              <a:off x="851715" y="2529265"/>
              <a:ext cx="0" cy="509905"/>
            </a:xfrm>
            <a:custGeom>
              <a:avLst/>
              <a:gdLst/>
              <a:ahLst/>
              <a:cxnLst/>
              <a:rect l="l" t="t" r="r" b="b"/>
              <a:pathLst>
                <a:path h="509905">
                  <a:moveTo>
                    <a:pt x="0" y="509840"/>
                  </a:moveTo>
                  <a:lnTo>
                    <a:pt x="0" y="0"/>
                  </a:lnTo>
                </a:path>
              </a:pathLst>
            </a:custGeom>
            <a:ln w="14764">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0" name="object 160"/>
            <p:cNvSpPr/>
            <p:nvPr/>
          </p:nvSpPr>
          <p:spPr>
            <a:xfrm>
              <a:off x="812145" y="2420491"/>
              <a:ext cx="79375" cy="118745"/>
            </a:xfrm>
            <a:custGeom>
              <a:avLst/>
              <a:gdLst/>
              <a:ahLst/>
              <a:cxnLst/>
              <a:rect l="l" t="t" r="r" b="b"/>
              <a:pathLst>
                <a:path w="79375" h="118744">
                  <a:moveTo>
                    <a:pt x="39569" y="0"/>
                  </a:moveTo>
                  <a:lnTo>
                    <a:pt x="0" y="118608"/>
                  </a:lnTo>
                  <a:lnTo>
                    <a:pt x="79139" y="118608"/>
                  </a:lnTo>
                  <a:lnTo>
                    <a:pt x="39569"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1" name="object 161"/>
            <p:cNvSpPr/>
            <p:nvPr/>
          </p:nvSpPr>
          <p:spPr>
            <a:xfrm>
              <a:off x="851715" y="3039105"/>
              <a:ext cx="1021715" cy="0"/>
            </a:xfrm>
            <a:custGeom>
              <a:avLst/>
              <a:gdLst/>
              <a:ahLst/>
              <a:cxnLst/>
              <a:rect l="l" t="t" r="r" b="b"/>
              <a:pathLst>
                <a:path w="1021714">
                  <a:moveTo>
                    <a:pt x="0" y="0"/>
                  </a:moveTo>
                  <a:lnTo>
                    <a:pt x="1021215" y="0"/>
                  </a:lnTo>
                </a:path>
              </a:pathLst>
            </a:custGeom>
            <a:ln w="14752">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2" name="object 162"/>
            <p:cNvSpPr/>
            <p:nvPr/>
          </p:nvSpPr>
          <p:spPr>
            <a:xfrm>
              <a:off x="1863088" y="2999569"/>
              <a:ext cx="118745" cy="79375"/>
            </a:xfrm>
            <a:custGeom>
              <a:avLst/>
              <a:gdLst/>
              <a:ahLst/>
              <a:cxnLst/>
              <a:rect l="l" t="t" r="r" b="b"/>
              <a:pathLst>
                <a:path w="118744" h="79375">
                  <a:moveTo>
                    <a:pt x="0" y="0"/>
                  </a:moveTo>
                  <a:lnTo>
                    <a:pt x="0" y="79072"/>
                  </a:lnTo>
                  <a:lnTo>
                    <a:pt x="118709" y="39536"/>
                  </a:lnTo>
                  <a:lnTo>
                    <a:pt x="0" y="0"/>
                  </a:lnTo>
                  <a:close/>
                </a:path>
              </a:pathLst>
            </a:custGeom>
            <a:solidFill>
              <a:srgbClr val="000000"/>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3" name="object 163"/>
            <p:cNvSpPr/>
            <p:nvPr/>
          </p:nvSpPr>
          <p:spPr>
            <a:xfrm>
              <a:off x="1190310" y="2688256"/>
              <a:ext cx="334010" cy="274320"/>
            </a:xfrm>
            <a:custGeom>
              <a:avLst/>
              <a:gdLst/>
              <a:ahLst/>
              <a:cxnLst/>
              <a:rect l="l" t="t" r="r" b="b"/>
              <a:pathLst>
                <a:path w="334009" h="274319">
                  <a:moveTo>
                    <a:pt x="0" y="273778"/>
                  </a:moveTo>
                  <a:lnTo>
                    <a:pt x="43038" y="270528"/>
                  </a:lnTo>
                  <a:lnTo>
                    <a:pt x="81464" y="259437"/>
                  </a:lnTo>
                  <a:lnTo>
                    <a:pt x="113357" y="238491"/>
                  </a:lnTo>
                  <a:lnTo>
                    <a:pt x="136792" y="205678"/>
                  </a:lnTo>
                  <a:lnTo>
                    <a:pt x="158351" y="137728"/>
                  </a:lnTo>
                  <a:lnTo>
                    <a:pt x="171257" y="100388"/>
                  </a:lnTo>
                  <a:lnTo>
                    <a:pt x="191107" y="64884"/>
                  </a:lnTo>
                  <a:lnTo>
                    <a:pt x="222047" y="34278"/>
                  </a:lnTo>
                  <a:lnTo>
                    <a:pt x="268222" y="11630"/>
                  </a:lnTo>
                  <a:lnTo>
                    <a:pt x="333778" y="0"/>
                  </a:lnTo>
                </a:path>
              </a:pathLst>
            </a:custGeom>
            <a:ln w="24813">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4" name="object 164"/>
            <p:cNvSpPr/>
            <p:nvPr/>
          </p:nvSpPr>
          <p:spPr>
            <a:xfrm>
              <a:off x="1553821" y="2597185"/>
              <a:ext cx="334010" cy="274320"/>
            </a:xfrm>
            <a:custGeom>
              <a:avLst/>
              <a:gdLst/>
              <a:ahLst/>
              <a:cxnLst/>
              <a:rect l="l" t="t" r="r" b="b"/>
              <a:pathLst>
                <a:path w="334010" h="274319">
                  <a:moveTo>
                    <a:pt x="0" y="273778"/>
                  </a:moveTo>
                  <a:lnTo>
                    <a:pt x="43039" y="270528"/>
                  </a:lnTo>
                  <a:lnTo>
                    <a:pt x="81466" y="259437"/>
                  </a:lnTo>
                  <a:lnTo>
                    <a:pt x="113359" y="238491"/>
                  </a:lnTo>
                  <a:lnTo>
                    <a:pt x="136795" y="205678"/>
                  </a:lnTo>
                  <a:lnTo>
                    <a:pt x="158354" y="137728"/>
                  </a:lnTo>
                  <a:lnTo>
                    <a:pt x="171260" y="100388"/>
                  </a:lnTo>
                  <a:lnTo>
                    <a:pt x="191111" y="64884"/>
                  </a:lnTo>
                  <a:lnTo>
                    <a:pt x="222051" y="34278"/>
                  </a:lnTo>
                  <a:lnTo>
                    <a:pt x="268228" y="11630"/>
                  </a:lnTo>
                  <a:lnTo>
                    <a:pt x="333785" y="0"/>
                  </a:lnTo>
                </a:path>
              </a:pathLst>
            </a:custGeom>
            <a:ln w="24813">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5" name="object 165"/>
            <p:cNvSpPr/>
            <p:nvPr/>
          </p:nvSpPr>
          <p:spPr>
            <a:xfrm>
              <a:off x="1490423" y="2332567"/>
              <a:ext cx="406400" cy="221615"/>
            </a:xfrm>
            <a:custGeom>
              <a:avLst/>
              <a:gdLst/>
              <a:ahLst/>
              <a:cxnLst/>
              <a:rect l="l" t="t" r="r" b="b"/>
              <a:pathLst>
                <a:path w="406400" h="221614">
                  <a:moveTo>
                    <a:pt x="203065" y="0"/>
                  </a:moveTo>
                  <a:lnTo>
                    <a:pt x="138895" y="2576"/>
                  </a:lnTo>
                  <a:lnTo>
                    <a:pt x="83153" y="9756"/>
                  </a:lnTo>
                  <a:lnTo>
                    <a:pt x="39190" y="20712"/>
                  </a:lnTo>
                  <a:lnTo>
                    <a:pt x="0" y="50649"/>
                  </a:lnTo>
                  <a:lnTo>
                    <a:pt x="0" y="170340"/>
                  </a:lnTo>
                  <a:lnTo>
                    <a:pt x="39190" y="200312"/>
                  </a:lnTo>
                  <a:lnTo>
                    <a:pt x="83153" y="211297"/>
                  </a:lnTo>
                  <a:lnTo>
                    <a:pt x="138895" y="218501"/>
                  </a:lnTo>
                  <a:lnTo>
                    <a:pt x="203065" y="221088"/>
                  </a:lnTo>
                  <a:lnTo>
                    <a:pt x="267274" y="218501"/>
                  </a:lnTo>
                  <a:lnTo>
                    <a:pt x="323021" y="211297"/>
                  </a:lnTo>
                  <a:lnTo>
                    <a:pt x="366970" y="200312"/>
                  </a:lnTo>
                  <a:lnTo>
                    <a:pt x="395785" y="186381"/>
                  </a:lnTo>
                  <a:lnTo>
                    <a:pt x="406131" y="170340"/>
                  </a:lnTo>
                  <a:lnTo>
                    <a:pt x="406131" y="50649"/>
                  </a:lnTo>
                  <a:lnTo>
                    <a:pt x="366970" y="20712"/>
                  </a:lnTo>
                  <a:lnTo>
                    <a:pt x="323021" y="9756"/>
                  </a:lnTo>
                  <a:lnTo>
                    <a:pt x="267274" y="2576"/>
                  </a:lnTo>
                  <a:lnTo>
                    <a:pt x="203065" y="0"/>
                  </a:lnTo>
                  <a:close/>
                </a:path>
              </a:pathLst>
            </a:custGeom>
            <a:solidFill>
              <a:srgbClr val="FFCC99"/>
            </a:solidFill>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6" name="object 166"/>
            <p:cNvSpPr/>
            <p:nvPr/>
          </p:nvSpPr>
          <p:spPr>
            <a:xfrm>
              <a:off x="1490423" y="2332567"/>
              <a:ext cx="406400" cy="221615"/>
            </a:xfrm>
            <a:custGeom>
              <a:avLst/>
              <a:gdLst/>
              <a:ahLst/>
              <a:cxnLst/>
              <a:rect l="l" t="t" r="r" b="b"/>
              <a:pathLst>
                <a:path w="406400" h="221614">
                  <a:moveTo>
                    <a:pt x="0" y="50649"/>
                  </a:moveTo>
                  <a:lnTo>
                    <a:pt x="0" y="170340"/>
                  </a:lnTo>
                  <a:lnTo>
                    <a:pt x="10355" y="186381"/>
                  </a:lnTo>
                  <a:lnTo>
                    <a:pt x="39190" y="200312"/>
                  </a:lnTo>
                  <a:lnTo>
                    <a:pt x="83153" y="211297"/>
                  </a:lnTo>
                  <a:lnTo>
                    <a:pt x="138895" y="218501"/>
                  </a:lnTo>
                  <a:lnTo>
                    <a:pt x="203065" y="221088"/>
                  </a:lnTo>
                  <a:lnTo>
                    <a:pt x="267274" y="218501"/>
                  </a:lnTo>
                  <a:lnTo>
                    <a:pt x="323021" y="211297"/>
                  </a:lnTo>
                  <a:lnTo>
                    <a:pt x="366969" y="200312"/>
                  </a:lnTo>
                  <a:lnTo>
                    <a:pt x="395785" y="186381"/>
                  </a:lnTo>
                  <a:lnTo>
                    <a:pt x="406131" y="170340"/>
                  </a:lnTo>
                  <a:lnTo>
                    <a:pt x="406131" y="50649"/>
                  </a:lnTo>
                  <a:lnTo>
                    <a:pt x="395785" y="34618"/>
                  </a:lnTo>
                  <a:lnTo>
                    <a:pt x="366969" y="20712"/>
                  </a:lnTo>
                  <a:lnTo>
                    <a:pt x="323021" y="9756"/>
                  </a:lnTo>
                  <a:lnTo>
                    <a:pt x="267274" y="2576"/>
                  </a:lnTo>
                  <a:lnTo>
                    <a:pt x="203065" y="0"/>
                  </a:lnTo>
                  <a:lnTo>
                    <a:pt x="138895" y="2576"/>
                  </a:lnTo>
                  <a:lnTo>
                    <a:pt x="83153" y="9756"/>
                  </a:lnTo>
                  <a:lnTo>
                    <a:pt x="39190" y="20712"/>
                  </a:lnTo>
                  <a:lnTo>
                    <a:pt x="10355" y="34618"/>
                  </a:lnTo>
                  <a:lnTo>
                    <a:pt x="0" y="50649"/>
                  </a:lnTo>
                  <a:lnTo>
                    <a:pt x="10355" y="66690"/>
                  </a:lnTo>
                  <a:lnTo>
                    <a:pt x="39190" y="80621"/>
                  </a:lnTo>
                  <a:lnTo>
                    <a:pt x="83153" y="91606"/>
                  </a:lnTo>
                  <a:lnTo>
                    <a:pt x="138895" y="98810"/>
                  </a:lnTo>
                  <a:lnTo>
                    <a:pt x="203065" y="101397"/>
                  </a:lnTo>
                  <a:lnTo>
                    <a:pt x="267274" y="98810"/>
                  </a:lnTo>
                  <a:lnTo>
                    <a:pt x="323021" y="91606"/>
                  </a:lnTo>
                  <a:lnTo>
                    <a:pt x="366969" y="80621"/>
                  </a:lnTo>
                  <a:lnTo>
                    <a:pt x="395785" y="66690"/>
                  </a:lnTo>
                  <a:lnTo>
                    <a:pt x="406131" y="50649"/>
                  </a:lnTo>
                </a:path>
              </a:pathLst>
            </a:custGeom>
            <a:ln w="7377">
              <a:solidFill>
                <a:srgbClr val="000000"/>
              </a:solidFill>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sp>
          <p:nvSpPr>
            <p:cNvPr id="167" name="object 167"/>
            <p:cNvSpPr/>
            <p:nvPr/>
          </p:nvSpPr>
          <p:spPr>
            <a:xfrm>
              <a:off x="895063" y="2752183"/>
              <a:ext cx="334010" cy="274320"/>
            </a:xfrm>
            <a:custGeom>
              <a:avLst/>
              <a:gdLst/>
              <a:ahLst/>
              <a:cxnLst/>
              <a:rect l="l" t="t" r="r" b="b"/>
              <a:pathLst>
                <a:path w="334009" h="274319">
                  <a:moveTo>
                    <a:pt x="0" y="273778"/>
                  </a:moveTo>
                  <a:lnTo>
                    <a:pt x="43039" y="270528"/>
                  </a:lnTo>
                  <a:lnTo>
                    <a:pt x="81466" y="259437"/>
                  </a:lnTo>
                  <a:lnTo>
                    <a:pt x="113359" y="238491"/>
                  </a:lnTo>
                  <a:lnTo>
                    <a:pt x="136795" y="205678"/>
                  </a:lnTo>
                  <a:lnTo>
                    <a:pt x="158354" y="137728"/>
                  </a:lnTo>
                  <a:lnTo>
                    <a:pt x="171260" y="100388"/>
                  </a:lnTo>
                  <a:lnTo>
                    <a:pt x="191111" y="64884"/>
                  </a:lnTo>
                  <a:lnTo>
                    <a:pt x="222051" y="34278"/>
                  </a:lnTo>
                  <a:lnTo>
                    <a:pt x="268228" y="11630"/>
                  </a:lnTo>
                  <a:lnTo>
                    <a:pt x="333785" y="0"/>
                  </a:lnTo>
                </a:path>
              </a:pathLst>
            </a:custGeom>
            <a:ln w="24813">
              <a:solidFill>
                <a:srgbClr val="FF0000"/>
              </a:solidFill>
              <a:prstDash val="dash"/>
            </a:ln>
          </p:spPr>
          <p:txBody>
            <a:bodyPr wrap="square" lIns="0" tIns="0" rIns="0" bIns="0" rtlCol="0"/>
            <a:lstStyle/>
            <a:p>
              <a:pPr defTabSz="720090" fontAlgn="auto">
                <a:spcBef>
                  <a:spcPts val="0"/>
                </a:spcBef>
                <a:spcAft>
                  <a:spcPts val="0"/>
                </a:spcAft>
              </a:pPr>
              <a:endParaRPr sz="1418" kern="0" dirty="0">
                <a:solidFill>
                  <a:sysClr val="windowText" lastClr="000000"/>
                </a:solidFill>
              </a:endParaRPr>
            </a:p>
          </p:txBody>
        </p:sp>
      </p:grpSp>
      <p:sp>
        <p:nvSpPr>
          <p:cNvPr id="168" name="object 168"/>
          <p:cNvSpPr txBox="1"/>
          <p:nvPr/>
        </p:nvSpPr>
        <p:spPr>
          <a:xfrm>
            <a:off x="410567" y="5979386"/>
            <a:ext cx="3175897" cy="458050"/>
          </a:xfrm>
          <a:prstGeom prst="rect">
            <a:avLst/>
          </a:prstGeom>
        </p:spPr>
        <p:txBody>
          <a:bodyPr vert="horz" wrap="square" lIns="0" tIns="9501" rIns="0" bIns="0" rtlCol="0">
            <a:spAutoFit/>
          </a:bodyPr>
          <a:lstStyle/>
          <a:p>
            <a:pPr marL="90511" marR="4001" indent="-81010" defTabSz="720090" fontAlgn="auto">
              <a:lnSpc>
                <a:spcPct val="100499"/>
              </a:lnSpc>
              <a:spcBef>
                <a:spcPts val="75"/>
              </a:spcBef>
              <a:spcAft>
                <a:spcPts val="0"/>
              </a:spcAft>
            </a:pPr>
            <a:r>
              <a:rPr sz="1457" b="1" kern="0" spc="-95" dirty="0">
                <a:solidFill>
                  <a:sysClr val="windowText" lastClr="000000"/>
                </a:solidFill>
                <a:latin typeface="Calibri" panose="020F0502020204030204" pitchFamily="34" charset="0"/>
                <a:cs typeface="Calibri" panose="020F0502020204030204" pitchFamily="34" charset="0"/>
              </a:rPr>
              <a:t>(Substantially</a:t>
            </a:r>
            <a:r>
              <a:rPr sz="1457" b="1" kern="0" spc="-43" dirty="0">
                <a:solidFill>
                  <a:sysClr val="windowText" lastClr="000000"/>
                </a:solidFill>
                <a:latin typeface="Calibri" panose="020F0502020204030204" pitchFamily="34" charset="0"/>
                <a:cs typeface="Calibri" panose="020F0502020204030204" pitchFamily="34" charset="0"/>
              </a:rPr>
              <a:t> </a:t>
            </a:r>
            <a:r>
              <a:rPr sz="1457" b="1" kern="0" spc="-67" dirty="0">
                <a:solidFill>
                  <a:sysClr val="windowText" lastClr="000000"/>
                </a:solidFill>
                <a:latin typeface="Calibri" panose="020F0502020204030204" pitchFamily="34" charset="0"/>
                <a:cs typeface="Calibri" panose="020F0502020204030204" pitchFamily="34" charset="0"/>
              </a:rPr>
              <a:t>all</a:t>
            </a:r>
            <a:r>
              <a:rPr sz="1457" b="1" kern="0" spc="-43" dirty="0">
                <a:solidFill>
                  <a:sysClr val="windowText" lastClr="000000"/>
                </a:solidFill>
                <a:latin typeface="Calibri" panose="020F0502020204030204" pitchFamily="34" charset="0"/>
                <a:cs typeface="Calibri" panose="020F0502020204030204" pitchFamily="34" charset="0"/>
              </a:rPr>
              <a:t> </a:t>
            </a:r>
            <a:r>
              <a:rPr sz="1457" b="1" kern="0" spc="-59" dirty="0">
                <a:solidFill>
                  <a:sysClr val="windowText" lastClr="000000"/>
                </a:solidFill>
                <a:latin typeface="Calibri" panose="020F0502020204030204" pitchFamily="34" charset="0"/>
                <a:cs typeface="Calibri" panose="020F0502020204030204" pitchFamily="34" charset="0"/>
              </a:rPr>
              <a:t>the</a:t>
            </a:r>
            <a:r>
              <a:rPr sz="1457" b="1" kern="0" spc="-43" dirty="0">
                <a:solidFill>
                  <a:sysClr val="windowText" lastClr="000000"/>
                </a:solidFill>
                <a:latin typeface="Calibri" panose="020F0502020204030204" pitchFamily="34" charset="0"/>
                <a:cs typeface="Calibri" panose="020F0502020204030204" pitchFamily="34" charset="0"/>
              </a:rPr>
              <a:t> </a:t>
            </a:r>
            <a:r>
              <a:rPr sz="1457" b="1" kern="0" spc="-106" dirty="0">
                <a:solidFill>
                  <a:sysClr val="windowText" lastClr="000000"/>
                </a:solidFill>
                <a:latin typeface="Calibri" panose="020F0502020204030204" pitchFamily="34" charset="0"/>
                <a:cs typeface="Calibri" panose="020F0502020204030204" pitchFamily="34" charset="0"/>
              </a:rPr>
              <a:t>ISO15288</a:t>
            </a:r>
            <a:r>
              <a:rPr sz="1457" b="1" kern="0" spc="-43" dirty="0">
                <a:solidFill>
                  <a:sysClr val="windowText" lastClr="000000"/>
                </a:solidFill>
                <a:latin typeface="Calibri" panose="020F0502020204030204" pitchFamily="34" charset="0"/>
                <a:cs typeface="Calibri" panose="020F0502020204030204" pitchFamily="34" charset="0"/>
              </a:rPr>
              <a:t> </a:t>
            </a:r>
            <a:r>
              <a:rPr sz="1457" b="1" kern="0" spc="-138" dirty="0">
                <a:solidFill>
                  <a:sysClr val="windowText" lastClr="000000"/>
                </a:solidFill>
                <a:latin typeface="Calibri" panose="020F0502020204030204" pitchFamily="34" charset="0"/>
                <a:cs typeface="Calibri" panose="020F0502020204030204" pitchFamily="34" charset="0"/>
              </a:rPr>
              <a:t>processes </a:t>
            </a:r>
            <a:r>
              <a:rPr sz="1457" b="1" kern="0" spc="-79" dirty="0">
                <a:solidFill>
                  <a:sysClr val="windowText" lastClr="000000"/>
                </a:solidFill>
                <a:latin typeface="Calibri" panose="020F0502020204030204" pitchFamily="34" charset="0"/>
                <a:cs typeface="Calibri" panose="020F0502020204030204" pitchFamily="34" charset="0"/>
              </a:rPr>
              <a:t>are</a:t>
            </a:r>
            <a:r>
              <a:rPr sz="1457" b="1" kern="0" spc="-59" dirty="0">
                <a:solidFill>
                  <a:sysClr val="windowText" lastClr="000000"/>
                </a:solidFill>
                <a:latin typeface="Calibri" panose="020F0502020204030204" pitchFamily="34" charset="0"/>
                <a:cs typeface="Calibri" panose="020F0502020204030204" pitchFamily="34" charset="0"/>
              </a:rPr>
              <a:t> </a:t>
            </a:r>
            <a:r>
              <a:rPr sz="1457" b="1" kern="0" spc="-102" dirty="0">
                <a:solidFill>
                  <a:sysClr val="windowText" lastClr="000000"/>
                </a:solidFill>
                <a:latin typeface="Calibri" panose="020F0502020204030204" pitchFamily="34" charset="0"/>
                <a:cs typeface="Calibri" panose="020F0502020204030204" pitchFamily="34" charset="0"/>
              </a:rPr>
              <a:t>included</a:t>
            </a:r>
            <a:r>
              <a:rPr sz="1457" b="1" kern="0" spc="-59" dirty="0">
                <a:solidFill>
                  <a:sysClr val="windowText" lastClr="000000"/>
                </a:solidFill>
                <a:latin typeface="Calibri" panose="020F0502020204030204" pitchFamily="34" charset="0"/>
                <a:cs typeface="Calibri" panose="020F0502020204030204" pitchFamily="34" charset="0"/>
              </a:rPr>
              <a:t> </a:t>
            </a:r>
            <a:r>
              <a:rPr sz="1457" b="1" kern="0" spc="-83" dirty="0">
                <a:solidFill>
                  <a:sysClr val="windowText" lastClr="000000"/>
                </a:solidFill>
                <a:latin typeface="Calibri" panose="020F0502020204030204" pitchFamily="34" charset="0"/>
                <a:cs typeface="Calibri" panose="020F0502020204030204" pitchFamily="34" charset="0"/>
              </a:rPr>
              <a:t>in</a:t>
            </a:r>
            <a:r>
              <a:rPr sz="1457" b="1" kern="0" spc="-59" dirty="0">
                <a:solidFill>
                  <a:sysClr val="windowText" lastClr="000000"/>
                </a:solidFill>
                <a:latin typeface="Calibri" panose="020F0502020204030204" pitchFamily="34" charset="0"/>
                <a:cs typeface="Calibri" panose="020F0502020204030204" pitchFamily="34" charset="0"/>
              </a:rPr>
              <a:t> </a:t>
            </a:r>
            <a:r>
              <a:rPr sz="1457" b="1" kern="0" spc="-67" dirty="0">
                <a:solidFill>
                  <a:sysClr val="windowText" lastClr="000000"/>
                </a:solidFill>
                <a:latin typeface="Calibri" panose="020F0502020204030204" pitchFamily="34" charset="0"/>
                <a:cs typeface="Calibri" panose="020F0502020204030204" pitchFamily="34" charset="0"/>
              </a:rPr>
              <a:t>all</a:t>
            </a:r>
            <a:r>
              <a:rPr sz="1457" b="1" kern="0" spc="-59" dirty="0">
                <a:solidFill>
                  <a:sysClr val="windowText" lastClr="000000"/>
                </a:solidFill>
                <a:latin typeface="Calibri" panose="020F0502020204030204" pitchFamily="34" charset="0"/>
                <a:cs typeface="Calibri" panose="020F0502020204030204" pitchFamily="34" charset="0"/>
              </a:rPr>
              <a:t> </a:t>
            </a:r>
            <a:r>
              <a:rPr sz="1457" b="1" kern="0" spc="-79" dirty="0">
                <a:solidFill>
                  <a:sysClr val="windowText" lastClr="000000"/>
                </a:solidFill>
                <a:latin typeface="Calibri" panose="020F0502020204030204" pitchFamily="34" charset="0"/>
                <a:cs typeface="Calibri" panose="020F0502020204030204" pitchFamily="34" charset="0"/>
              </a:rPr>
              <a:t>four</a:t>
            </a:r>
            <a:r>
              <a:rPr sz="1457" b="1" kern="0" spc="-55" dirty="0">
                <a:solidFill>
                  <a:sysClr val="windowText" lastClr="000000"/>
                </a:solidFill>
                <a:latin typeface="Calibri" panose="020F0502020204030204" pitchFamily="34" charset="0"/>
                <a:cs typeface="Calibri" panose="020F0502020204030204" pitchFamily="34" charset="0"/>
              </a:rPr>
              <a:t> </a:t>
            </a:r>
            <a:r>
              <a:rPr sz="1457" b="1" kern="0" spc="-79" dirty="0">
                <a:solidFill>
                  <a:sysClr val="windowText" lastClr="000000"/>
                </a:solidFill>
                <a:latin typeface="Calibri" panose="020F0502020204030204" pitchFamily="34" charset="0"/>
                <a:cs typeface="Calibri" panose="020F0502020204030204" pitchFamily="34" charset="0"/>
              </a:rPr>
              <a:t>Manager</a:t>
            </a:r>
            <a:r>
              <a:rPr sz="1457" b="1" kern="0" spc="-59" dirty="0">
                <a:solidFill>
                  <a:sysClr val="windowText" lastClr="000000"/>
                </a:solidFill>
                <a:latin typeface="Calibri" panose="020F0502020204030204" pitchFamily="34" charset="0"/>
                <a:cs typeface="Calibri" panose="020F0502020204030204" pitchFamily="34" charset="0"/>
              </a:rPr>
              <a:t> </a:t>
            </a:r>
            <a:r>
              <a:rPr sz="1457" b="1" kern="0" spc="-8" dirty="0">
                <a:solidFill>
                  <a:sysClr val="windowText" lastClr="000000"/>
                </a:solidFill>
                <a:latin typeface="Calibri" panose="020F0502020204030204" pitchFamily="34" charset="0"/>
                <a:cs typeface="Calibri" panose="020F0502020204030204" pitchFamily="34" charset="0"/>
              </a:rPr>
              <a:t>roles)</a:t>
            </a:r>
            <a:endParaRPr sz="1457" kern="0" dirty="0">
              <a:solidFill>
                <a:sysClr val="windowText" lastClr="000000"/>
              </a:solidFill>
              <a:latin typeface="Calibri" panose="020F0502020204030204" pitchFamily="34" charset="0"/>
              <a:cs typeface="Calibri" panose="020F0502020204030204" pitchFamily="34" charset="0"/>
            </a:endParaRPr>
          </a:p>
        </p:txBody>
      </p:sp>
      <p:sp>
        <p:nvSpPr>
          <p:cNvPr id="169" name="object 169"/>
          <p:cNvSpPr txBox="1">
            <a:spLocks noGrp="1"/>
          </p:cNvSpPr>
          <p:nvPr>
            <p:ph type="title"/>
          </p:nvPr>
        </p:nvSpPr>
        <p:spPr/>
        <p:txBody>
          <a:bodyPr/>
          <a:lstStyle/>
          <a:p>
            <a:r>
              <a:rPr lang="en-US" dirty="0"/>
              <a:t>Agile SE Life Cycle Pattern Encompassing Systems 1, 2, &amp; 3</a:t>
            </a:r>
          </a:p>
        </p:txBody>
      </p:sp>
      <p:sp>
        <p:nvSpPr>
          <p:cNvPr id="2" name="Content Placeholder 1">
            <a:extLst>
              <a:ext uri="{FF2B5EF4-FFF2-40B4-BE49-F238E27FC236}">
                <a16:creationId xmlns:a16="http://schemas.microsoft.com/office/drawing/2014/main" id="{FA7476EC-D7D5-3311-6F2F-C210B0270479}"/>
              </a:ext>
            </a:extLst>
          </p:cNvPr>
          <p:cNvSpPr>
            <a:spLocks noGrp="1"/>
          </p:cNvSpPr>
          <p:nvPr>
            <p:ph idx="1"/>
          </p:nvPr>
        </p:nvSpPr>
        <p:spPr/>
        <p:txBody>
          <a:bodyPr>
            <a:normAutofit/>
          </a:bodyPr>
          <a:lstStyle/>
          <a:p>
            <a:pPr>
              <a:spcBef>
                <a:spcPts val="600"/>
              </a:spcBef>
            </a:pPr>
            <a:r>
              <a:rPr lang="en-US" sz="2000" dirty="0"/>
              <a:t>System-1 is the target system under development</a:t>
            </a:r>
          </a:p>
          <a:p>
            <a:pPr>
              <a:spcBef>
                <a:spcPts val="600"/>
              </a:spcBef>
            </a:pPr>
            <a:r>
              <a:rPr lang="en-US" sz="2000" dirty="0"/>
              <a:t>System-2 is the SE process life cycle that produces System-1</a:t>
            </a:r>
          </a:p>
          <a:p>
            <a:pPr>
              <a:spcBef>
                <a:spcPts val="600"/>
              </a:spcBef>
            </a:pPr>
            <a:r>
              <a:rPr lang="en-US" sz="2000" dirty="0"/>
              <a:t>System-3 is the process improvement system, that learns, configures, and matures System-2 </a:t>
            </a:r>
          </a:p>
          <a:p>
            <a:pPr>
              <a:spcBef>
                <a:spcPts val="600"/>
              </a:spcBef>
            </a:pPr>
            <a:endParaRPr lang="en-US" sz="2000" dirty="0"/>
          </a:p>
        </p:txBody>
      </p:sp>
      <p:sp>
        <p:nvSpPr>
          <p:cNvPr id="170" name="TextBox 169">
            <a:extLst>
              <a:ext uri="{FF2B5EF4-FFF2-40B4-BE49-F238E27FC236}">
                <a16:creationId xmlns:a16="http://schemas.microsoft.com/office/drawing/2014/main" id="{FFA6682A-E7BB-5EEC-D75F-CB9CF5EF039E}"/>
              </a:ext>
            </a:extLst>
          </p:cNvPr>
          <p:cNvSpPr txBox="1"/>
          <p:nvPr/>
        </p:nvSpPr>
        <p:spPr>
          <a:xfrm>
            <a:off x="6520057" y="6492270"/>
            <a:ext cx="3023585" cy="276999"/>
          </a:xfrm>
          <a:prstGeom prst="rect">
            <a:avLst/>
          </a:prstGeom>
          <a:noFill/>
        </p:spPr>
        <p:txBody>
          <a:bodyPr wrap="none" rtlCol="0">
            <a:spAutoFit/>
          </a:bodyPr>
          <a:lstStyle/>
          <a:p>
            <a:r>
              <a:rPr lang="en-US" sz="1200" i="1" dirty="0">
                <a:latin typeface="+mn-lt"/>
              </a:rPr>
              <a:t>Source: INCOSE Agile Systems Working Group</a:t>
            </a:r>
          </a:p>
        </p:txBody>
      </p:sp>
      <p:sp>
        <p:nvSpPr>
          <p:cNvPr id="174" name="Footer Placeholder 173">
            <a:extLst>
              <a:ext uri="{FF2B5EF4-FFF2-40B4-BE49-F238E27FC236}">
                <a16:creationId xmlns:a16="http://schemas.microsoft.com/office/drawing/2014/main" id="{1AF395B7-258C-45DC-DB38-E37E30E61161}"/>
              </a:ext>
            </a:extLst>
          </p:cNvPr>
          <p:cNvSpPr>
            <a:spLocks noGrp="1"/>
          </p:cNvSpPr>
          <p:nvPr>
            <p:ph type="ftr" sz="quarter" idx="3"/>
          </p:nvPr>
        </p:nvSpPr>
        <p:spPr/>
        <p:txBody>
          <a:bodyPr/>
          <a:lstStyle/>
          <a:p>
            <a:r>
              <a:rPr lang="en-US" dirty="0"/>
              <a:t>ASE - </a:t>
            </a:r>
          </a:p>
        </p:txBody>
      </p:sp>
      <p:sp>
        <p:nvSpPr>
          <p:cNvPr id="175" name="Slide Number Placeholder 174">
            <a:extLst>
              <a:ext uri="{FF2B5EF4-FFF2-40B4-BE49-F238E27FC236}">
                <a16:creationId xmlns:a16="http://schemas.microsoft.com/office/drawing/2014/main" id="{5F6A3596-E6B3-C7D5-D15D-216B31E72D8C}"/>
              </a:ext>
            </a:extLst>
          </p:cNvPr>
          <p:cNvSpPr>
            <a:spLocks noGrp="1"/>
          </p:cNvSpPr>
          <p:nvPr>
            <p:ph type="sldNum" sz="quarter" idx="4"/>
          </p:nvPr>
        </p:nvSpPr>
        <p:spPr/>
        <p:txBody>
          <a:bodyPr/>
          <a:lstStyle/>
          <a:p>
            <a:fld id="{128BDABE-9A80-4A93-8F32-7BEE168B241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E2BC00-880F-1483-8A39-6EC9F88F20B7}"/>
              </a:ext>
            </a:extLst>
          </p:cNvPr>
          <p:cNvSpPr>
            <a:spLocks noGrp="1"/>
          </p:cNvSpPr>
          <p:nvPr>
            <p:ph type="title"/>
          </p:nvPr>
        </p:nvSpPr>
        <p:spPr/>
        <p:txBody>
          <a:bodyPr/>
          <a:lstStyle/>
          <a:p>
            <a:r>
              <a:rPr lang="en-US" dirty="0"/>
              <a:t>Agile Systems Engineering Recap</a:t>
            </a:r>
          </a:p>
        </p:txBody>
      </p:sp>
      <p:sp>
        <p:nvSpPr>
          <p:cNvPr id="6" name="Content Placeholder 5">
            <a:extLst>
              <a:ext uri="{FF2B5EF4-FFF2-40B4-BE49-F238E27FC236}">
                <a16:creationId xmlns:a16="http://schemas.microsoft.com/office/drawing/2014/main" id="{F793AF90-6D20-97EA-8870-22642CD2B99B}"/>
              </a:ext>
            </a:extLst>
          </p:cNvPr>
          <p:cNvSpPr>
            <a:spLocks noGrp="1"/>
          </p:cNvSpPr>
          <p:nvPr>
            <p:ph idx="1"/>
          </p:nvPr>
        </p:nvSpPr>
        <p:spPr/>
        <p:txBody>
          <a:bodyPr>
            <a:normAutofit lnSpcReduction="10000"/>
          </a:bodyPr>
          <a:lstStyle/>
          <a:p>
            <a:r>
              <a:rPr lang="en-US" dirty="0"/>
              <a:t>Agile Systems Engineering is an approach that combines Agile methodologies with Systems Engineering principles to enhance the development of complex systems in various industries, including aerospace</a:t>
            </a:r>
          </a:p>
          <a:p>
            <a:r>
              <a:rPr lang="en-US" dirty="0"/>
              <a:t>By combining the strengths of Agile methodologies with Systems Engineering practices, Agile Systems Engineering offers a flexible and iterative approach to developing complex systems in industries like aerospace</a:t>
            </a:r>
          </a:p>
          <a:p>
            <a:pPr lvl="1"/>
            <a:r>
              <a:rPr lang="en-US" dirty="0"/>
              <a:t>It enables teams to deliver high-quality systems that meet evolving user needs while maintaining a disciplined approach to system development and integration</a:t>
            </a:r>
          </a:p>
          <a:p>
            <a:r>
              <a:rPr lang="en-US" dirty="0"/>
              <a:t>Tailoring Agile Practices: Agile Systems Engineering adapts Agile practices to suit the needs of the systems engineering domain</a:t>
            </a:r>
          </a:p>
          <a:p>
            <a:pPr lvl="1"/>
            <a:r>
              <a:rPr lang="en-US" dirty="0"/>
              <a:t>For example, the use of scaled Agile frameworks like SAFe (Scaled Agile Framework) can help address the challenges of large-scale system development</a:t>
            </a:r>
          </a:p>
          <a:p>
            <a:endParaRPr lang="en-US" dirty="0"/>
          </a:p>
        </p:txBody>
      </p:sp>
      <p:sp>
        <p:nvSpPr>
          <p:cNvPr id="9" name="Slide Number Placeholder 8">
            <a:extLst>
              <a:ext uri="{FF2B5EF4-FFF2-40B4-BE49-F238E27FC236}">
                <a16:creationId xmlns:a16="http://schemas.microsoft.com/office/drawing/2014/main" id="{9B9DA028-BF27-EC7C-DD2D-594B0DD51C4D}"/>
              </a:ext>
            </a:extLst>
          </p:cNvPr>
          <p:cNvSpPr>
            <a:spLocks noGrp="1"/>
          </p:cNvSpPr>
          <p:nvPr>
            <p:ph type="sldNum" sz="quarter" idx="4"/>
          </p:nvPr>
        </p:nvSpPr>
        <p:spPr/>
        <p:txBody>
          <a:bodyPr/>
          <a:lstStyle/>
          <a:p>
            <a:fld id="{128BDABE-9A80-4A93-8F32-7BEE168B241C}" type="slidenum">
              <a:rPr lang="en-US" smtClean="0"/>
              <a:pPr/>
              <a:t>34</a:t>
            </a:fld>
            <a:endParaRPr lang="en-US" dirty="0"/>
          </a:p>
        </p:txBody>
      </p:sp>
      <p:sp>
        <p:nvSpPr>
          <p:cNvPr id="7" name="Footer Placeholder 6">
            <a:extLst>
              <a:ext uri="{FF2B5EF4-FFF2-40B4-BE49-F238E27FC236}">
                <a16:creationId xmlns:a16="http://schemas.microsoft.com/office/drawing/2014/main" id="{E4E57C76-BADE-9C93-B6C3-B807B6A81A05}"/>
              </a:ext>
            </a:extLst>
          </p:cNvPr>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195383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a16="http://schemas.microsoft.com/office/drawing/2014/main" id="{EDD0D67A-0C8D-14D3-2B78-8AEF52584A6E}"/>
              </a:ext>
            </a:extLst>
          </p:cNvPr>
          <p:cNvSpPr txBox="1">
            <a:spLocks noGrp="1"/>
          </p:cNvSpPr>
          <p:nvPr>
            <p:ph type="title"/>
          </p:nvPr>
        </p:nvSpPr>
        <p:spPr/>
        <p:txBody>
          <a:bodyPr/>
          <a:lstStyle/>
          <a:p>
            <a:r>
              <a:rPr lang="en-US" dirty="0"/>
              <a:t>Caltech CTME</a:t>
            </a:r>
          </a:p>
        </p:txBody>
      </p:sp>
      <p:sp>
        <p:nvSpPr>
          <p:cNvPr id="2" name="Content Placeholder 1">
            <a:extLst>
              <a:ext uri="{FF2B5EF4-FFF2-40B4-BE49-F238E27FC236}">
                <a16:creationId xmlns:a16="http://schemas.microsoft.com/office/drawing/2014/main" id="{0A976544-1F5D-D415-11C1-5BC2967EA014}"/>
              </a:ext>
            </a:extLst>
          </p:cNvPr>
          <p:cNvSpPr>
            <a:spLocks noGrp="1"/>
          </p:cNvSpPr>
          <p:nvPr>
            <p:ph sz="half" idx="1"/>
          </p:nvPr>
        </p:nvSpPr>
        <p:spPr/>
        <p:txBody>
          <a:bodyPr/>
          <a:lstStyle/>
          <a:p>
            <a:r>
              <a:rPr lang="en-US" dirty="0"/>
              <a:t>We customize unique learning experiences for organizations and their people, working one-on- one with leadership to design and deliver practical programs and certificate courses for teams and individuals alike</a:t>
            </a:r>
          </a:p>
          <a:p>
            <a:r>
              <a:rPr lang="en-US" dirty="0"/>
              <a:t>Together with our clients, we help the enterprise cultivate high-performance teams, create innovative solutions, and commercialize technologies and ideas</a:t>
            </a:r>
          </a:p>
          <a:p>
            <a:endParaRPr lang="en-US" dirty="0"/>
          </a:p>
        </p:txBody>
      </p:sp>
      <p:graphicFrame>
        <p:nvGraphicFramePr>
          <p:cNvPr id="24" name="Content Placeholder 23">
            <a:extLst>
              <a:ext uri="{FF2B5EF4-FFF2-40B4-BE49-F238E27FC236}">
                <a16:creationId xmlns:a16="http://schemas.microsoft.com/office/drawing/2014/main" id="{C82CBDCA-D12F-68A3-2998-1307BEA26E18}"/>
              </a:ext>
            </a:extLst>
          </p:cNvPr>
          <p:cNvGraphicFramePr>
            <a:graphicFrameLocks noGrp="1"/>
          </p:cNvGraphicFramePr>
          <p:nvPr>
            <p:ph sz="half" idx="2"/>
            <p:extLst>
              <p:ext uri="{D42A27DB-BD31-4B8C-83A1-F6EECF244321}">
                <p14:modId xmlns:p14="http://schemas.microsoft.com/office/powerpoint/2010/main" val="235518026"/>
              </p:ext>
            </p:extLst>
          </p:nvPr>
        </p:nvGraphicFramePr>
        <p:xfrm>
          <a:off x="4895850" y="1219200"/>
          <a:ext cx="4225925" cy="543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8E85352-CC98-6D6D-C281-24734F13C9B5}"/>
              </a:ext>
            </a:extLst>
          </p:cNvPr>
          <p:cNvSpPr>
            <a:spLocks noGrp="1"/>
          </p:cNvSpPr>
          <p:nvPr>
            <p:ph type="sldNum" sz="quarter" idx="4"/>
          </p:nvPr>
        </p:nvSpPr>
        <p:spPr/>
        <p:txBody>
          <a:bodyPr/>
          <a:lstStyle/>
          <a:p>
            <a:fld id="{128BDABE-9A80-4A93-8F32-7BEE168B241C}" type="slidenum">
              <a:rPr lang="en-US" smtClean="0"/>
              <a:pPr/>
              <a:t>35</a:t>
            </a:fld>
            <a:endParaRPr lang="en-US" dirty="0"/>
          </a:p>
        </p:txBody>
      </p:sp>
      <p:sp>
        <p:nvSpPr>
          <p:cNvPr id="4" name="Footer Placeholder 3">
            <a:extLst>
              <a:ext uri="{FF2B5EF4-FFF2-40B4-BE49-F238E27FC236}">
                <a16:creationId xmlns:a16="http://schemas.microsoft.com/office/drawing/2014/main" id="{4C68F9DC-2ABF-8834-F9D7-A9ACF8487D97}"/>
              </a:ext>
            </a:extLst>
          </p:cNvPr>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3156613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87B997-C8E9-77F1-D924-3589078392BC}"/>
              </a:ext>
            </a:extLst>
          </p:cNvPr>
          <p:cNvSpPr>
            <a:spLocks noGrp="1"/>
          </p:cNvSpPr>
          <p:nvPr>
            <p:ph type="sldNum" sz="quarter" idx="4"/>
          </p:nvPr>
        </p:nvSpPr>
        <p:spPr/>
        <p:txBody>
          <a:bodyPr/>
          <a:lstStyle/>
          <a:p>
            <a:fld id="{128BDABE-9A80-4A93-8F32-7BEE168B241C}" type="slidenum">
              <a:rPr lang="en-US" smtClean="0"/>
              <a:pPr/>
              <a:t>36</a:t>
            </a:fld>
            <a:endParaRPr lang="en-US" dirty="0"/>
          </a:p>
        </p:txBody>
      </p:sp>
      <p:sp>
        <p:nvSpPr>
          <p:cNvPr id="4" name="Footer Placeholder 3">
            <a:extLst>
              <a:ext uri="{FF2B5EF4-FFF2-40B4-BE49-F238E27FC236}">
                <a16:creationId xmlns:a16="http://schemas.microsoft.com/office/drawing/2014/main" id="{CC7057CF-F91D-4B54-408B-2614B19B2329}"/>
              </a:ext>
            </a:extLst>
          </p:cNvPr>
          <p:cNvSpPr>
            <a:spLocks noGrp="1"/>
          </p:cNvSpPr>
          <p:nvPr>
            <p:ph type="ftr" sz="quarter" idx="3"/>
          </p:nvPr>
        </p:nvSpPr>
        <p:spPr/>
        <p:txBody>
          <a:bodyPr/>
          <a:lstStyle/>
          <a:p>
            <a:r>
              <a:rPr lang="en-US" dirty="0"/>
              <a:t>ASE - </a:t>
            </a:r>
          </a:p>
        </p:txBody>
      </p:sp>
      <p:pic>
        <p:nvPicPr>
          <p:cNvPr id="6" name="Picture 2" descr="Questions - Connecting the Dots">
            <a:extLst>
              <a:ext uri="{FF2B5EF4-FFF2-40B4-BE49-F238E27FC236}">
                <a16:creationId xmlns:a16="http://schemas.microsoft.com/office/drawing/2014/main" id="{4F2477B1-694C-59A2-24A1-7372C5021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8" y="0"/>
            <a:ext cx="9548949" cy="731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7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2">
            <a:extLst>
              <a:ext uri="{FF2B5EF4-FFF2-40B4-BE49-F238E27FC236}">
                <a16:creationId xmlns:a16="http://schemas.microsoft.com/office/drawing/2014/main" id="{EFA17948-DB9D-472D-8362-5633BBCC685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601200" cy="7315200"/>
          </a:xfrm>
          <a:ln>
            <a:solidFill>
              <a:schemeClr val="tx1"/>
            </a:solidFill>
            <a:miter lim="800000"/>
            <a:headEnd/>
            <a:tailEnd/>
          </a:ln>
        </p:spPr>
      </p:pic>
      <p:sp>
        <p:nvSpPr>
          <p:cNvPr id="5" name="Footer Placeholder 4">
            <a:extLst>
              <a:ext uri="{FF2B5EF4-FFF2-40B4-BE49-F238E27FC236}">
                <a16:creationId xmlns:a16="http://schemas.microsoft.com/office/drawing/2014/main" id="{FEBF4CCC-40C0-3236-FDD0-56895EBBBA4A}"/>
              </a:ext>
            </a:extLst>
          </p:cNvPr>
          <p:cNvSpPr>
            <a:spLocks noGrp="1"/>
          </p:cNvSpPr>
          <p:nvPr>
            <p:ph type="ftr" sz="quarter" idx="3"/>
          </p:nvPr>
        </p:nvSpPr>
        <p:spPr/>
        <p:txBody>
          <a:bodyPr/>
          <a:lstStyle/>
          <a:p>
            <a:r>
              <a:rPr lang="en-US" dirty="0"/>
              <a:t>ASE - </a:t>
            </a:r>
          </a:p>
        </p:txBody>
      </p:sp>
      <p:sp>
        <p:nvSpPr>
          <p:cNvPr id="6" name="Slide Number Placeholder 5">
            <a:extLst>
              <a:ext uri="{FF2B5EF4-FFF2-40B4-BE49-F238E27FC236}">
                <a16:creationId xmlns:a16="http://schemas.microsoft.com/office/drawing/2014/main" id="{0A71C29B-3A15-C468-7D62-B06E8C89F3CF}"/>
              </a:ext>
            </a:extLst>
          </p:cNvPr>
          <p:cNvSpPr>
            <a:spLocks noGrp="1"/>
          </p:cNvSpPr>
          <p:nvPr>
            <p:ph type="sldNum" sz="quarter" idx="4"/>
          </p:nvPr>
        </p:nvSpPr>
        <p:spPr/>
        <p:txBody>
          <a:bodyPr/>
          <a:lstStyle/>
          <a:p>
            <a:fld id="{128BDABE-9A80-4A93-8F32-7BEE168B241C}" type="slidenum">
              <a:rPr lang="en-US" smtClean="0"/>
              <a:pPr/>
              <a:t>37</a:t>
            </a:fld>
            <a:endParaRPr lang="en-US" dirty="0"/>
          </a:p>
        </p:txBody>
      </p:sp>
    </p:spTree>
    <p:extLst>
      <p:ext uri="{BB962C8B-B14F-4D97-AF65-F5344CB8AC3E}">
        <p14:creationId xmlns:p14="http://schemas.microsoft.com/office/powerpoint/2010/main" val="263593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5057" y="2182175"/>
            <a:ext cx="8171254" cy="3402621"/>
            <a:chOff x="323528" y="1240541"/>
            <a:chExt cx="8370889" cy="4636731"/>
          </a:xfrm>
        </p:grpSpPr>
        <p:sp>
          <p:nvSpPr>
            <p:cNvPr id="4" name="Rounded Rectangle 3"/>
            <p:cNvSpPr/>
            <p:nvPr>
              <p:custDataLst>
                <p:tags r:id="rId1"/>
              </p:custDataLst>
            </p:nvPr>
          </p:nvSpPr>
          <p:spPr bwMode="auto">
            <a:xfrm>
              <a:off x="323529" y="1241511"/>
              <a:ext cx="8370888" cy="2640704"/>
            </a:xfrm>
            <a:prstGeom prst="roundRect">
              <a:avLst>
                <a:gd name="adj" fmla="val 4849"/>
              </a:avLst>
            </a:prstGeom>
            <a:solidFill>
              <a:srgbClr val="FFFFFF">
                <a:lumMod val="95000"/>
              </a:srgbClr>
            </a:solidFill>
            <a:ln w="6350" cap="flat" cmpd="sng" algn="ctr">
              <a:noFill/>
              <a:prstDash val="solid"/>
              <a:round/>
              <a:headEnd type="none" w="med" len="med"/>
              <a:tailEnd type="none" w="med" len="med"/>
            </a:ln>
            <a:effectLst>
              <a:outerShdw blurRad="50800" dist="12700" dir="5400000" algn="t" rotWithShape="0">
                <a:prstClr val="black">
                  <a:alpha val="40000"/>
                </a:prstClr>
              </a:outerShdw>
            </a:effectLst>
          </p:spPr>
          <p:txBody>
            <a:bodyPr vert="horz" wrap="square" lIns="48006" tIns="480060" rIns="48006" bIns="96012" numCol="1" rtlCol="0" anchor="t" anchorCtr="0" compatLnSpc="1">
              <a:prstTxWarp prst="textNoShape">
                <a:avLst/>
              </a:prstTxWarp>
              <a:noAutofit/>
            </a:bodyPr>
            <a:lstStyle/>
            <a:p>
              <a:pPr marL="0" lvl="1" fontAlgn="auto">
                <a:spcBef>
                  <a:spcPts val="0"/>
                </a:spcBef>
                <a:spcAft>
                  <a:spcPts val="0"/>
                </a:spcAft>
                <a:defRPr/>
              </a:pPr>
              <a:endParaRPr lang="en-US" sz="1890" kern="0" dirty="0">
                <a:solidFill>
                  <a:sysClr val="windowText" lastClr="000000"/>
                </a:solidFill>
                <a:latin typeface="Calibri"/>
              </a:endParaRPr>
            </a:p>
          </p:txBody>
        </p:sp>
        <p:sp>
          <p:nvSpPr>
            <p:cNvPr id="5" name="Rounded Rectangle 4"/>
            <p:cNvSpPr/>
            <p:nvPr>
              <p:custDataLst>
                <p:tags r:id="rId2"/>
              </p:custDataLst>
            </p:nvPr>
          </p:nvSpPr>
          <p:spPr bwMode="auto">
            <a:xfrm>
              <a:off x="323528" y="4149764"/>
              <a:ext cx="8370889" cy="1727505"/>
            </a:xfrm>
            <a:prstGeom prst="roundRect">
              <a:avLst>
                <a:gd name="adj" fmla="val 9712"/>
              </a:avLst>
            </a:prstGeom>
            <a:solidFill>
              <a:srgbClr val="FFFFFF">
                <a:lumMod val="95000"/>
              </a:srgbClr>
            </a:solidFill>
            <a:ln w="6350" cap="flat" cmpd="sng" algn="ctr">
              <a:noFill/>
              <a:prstDash val="solid"/>
              <a:round/>
              <a:headEnd type="none" w="med" len="med"/>
              <a:tailEnd type="none" w="med" len="med"/>
            </a:ln>
            <a:effectLst>
              <a:outerShdw blurRad="50800" dist="12700" dir="5400000" algn="t" rotWithShape="0">
                <a:prstClr val="black">
                  <a:alpha val="40000"/>
                </a:prstClr>
              </a:outerShdw>
            </a:effectLst>
          </p:spPr>
          <p:txBody>
            <a:bodyPr vert="horz" wrap="square" lIns="48006" tIns="480060" rIns="48006" bIns="96012" numCol="1" rtlCol="0" anchor="t" anchorCtr="0" compatLnSpc="1">
              <a:prstTxWarp prst="textNoShape">
                <a:avLst/>
              </a:prstTxWarp>
              <a:noAutofit/>
            </a:bodyPr>
            <a:lstStyle/>
            <a:p>
              <a:pPr marL="0" lvl="1" fontAlgn="auto">
                <a:spcBef>
                  <a:spcPts val="0"/>
                </a:spcBef>
                <a:spcAft>
                  <a:spcPts val="0"/>
                </a:spcAft>
                <a:defRPr/>
              </a:pPr>
              <a:endParaRPr lang="en-US" sz="1890" kern="0" dirty="0">
                <a:solidFill>
                  <a:sysClr val="windowText" lastClr="000000"/>
                </a:solidFill>
                <a:latin typeface="Calibri"/>
              </a:endParaRPr>
            </a:p>
          </p:txBody>
        </p:sp>
        <p:sp>
          <p:nvSpPr>
            <p:cNvPr id="6" name="Line 8"/>
            <p:cNvSpPr>
              <a:spLocks noChangeShapeType="1"/>
            </p:cNvSpPr>
            <p:nvPr>
              <p:custDataLst>
                <p:tags r:id="rId3"/>
              </p:custDataLst>
            </p:nvPr>
          </p:nvSpPr>
          <p:spPr bwMode="auto">
            <a:xfrm>
              <a:off x="2726057" y="1240541"/>
              <a:ext cx="0" cy="4636728"/>
            </a:xfrm>
            <a:prstGeom prst="line">
              <a:avLst/>
            </a:prstGeom>
            <a:noFill/>
            <a:ln w="12700">
              <a:solidFill>
                <a:srgbClr val="265899"/>
              </a:solidFill>
              <a:prstDash val="sysDot"/>
              <a:round/>
              <a:headEnd/>
              <a:tailEnd/>
            </a:ln>
            <a:effectLst/>
          </p:spPr>
          <p:txBody>
            <a:bodyPr wrap="none" anchor="ctr">
              <a:spAutoFit/>
            </a:bodyPr>
            <a:lstStyle/>
            <a:p>
              <a:pPr fontAlgn="auto">
                <a:spcBef>
                  <a:spcPts val="0"/>
                </a:spcBef>
                <a:spcAft>
                  <a:spcPts val="0"/>
                </a:spcAft>
                <a:defRPr/>
              </a:pPr>
              <a:endParaRPr lang="en-US" sz="1890" kern="0" dirty="0">
                <a:solidFill>
                  <a:sysClr val="windowText" lastClr="000000"/>
                </a:solidFill>
                <a:latin typeface="Arial Narrow" pitchFamily="34" charset="0"/>
              </a:endParaRPr>
            </a:p>
          </p:txBody>
        </p:sp>
        <p:sp>
          <p:nvSpPr>
            <p:cNvPr id="7" name="Line 8"/>
            <p:cNvSpPr>
              <a:spLocks noChangeShapeType="1"/>
            </p:cNvSpPr>
            <p:nvPr>
              <p:custDataLst>
                <p:tags r:id="rId4"/>
              </p:custDataLst>
            </p:nvPr>
          </p:nvSpPr>
          <p:spPr bwMode="auto">
            <a:xfrm>
              <a:off x="4437634" y="1240541"/>
              <a:ext cx="0" cy="4636728"/>
            </a:xfrm>
            <a:prstGeom prst="line">
              <a:avLst/>
            </a:prstGeom>
            <a:noFill/>
            <a:ln w="12700">
              <a:solidFill>
                <a:srgbClr val="265899"/>
              </a:solidFill>
              <a:prstDash val="sysDot"/>
              <a:round/>
              <a:headEnd/>
              <a:tailEnd/>
            </a:ln>
            <a:effectLst/>
          </p:spPr>
          <p:txBody>
            <a:bodyPr wrap="none" anchor="ctr">
              <a:spAutoFit/>
            </a:bodyPr>
            <a:lstStyle/>
            <a:p>
              <a:pPr fontAlgn="auto">
                <a:spcBef>
                  <a:spcPts val="0"/>
                </a:spcBef>
                <a:spcAft>
                  <a:spcPts val="0"/>
                </a:spcAft>
                <a:defRPr/>
              </a:pPr>
              <a:endParaRPr lang="en-US" sz="1890" kern="0" dirty="0">
                <a:solidFill>
                  <a:sysClr val="windowText" lastClr="000000"/>
                </a:solidFill>
                <a:latin typeface="Arial Narrow" pitchFamily="34" charset="0"/>
              </a:endParaRPr>
            </a:p>
          </p:txBody>
        </p:sp>
        <p:sp>
          <p:nvSpPr>
            <p:cNvPr id="8" name="Line 8"/>
            <p:cNvSpPr>
              <a:spLocks noChangeShapeType="1"/>
            </p:cNvSpPr>
            <p:nvPr>
              <p:custDataLst>
                <p:tags r:id="rId5"/>
              </p:custDataLst>
            </p:nvPr>
          </p:nvSpPr>
          <p:spPr bwMode="auto">
            <a:xfrm>
              <a:off x="6149211" y="1240541"/>
              <a:ext cx="0" cy="4636728"/>
            </a:xfrm>
            <a:prstGeom prst="line">
              <a:avLst/>
            </a:prstGeom>
            <a:noFill/>
            <a:ln w="12700">
              <a:solidFill>
                <a:srgbClr val="265899"/>
              </a:solidFill>
              <a:prstDash val="sysDot"/>
              <a:round/>
              <a:headEnd/>
              <a:tailEnd/>
            </a:ln>
            <a:effectLst/>
          </p:spPr>
          <p:txBody>
            <a:bodyPr wrap="none" anchor="ctr">
              <a:spAutoFit/>
            </a:bodyPr>
            <a:lstStyle/>
            <a:p>
              <a:pPr fontAlgn="auto">
                <a:spcBef>
                  <a:spcPts val="0"/>
                </a:spcBef>
                <a:spcAft>
                  <a:spcPts val="0"/>
                </a:spcAft>
                <a:defRPr/>
              </a:pPr>
              <a:endParaRPr lang="en-US" sz="1890" kern="0" dirty="0">
                <a:solidFill>
                  <a:sysClr val="windowText" lastClr="000000"/>
                </a:solidFill>
                <a:latin typeface="Arial Narrow" pitchFamily="34" charset="0"/>
              </a:endParaRPr>
            </a:p>
          </p:txBody>
        </p:sp>
        <p:sp>
          <p:nvSpPr>
            <p:cNvPr id="9" name="Line 8"/>
            <p:cNvSpPr>
              <a:spLocks noChangeShapeType="1"/>
            </p:cNvSpPr>
            <p:nvPr>
              <p:custDataLst>
                <p:tags r:id="rId6"/>
              </p:custDataLst>
            </p:nvPr>
          </p:nvSpPr>
          <p:spPr bwMode="auto">
            <a:xfrm>
              <a:off x="7860788" y="1240541"/>
              <a:ext cx="0" cy="4636728"/>
            </a:xfrm>
            <a:prstGeom prst="line">
              <a:avLst/>
            </a:prstGeom>
            <a:noFill/>
            <a:ln w="12700">
              <a:solidFill>
                <a:srgbClr val="265899"/>
              </a:solidFill>
              <a:prstDash val="sysDot"/>
              <a:round/>
              <a:headEnd/>
              <a:tailEnd/>
            </a:ln>
            <a:effectLst/>
          </p:spPr>
          <p:txBody>
            <a:bodyPr wrap="none" anchor="ctr">
              <a:spAutoFit/>
            </a:bodyPr>
            <a:lstStyle/>
            <a:p>
              <a:pPr fontAlgn="auto">
                <a:spcBef>
                  <a:spcPts val="0"/>
                </a:spcBef>
                <a:spcAft>
                  <a:spcPts val="0"/>
                </a:spcAft>
                <a:defRPr/>
              </a:pPr>
              <a:endParaRPr lang="en-US" sz="1890" kern="0" dirty="0">
                <a:solidFill>
                  <a:sysClr val="windowText" lastClr="000000"/>
                </a:solidFill>
                <a:latin typeface="Arial Narrow" pitchFamily="34" charset="0"/>
              </a:endParaRPr>
            </a:p>
          </p:txBody>
        </p:sp>
        <p:sp>
          <p:nvSpPr>
            <p:cNvPr id="10" name="Line 8"/>
            <p:cNvSpPr>
              <a:spLocks noChangeShapeType="1"/>
            </p:cNvSpPr>
            <p:nvPr>
              <p:custDataLst>
                <p:tags r:id="rId7"/>
              </p:custDataLst>
            </p:nvPr>
          </p:nvSpPr>
          <p:spPr bwMode="auto">
            <a:xfrm>
              <a:off x="1014480" y="1240541"/>
              <a:ext cx="0" cy="4636728"/>
            </a:xfrm>
            <a:prstGeom prst="line">
              <a:avLst/>
            </a:prstGeom>
            <a:noFill/>
            <a:ln w="12700">
              <a:solidFill>
                <a:srgbClr val="265899"/>
              </a:solidFill>
              <a:prstDash val="sysDot"/>
              <a:round/>
              <a:headEnd/>
              <a:tailEnd/>
            </a:ln>
            <a:effectLst/>
          </p:spPr>
          <p:txBody>
            <a:bodyPr wrap="none" anchor="ctr">
              <a:spAutoFit/>
            </a:bodyPr>
            <a:lstStyle/>
            <a:p>
              <a:pPr fontAlgn="auto">
                <a:spcBef>
                  <a:spcPts val="0"/>
                </a:spcBef>
                <a:spcAft>
                  <a:spcPts val="0"/>
                </a:spcAft>
                <a:defRPr/>
              </a:pPr>
              <a:endParaRPr lang="en-US" sz="1890" kern="0" dirty="0">
                <a:solidFill>
                  <a:sysClr val="windowText" lastClr="000000"/>
                </a:solidFill>
                <a:latin typeface="Arial Narrow" pitchFamily="34" charset="0"/>
              </a:endParaRPr>
            </a:p>
          </p:txBody>
        </p:sp>
        <p:sp>
          <p:nvSpPr>
            <p:cNvPr id="11" name="TextBox 10"/>
            <p:cNvSpPr txBox="1"/>
            <p:nvPr>
              <p:custDataLst>
                <p:tags r:id="rId8"/>
              </p:custDataLst>
            </p:nvPr>
          </p:nvSpPr>
          <p:spPr>
            <a:xfrm>
              <a:off x="2417717" y="2881358"/>
              <a:ext cx="633937" cy="830423"/>
            </a:xfrm>
            <a:prstGeom prst="rect">
              <a:avLst/>
            </a:prstGeom>
            <a:solidFill>
              <a:srgbClr val="FFFFFF">
                <a:lumMod val="95000"/>
              </a:srgbClr>
            </a:solidFill>
          </p:spPr>
          <p:txBody>
            <a:bodyPr wrap="square" rtlCol="0">
              <a:spAutoFit/>
            </a:bodyPr>
            <a:lstStyle/>
            <a:p>
              <a:pPr algn="ctr" fontAlgn="auto">
                <a:spcBef>
                  <a:spcPts val="0"/>
                </a:spcBef>
                <a:spcAft>
                  <a:spcPts val="0"/>
                </a:spcAft>
                <a:defRPr/>
              </a:pPr>
              <a:r>
                <a:rPr lang="en-US" sz="3360" kern="0" dirty="0">
                  <a:solidFill>
                    <a:sysClr val="windowText" lastClr="000000"/>
                  </a:solidFill>
                  <a:latin typeface="Wingdings" pitchFamily="2" charset="2"/>
                </a:rPr>
                <a:t>4</a:t>
              </a:r>
              <a:endParaRPr lang="en-US" sz="2940" kern="0" dirty="0">
                <a:solidFill>
                  <a:sysClr val="windowText" lastClr="000000"/>
                </a:solidFill>
                <a:latin typeface="Arial Narrow" pitchFamily="34" charset="0"/>
              </a:endParaRPr>
            </a:p>
          </p:txBody>
        </p:sp>
        <p:sp>
          <p:nvSpPr>
            <p:cNvPr id="12" name="TextBox 11"/>
            <p:cNvSpPr txBox="1"/>
            <p:nvPr>
              <p:custDataLst>
                <p:tags r:id="rId9"/>
              </p:custDataLst>
            </p:nvPr>
          </p:nvSpPr>
          <p:spPr>
            <a:xfrm>
              <a:off x="3646019" y="2881358"/>
              <a:ext cx="1593684" cy="830423"/>
            </a:xfrm>
            <a:prstGeom prst="rect">
              <a:avLst/>
            </a:prstGeom>
            <a:solidFill>
              <a:srgbClr val="FFFFFF">
                <a:lumMod val="95000"/>
              </a:srgbClr>
            </a:solidFill>
          </p:spPr>
          <p:txBody>
            <a:bodyPr wrap="square" rtlCol="0">
              <a:spAutoFit/>
            </a:bodyPr>
            <a:lstStyle/>
            <a:p>
              <a:pPr algn="ctr" fontAlgn="auto">
                <a:spcBef>
                  <a:spcPts val="0"/>
                </a:spcBef>
                <a:spcAft>
                  <a:spcPts val="0"/>
                </a:spcAft>
                <a:defRPr/>
              </a:pPr>
              <a:r>
                <a:rPr lang="en-US" sz="3360" kern="0" dirty="0">
                  <a:solidFill>
                    <a:sysClr val="windowText" lastClr="000000"/>
                  </a:solidFill>
                  <a:latin typeface="Wingdings" pitchFamily="2" charset="2"/>
                </a:rPr>
                <a:t>444</a:t>
              </a:r>
              <a:endParaRPr lang="en-US" sz="3360" kern="0" dirty="0">
                <a:solidFill>
                  <a:sysClr val="windowText" lastClr="000000"/>
                </a:solidFill>
                <a:latin typeface="Arial Narrow" pitchFamily="34" charset="0"/>
              </a:endParaRPr>
            </a:p>
          </p:txBody>
        </p:sp>
        <p:sp>
          <p:nvSpPr>
            <p:cNvPr id="13" name="TextBox 12"/>
            <p:cNvSpPr txBox="1"/>
            <p:nvPr>
              <p:custDataLst>
                <p:tags r:id="rId10"/>
              </p:custDataLst>
            </p:nvPr>
          </p:nvSpPr>
          <p:spPr>
            <a:xfrm>
              <a:off x="5838872" y="2908553"/>
              <a:ext cx="633936" cy="530382"/>
            </a:xfrm>
            <a:prstGeom prst="rect">
              <a:avLst/>
            </a:prstGeom>
            <a:solidFill>
              <a:srgbClr val="FFFFFF">
                <a:lumMod val="95000"/>
              </a:srgbClr>
            </a:solidFill>
          </p:spPr>
          <p:txBody>
            <a:bodyPr wrap="square" rtlCol="0" anchor="ctr">
              <a:noAutofit/>
            </a:bodyPr>
            <a:lstStyle/>
            <a:p>
              <a:pPr algn="ctr" fontAlgn="auto">
                <a:spcBef>
                  <a:spcPts val="0"/>
                </a:spcBef>
                <a:spcAft>
                  <a:spcPts val="0"/>
                </a:spcAft>
                <a:defRPr/>
              </a:pPr>
              <a:r>
                <a:rPr lang="en-US" sz="3780" kern="0" dirty="0">
                  <a:solidFill>
                    <a:sysClr val="windowText" lastClr="000000"/>
                  </a:solidFill>
                  <a:latin typeface="Wingdings" charset="2"/>
                </a:rPr>
                <a:t>:</a:t>
              </a:r>
            </a:p>
          </p:txBody>
        </p:sp>
        <p:grpSp>
          <p:nvGrpSpPr>
            <p:cNvPr id="14" name="Group 7"/>
            <p:cNvGrpSpPr/>
            <p:nvPr>
              <p:custDataLst>
                <p:tags r:id="rId11"/>
              </p:custDataLst>
            </p:nvPr>
          </p:nvGrpSpPr>
          <p:grpSpPr>
            <a:xfrm>
              <a:off x="1090108" y="4347880"/>
              <a:ext cx="658996" cy="571775"/>
              <a:chOff x="4399395" y="2671145"/>
              <a:chExt cx="1842470" cy="1598612"/>
            </a:xfrm>
            <a:solidFill>
              <a:srgbClr val="0085AC"/>
            </a:solidFill>
          </p:grpSpPr>
          <p:sp>
            <p:nvSpPr>
              <p:cNvPr id="65" name="Right Arrow 64"/>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6" name="Rectangle 65"/>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7" name="Circular Arrow 66"/>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15" name="Group 7"/>
            <p:cNvGrpSpPr/>
            <p:nvPr>
              <p:custDataLst>
                <p:tags r:id="rId12"/>
              </p:custDataLst>
            </p:nvPr>
          </p:nvGrpSpPr>
          <p:grpSpPr>
            <a:xfrm>
              <a:off x="1916373" y="4347880"/>
              <a:ext cx="658996" cy="571775"/>
              <a:chOff x="4399395" y="2671145"/>
              <a:chExt cx="1842470" cy="1598612"/>
            </a:xfrm>
            <a:solidFill>
              <a:srgbClr val="0085AC"/>
            </a:solidFill>
          </p:grpSpPr>
          <p:sp>
            <p:nvSpPr>
              <p:cNvPr id="62"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3"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4" name="Circular Arrow 63"/>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16" name="Group 7"/>
            <p:cNvGrpSpPr/>
            <p:nvPr>
              <p:custDataLst>
                <p:tags r:id="rId13"/>
              </p:custDataLst>
            </p:nvPr>
          </p:nvGrpSpPr>
          <p:grpSpPr>
            <a:xfrm>
              <a:off x="2830773" y="4347880"/>
              <a:ext cx="658996" cy="571775"/>
              <a:chOff x="4399395" y="2671145"/>
              <a:chExt cx="1842470" cy="1598612"/>
            </a:xfrm>
            <a:solidFill>
              <a:srgbClr val="0085AC"/>
            </a:solidFill>
          </p:grpSpPr>
          <p:sp>
            <p:nvSpPr>
              <p:cNvPr id="59"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0"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61" name="Circular Arrow 60"/>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17" name="Group 66"/>
            <p:cNvGrpSpPr/>
            <p:nvPr>
              <p:custDataLst>
                <p:tags r:id="rId14"/>
              </p:custDataLst>
            </p:nvPr>
          </p:nvGrpSpPr>
          <p:grpSpPr>
            <a:xfrm>
              <a:off x="3646021" y="4347880"/>
              <a:ext cx="658996" cy="571775"/>
              <a:chOff x="4399395" y="2671145"/>
              <a:chExt cx="1842470" cy="1598612"/>
            </a:xfrm>
            <a:solidFill>
              <a:srgbClr val="0085AC"/>
            </a:solidFill>
          </p:grpSpPr>
          <p:sp>
            <p:nvSpPr>
              <p:cNvPr id="56"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7"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8" name="Circular Arrow 57"/>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18" name="Group 7"/>
            <p:cNvGrpSpPr/>
            <p:nvPr>
              <p:custDataLst>
                <p:tags r:id="rId15"/>
              </p:custDataLst>
            </p:nvPr>
          </p:nvGrpSpPr>
          <p:grpSpPr>
            <a:xfrm>
              <a:off x="4503322" y="4347880"/>
              <a:ext cx="658996" cy="571775"/>
              <a:chOff x="4399395" y="2671145"/>
              <a:chExt cx="1842470" cy="1598612"/>
            </a:xfrm>
            <a:solidFill>
              <a:srgbClr val="0085AC"/>
            </a:solidFill>
          </p:grpSpPr>
          <p:sp>
            <p:nvSpPr>
              <p:cNvPr id="53"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4"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5" name="Circular Arrow 54"/>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19" name="Group 18"/>
            <p:cNvGrpSpPr/>
            <p:nvPr>
              <p:custDataLst>
                <p:tags r:id="rId16"/>
              </p:custDataLst>
            </p:nvPr>
          </p:nvGrpSpPr>
          <p:grpSpPr>
            <a:xfrm>
              <a:off x="5318570" y="4347880"/>
              <a:ext cx="658996" cy="571775"/>
              <a:chOff x="4399395" y="2671145"/>
              <a:chExt cx="1842470" cy="1598612"/>
            </a:xfrm>
            <a:solidFill>
              <a:srgbClr val="0085AC"/>
            </a:solidFill>
          </p:grpSpPr>
          <p:sp>
            <p:nvSpPr>
              <p:cNvPr id="50"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1"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52" name="Circular Arrow 51"/>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20" name="Group 88"/>
            <p:cNvGrpSpPr/>
            <p:nvPr>
              <p:custDataLst>
                <p:tags r:id="rId17"/>
              </p:custDataLst>
            </p:nvPr>
          </p:nvGrpSpPr>
          <p:grpSpPr>
            <a:xfrm>
              <a:off x="6277039" y="4347880"/>
              <a:ext cx="658996" cy="571775"/>
              <a:chOff x="4399395" y="2671145"/>
              <a:chExt cx="1842470" cy="1598612"/>
            </a:xfrm>
            <a:solidFill>
              <a:srgbClr val="0085AC"/>
            </a:solidFill>
          </p:grpSpPr>
          <p:sp>
            <p:nvSpPr>
              <p:cNvPr id="47"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48"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49" name="Circular Arrow 48"/>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grpSp>
          <p:nvGrpSpPr>
            <p:cNvPr id="21" name="Group 7"/>
            <p:cNvGrpSpPr/>
            <p:nvPr>
              <p:custDataLst>
                <p:tags r:id="rId18"/>
              </p:custDataLst>
            </p:nvPr>
          </p:nvGrpSpPr>
          <p:grpSpPr>
            <a:xfrm>
              <a:off x="7092287" y="4347880"/>
              <a:ext cx="658996" cy="571775"/>
              <a:chOff x="4399395" y="2671145"/>
              <a:chExt cx="1842470" cy="1598612"/>
            </a:xfrm>
            <a:solidFill>
              <a:srgbClr val="0085AC"/>
            </a:solidFill>
          </p:grpSpPr>
          <p:sp>
            <p:nvSpPr>
              <p:cNvPr id="44"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45"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sp>
            <p:nvSpPr>
              <p:cNvPr id="46" name="Circular Arrow 45"/>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US" sz="1890" kern="0" dirty="0">
                  <a:solidFill>
                    <a:sysClr val="windowText" lastClr="000000"/>
                  </a:solidFill>
                  <a:latin typeface="Calibri"/>
                  <a:cs typeface="Calibri"/>
                </a:endParaRPr>
              </a:p>
            </p:txBody>
          </p:sp>
        </p:grpSp>
        <p:pic>
          <p:nvPicPr>
            <p:cNvPr id="22" name="Picture 21" descr="sprint-software-box.png"/>
            <p:cNvPicPr>
              <a:picLocks noChangeAspect="1"/>
            </p:cNvPicPr>
            <p:nvPr>
              <p:custDataLst>
                <p:tags r:id="rId19"/>
              </p:custDataLst>
            </p:nvPr>
          </p:nvPicPr>
          <p:blipFill>
            <a:blip r:embed="rId43" cstate="print">
              <a:extLst>
                <a:ext uri="{28A0092B-C50C-407E-A947-70E740481C1C}">
                  <a14:useLocalDpi xmlns:a14="http://schemas.microsoft.com/office/drawing/2010/main" val="0"/>
                </a:ext>
              </a:extLst>
            </a:blip>
            <a:stretch>
              <a:fillRect/>
            </a:stretch>
          </p:blipFill>
          <p:spPr>
            <a:xfrm>
              <a:off x="1517348" y="5272120"/>
              <a:ext cx="310101" cy="330200"/>
            </a:xfrm>
            <a:prstGeom prst="rect">
              <a:avLst/>
            </a:prstGeom>
          </p:spPr>
        </p:pic>
        <p:pic>
          <p:nvPicPr>
            <p:cNvPr id="23" name="Picture 22" descr="sprint-software-box.png"/>
            <p:cNvPicPr>
              <a:picLocks noChangeAspect="1"/>
            </p:cNvPicPr>
            <p:nvPr>
              <p:custDataLst>
                <p:tags r:id="rId20"/>
              </p:custDataLst>
            </p:nvPr>
          </p:nvPicPr>
          <p:blipFill>
            <a:blip r:embed="rId44" cstate="print">
              <a:extLst>
                <a:ext uri="{28A0092B-C50C-407E-A947-70E740481C1C}">
                  <a14:useLocalDpi xmlns:a14="http://schemas.microsoft.com/office/drawing/2010/main" val="0"/>
                </a:ext>
              </a:extLst>
            </a:blip>
            <a:stretch>
              <a:fillRect/>
            </a:stretch>
          </p:blipFill>
          <p:spPr>
            <a:xfrm>
              <a:off x="2288736" y="5254659"/>
              <a:ext cx="342899" cy="365123"/>
            </a:xfrm>
            <a:prstGeom prst="rect">
              <a:avLst/>
            </a:prstGeom>
          </p:spPr>
        </p:pic>
        <p:pic>
          <p:nvPicPr>
            <p:cNvPr id="24" name="Picture 23" descr="sprint-software-box.png"/>
            <p:cNvPicPr>
              <a:picLocks noChangeAspect="1"/>
            </p:cNvPicPr>
            <p:nvPr>
              <p:custDataLst>
                <p:tags r:id="rId21"/>
              </p:custDataLst>
            </p:nvPr>
          </p:nvPicPr>
          <p:blipFill>
            <a:blip r:embed="rId45" cstate="print">
              <a:extLst>
                <a:ext uri="{28A0092B-C50C-407E-A947-70E740481C1C}">
                  <a14:useLocalDpi xmlns:a14="http://schemas.microsoft.com/office/drawing/2010/main" val="0"/>
                </a:ext>
              </a:extLst>
            </a:blip>
            <a:stretch>
              <a:fillRect/>
            </a:stretch>
          </p:blipFill>
          <p:spPr>
            <a:xfrm>
              <a:off x="7529756" y="5087970"/>
              <a:ext cx="655982" cy="698500"/>
            </a:xfrm>
            <a:prstGeom prst="rect">
              <a:avLst/>
            </a:prstGeom>
          </p:spPr>
        </p:pic>
        <p:pic>
          <p:nvPicPr>
            <p:cNvPr id="25" name="Picture 24" descr="sprint-software-box.png"/>
            <p:cNvPicPr>
              <a:picLocks noChangeAspect="1"/>
            </p:cNvPicPr>
            <p:nvPr>
              <p:custDataLst>
                <p:tags r:id="rId22"/>
              </p:custDataLst>
            </p:nvPr>
          </p:nvPicPr>
          <p:blipFill>
            <a:blip r:embed="rId46" cstate="print">
              <a:extLst>
                <a:ext uri="{28A0092B-C50C-407E-A947-70E740481C1C}">
                  <a14:useLocalDpi xmlns:a14="http://schemas.microsoft.com/office/drawing/2010/main" val="0"/>
                </a:ext>
              </a:extLst>
            </a:blip>
            <a:stretch>
              <a:fillRect/>
            </a:stretch>
          </p:blipFill>
          <p:spPr>
            <a:xfrm>
              <a:off x="3092922" y="5246721"/>
              <a:ext cx="357809" cy="381000"/>
            </a:xfrm>
            <a:prstGeom prst="rect">
              <a:avLst/>
            </a:prstGeom>
          </p:spPr>
        </p:pic>
        <p:pic>
          <p:nvPicPr>
            <p:cNvPr id="26" name="Picture 25" descr="sprint-software-box.png"/>
            <p:cNvPicPr>
              <a:picLocks noChangeAspect="1"/>
            </p:cNvPicPr>
            <p:nvPr>
              <p:custDataLst>
                <p:tags r:id="rId23"/>
              </p:custDataLst>
            </p:nvPr>
          </p:nvPicPr>
          <p:blipFill>
            <a:blip r:embed="rId47" cstate="print">
              <a:extLst>
                <a:ext uri="{28A0092B-C50C-407E-A947-70E740481C1C}">
                  <a14:useLocalDpi xmlns:a14="http://schemas.microsoft.com/office/drawing/2010/main" val="0"/>
                </a:ext>
              </a:extLst>
            </a:blip>
            <a:stretch>
              <a:fillRect/>
            </a:stretch>
          </p:blipFill>
          <p:spPr>
            <a:xfrm>
              <a:off x="3912018" y="5220851"/>
              <a:ext cx="406399" cy="432739"/>
            </a:xfrm>
            <a:prstGeom prst="rect">
              <a:avLst/>
            </a:prstGeom>
          </p:spPr>
        </p:pic>
        <p:pic>
          <p:nvPicPr>
            <p:cNvPr id="27" name="Picture 26" descr="sprint-software-box.png"/>
            <p:cNvPicPr>
              <a:picLocks noChangeAspect="1"/>
            </p:cNvPicPr>
            <p:nvPr>
              <p:custDataLst>
                <p:tags r:id="rId24"/>
              </p:custDataLst>
            </p:nvPr>
          </p:nvPicPr>
          <p:blipFill>
            <a:blip r:embed="rId47" cstate="print">
              <a:extLst>
                <a:ext uri="{28A0092B-C50C-407E-A947-70E740481C1C}">
                  <a14:useLocalDpi xmlns:a14="http://schemas.microsoft.com/office/drawing/2010/main" val="0"/>
                </a:ext>
              </a:extLst>
            </a:blip>
            <a:stretch>
              <a:fillRect/>
            </a:stretch>
          </p:blipFill>
          <p:spPr>
            <a:xfrm>
              <a:off x="4779704" y="5220851"/>
              <a:ext cx="406399" cy="432739"/>
            </a:xfrm>
            <a:prstGeom prst="rect">
              <a:avLst/>
            </a:prstGeom>
          </p:spPr>
        </p:pic>
        <p:pic>
          <p:nvPicPr>
            <p:cNvPr id="28" name="Picture 27" descr="sprint-software-box.png"/>
            <p:cNvPicPr>
              <a:picLocks noChangeAspect="1"/>
            </p:cNvPicPr>
            <p:nvPr>
              <p:custDataLst>
                <p:tags r:id="rId25"/>
              </p:custDataLst>
            </p:nvPr>
          </p:nvPicPr>
          <p:blipFill>
            <a:blip r:embed="rId48" cstate="print">
              <a:extLst>
                <a:ext uri="{28A0092B-C50C-407E-A947-70E740481C1C}">
                  <a14:useLocalDpi xmlns:a14="http://schemas.microsoft.com/office/drawing/2010/main" val="0"/>
                </a:ext>
              </a:extLst>
            </a:blip>
            <a:stretch>
              <a:fillRect/>
            </a:stretch>
          </p:blipFill>
          <p:spPr>
            <a:xfrm>
              <a:off x="5647390" y="5208620"/>
              <a:ext cx="429371" cy="457200"/>
            </a:xfrm>
            <a:prstGeom prst="rect">
              <a:avLst/>
            </a:prstGeom>
          </p:spPr>
        </p:pic>
        <p:pic>
          <p:nvPicPr>
            <p:cNvPr id="29" name="Picture 28" descr="sprint-software-box.png"/>
            <p:cNvPicPr>
              <a:picLocks noChangeAspect="1"/>
            </p:cNvPicPr>
            <p:nvPr>
              <p:custDataLst>
                <p:tags r:id="rId26"/>
              </p:custDataLst>
            </p:nvPr>
          </p:nvPicPr>
          <p:blipFill>
            <a:blip r:embed="rId49" cstate="print">
              <a:extLst>
                <a:ext uri="{28A0092B-C50C-407E-A947-70E740481C1C}">
                  <a14:useLocalDpi xmlns:a14="http://schemas.microsoft.com/office/drawing/2010/main" val="0"/>
                </a:ext>
              </a:extLst>
            </a:blip>
            <a:stretch>
              <a:fillRect/>
            </a:stretch>
          </p:blipFill>
          <p:spPr>
            <a:xfrm>
              <a:off x="6538048" y="5170874"/>
              <a:ext cx="500269" cy="532693"/>
            </a:xfrm>
            <a:prstGeom prst="rect">
              <a:avLst/>
            </a:prstGeom>
          </p:spPr>
        </p:pic>
        <p:sp>
          <p:nvSpPr>
            <p:cNvPr id="30" name="Rounded Rectangle 29"/>
            <p:cNvSpPr/>
            <p:nvPr>
              <p:custDataLst>
                <p:tags r:id="rId27"/>
              </p:custDataLst>
            </p:nvPr>
          </p:nvSpPr>
          <p:spPr bwMode="auto">
            <a:xfrm>
              <a:off x="1104580" y="1420481"/>
              <a:ext cx="1464562" cy="465978"/>
            </a:xfrm>
            <a:prstGeom prst="roundRect">
              <a:avLst/>
            </a:prstGeom>
            <a:solidFill>
              <a:schemeClr val="tx2"/>
            </a:solidFill>
            <a:ln w="6350" cap="flat" cmpd="sng" algn="ctr">
              <a:noFill/>
              <a:prstDash val="solid"/>
              <a:round/>
              <a:headEnd type="none" w="med" len="med"/>
              <a:tailEnd type="none" w="med" len="med"/>
            </a:ln>
            <a:effectLst>
              <a:outerShdw blurRad="50800" dist="50800" dir="2700000" algn="tl" rotWithShape="0">
                <a:srgbClr val="000000">
                  <a:alpha val="22000"/>
                </a:srgbClr>
              </a:outerShdw>
            </a:effectLst>
          </p:spPr>
          <p:txBody>
            <a:bodyPr vert="horz" wrap="square" lIns="96012" tIns="96012"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sz="1365" b="1"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Requirements</a:t>
              </a:r>
            </a:p>
          </p:txBody>
        </p:sp>
        <p:sp>
          <p:nvSpPr>
            <p:cNvPr id="31" name="Rounded Rectangle 30"/>
            <p:cNvSpPr/>
            <p:nvPr>
              <p:custDataLst>
                <p:tags r:id="rId28"/>
              </p:custDataLst>
            </p:nvPr>
          </p:nvSpPr>
          <p:spPr bwMode="auto">
            <a:xfrm>
              <a:off x="2814463" y="1710973"/>
              <a:ext cx="1464562" cy="465978"/>
            </a:xfrm>
            <a:prstGeom prst="roundRect">
              <a:avLst/>
            </a:prstGeom>
            <a:solidFill>
              <a:schemeClr val="tx2"/>
            </a:solidFill>
            <a:ln w="6350" cap="flat" cmpd="sng" algn="ctr">
              <a:noFill/>
              <a:prstDash val="solid"/>
              <a:round/>
              <a:headEnd type="none" w="med" len="med"/>
              <a:tailEnd type="none" w="med" len="med"/>
            </a:ln>
            <a:effectLst>
              <a:outerShdw blurRad="50800" dist="50800" dir="2700000" algn="tl" rotWithShape="0">
                <a:srgbClr val="000000">
                  <a:alpha val="22000"/>
                </a:srgbClr>
              </a:outerShdw>
            </a:effectLst>
          </p:spPr>
          <p:txBody>
            <a:bodyPr vert="horz" wrap="square" lIns="96012" tIns="96012"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sz="1365" b="1"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Design</a:t>
              </a:r>
            </a:p>
          </p:txBody>
        </p:sp>
        <p:sp>
          <p:nvSpPr>
            <p:cNvPr id="32" name="Rounded Rectangle 31"/>
            <p:cNvSpPr/>
            <p:nvPr>
              <p:custDataLst>
                <p:tags r:id="rId29"/>
              </p:custDataLst>
            </p:nvPr>
          </p:nvSpPr>
          <p:spPr bwMode="auto">
            <a:xfrm>
              <a:off x="4492730" y="2001465"/>
              <a:ext cx="1609166" cy="465978"/>
            </a:xfrm>
            <a:prstGeom prst="roundRect">
              <a:avLst/>
            </a:prstGeom>
            <a:solidFill>
              <a:schemeClr val="tx2"/>
            </a:solidFill>
            <a:ln w="6350" cap="flat" cmpd="sng" algn="ctr">
              <a:noFill/>
              <a:prstDash val="solid"/>
              <a:round/>
              <a:headEnd type="none" w="med" len="med"/>
              <a:tailEnd type="none" w="med" len="med"/>
            </a:ln>
            <a:effectLst>
              <a:outerShdw blurRad="50800" dist="50800" dir="2700000" algn="tl" rotWithShape="0">
                <a:srgbClr val="000000">
                  <a:alpha val="22000"/>
                </a:srgbClr>
              </a:outerShdw>
            </a:effectLst>
          </p:spPr>
          <p:txBody>
            <a:bodyPr vert="horz" wrap="square" lIns="96012" tIns="96012"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sz="1365" b="1"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Implementation</a:t>
              </a:r>
            </a:p>
          </p:txBody>
        </p:sp>
        <p:sp>
          <p:nvSpPr>
            <p:cNvPr id="33" name="Rounded Rectangle 32"/>
            <p:cNvSpPr/>
            <p:nvPr>
              <p:custDataLst>
                <p:tags r:id="rId30"/>
              </p:custDataLst>
            </p:nvPr>
          </p:nvSpPr>
          <p:spPr bwMode="auto">
            <a:xfrm>
              <a:off x="6234230" y="2291958"/>
              <a:ext cx="1464562" cy="465978"/>
            </a:xfrm>
            <a:prstGeom prst="roundRect">
              <a:avLst/>
            </a:prstGeom>
            <a:solidFill>
              <a:schemeClr val="tx2"/>
            </a:solidFill>
            <a:ln w="6350" cap="flat" cmpd="sng" algn="ctr">
              <a:noFill/>
              <a:prstDash val="solid"/>
              <a:round/>
              <a:headEnd type="none" w="med" len="med"/>
              <a:tailEnd type="none" w="med" len="med"/>
            </a:ln>
            <a:effectLst>
              <a:outerShdw blurRad="50800" dist="50800" dir="2700000" algn="tl" rotWithShape="0">
                <a:srgbClr val="000000">
                  <a:alpha val="22000"/>
                </a:srgbClr>
              </a:outerShdw>
            </a:effectLst>
          </p:spPr>
          <p:txBody>
            <a:bodyPr vert="horz" wrap="square" lIns="96012" tIns="96012"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sz="1365" b="1"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Verification</a:t>
              </a:r>
            </a:p>
          </p:txBody>
        </p:sp>
        <p:sp>
          <p:nvSpPr>
            <p:cNvPr id="34" name="Bent Arrow 33"/>
            <p:cNvSpPr/>
            <p:nvPr>
              <p:custDataLst>
                <p:tags r:id="rId31"/>
              </p:custDataLst>
            </p:nvPr>
          </p:nvSpPr>
          <p:spPr bwMode="auto">
            <a:xfrm rot="5400000">
              <a:off x="2996254" y="1061211"/>
              <a:ext cx="222651" cy="1076878"/>
            </a:xfrm>
            <a:prstGeom prst="bentArrow">
              <a:avLst>
                <a:gd name="adj1" fmla="val 27023"/>
                <a:gd name="adj2" fmla="val 30181"/>
                <a:gd name="adj3" fmla="val 24097"/>
                <a:gd name="adj4" fmla="val 18303"/>
              </a:avLst>
            </a:prstGeom>
            <a:solidFill>
              <a:srgbClr val="FFFFFF">
                <a:lumMod val="65000"/>
              </a:srgbClr>
            </a:solidFill>
            <a:ln w="19050" cap="flat" cmpd="sng" algn="ctr">
              <a:noFill/>
              <a:prstDash val="solid"/>
              <a:round/>
              <a:headEnd type="none" w="med" len="med"/>
              <a:tailEnd type="none" w="med" len="med"/>
            </a:ln>
            <a:effectLst/>
          </p:spPr>
          <p:txBody>
            <a:bodyPr vert="horz" wrap="square" lIns="96012" tIns="96012" rIns="96012" bIns="96012" numCol="1" rtlCol="0" anchor="t" anchorCtr="0" compatLnSpc="1">
              <a:prstTxWarp prst="textNoShape">
                <a:avLst/>
              </a:prstTxWarp>
              <a:noAutofit/>
            </a:bodyPr>
            <a:lstStyle/>
            <a:p>
              <a:pPr fontAlgn="auto">
                <a:spcBef>
                  <a:spcPct val="20000"/>
                </a:spcBef>
                <a:spcAft>
                  <a:spcPts val="0"/>
                </a:spcAft>
                <a:defRPr/>
              </a:pPr>
              <a:endParaRPr lang="en-US" sz="2310" kern="0" dirty="0">
                <a:solidFill>
                  <a:sysClr val="windowText" lastClr="000000"/>
                </a:solidFill>
                <a:latin typeface="Calibri"/>
              </a:endParaRPr>
            </a:p>
          </p:txBody>
        </p:sp>
        <p:sp>
          <p:nvSpPr>
            <p:cNvPr id="35" name="Bent Arrow 34"/>
            <p:cNvSpPr/>
            <p:nvPr>
              <p:custDataLst>
                <p:tags r:id="rId32"/>
              </p:custDataLst>
            </p:nvPr>
          </p:nvSpPr>
          <p:spPr bwMode="auto">
            <a:xfrm rot="5400000">
              <a:off x="4706137" y="1351701"/>
              <a:ext cx="222651" cy="1076878"/>
            </a:xfrm>
            <a:prstGeom prst="bentArrow">
              <a:avLst>
                <a:gd name="adj1" fmla="val 27023"/>
                <a:gd name="adj2" fmla="val 30181"/>
                <a:gd name="adj3" fmla="val 24097"/>
                <a:gd name="adj4" fmla="val 18303"/>
              </a:avLst>
            </a:prstGeom>
            <a:solidFill>
              <a:srgbClr val="FFFFFF">
                <a:lumMod val="65000"/>
              </a:srgbClr>
            </a:solidFill>
            <a:ln w="19050" cap="flat" cmpd="sng" algn="ctr">
              <a:noFill/>
              <a:prstDash val="solid"/>
              <a:round/>
              <a:headEnd type="none" w="med" len="med"/>
              <a:tailEnd type="none" w="med" len="med"/>
            </a:ln>
            <a:effectLst/>
          </p:spPr>
          <p:txBody>
            <a:bodyPr vert="horz" wrap="square" lIns="96012" tIns="96012" rIns="96012" bIns="96012" numCol="1" rtlCol="0" anchor="t" anchorCtr="0" compatLnSpc="1">
              <a:prstTxWarp prst="textNoShape">
                <a:avLst/>
              </a:prstTxWarp>
              <a:noAutofit/>
            </a:bodyPr>
            <a:lstStyle/>
            <a:p>
              <a:pPr fontAlgn="auto">
                <a:spcBef>
                  <a:spcPct val="20000"/>
                </a:spcBef>
                <a:spcAft>
                  <a:spcPts val="0"/>
                </a:spcAft>
                <a:defRPr/>
              </a:pPr>
              <a:endParaRPr lang="en-US" sz="2310" kern="0" dirty="0">
                <a:solidFill>
                  <a:sysClr val="windowText" lastClr="000000"/>
                </a:solidFill>
                <a:latin typeface="Calibri"/>
              </a:endParaRPr>
            </a:p>
          </p:txBody>
        </p:sp>
        <p:sp>
          <p:nvSpPr>
            <p:cNvPr id="36" name="Bent Arrow 35"/>
            <p:cNvSpPr/>
            <p:nvPr>
              <p:custDataLst>
                <p:tags r:id="rId33"/>
              </p:custDataLst>
            </p:nvPr>
          </p:nvSpPr>
          <p:spPr bwMode="auto">
            <a:xfrm rot="5400000">
              <a:off x="6529009" y="1646675"/>
              <a:ext cx="222651" cy="1076878"/>
            </a:xfrm>
            <a:prstGeom prst="bentArrow">
              <a:avLst>
                <a:gd name="adj1" fmla="val 27023"/>
                <a:gd name="adj2" fmla="val 30181"/>
                <a:gd name="adj3" fmla="val 24097"/>
                <a:gd name="adj4" fmla="val 18303"/>
              </a:avLst>
            </a:prstGeom>
            <a:solidFill>
              <a:srgbClr val="FFFFFF">
                <a:lumMod val="65000"/>
              </a:srgbClr>
            </a:solidFill>
            <a:ln w="19050" cap="flat" cmpd="sng" algn="ctr">
              <a:noFill/>
              <a:prstDash val="solid"/>
              <a:round/>
              <a:headEnd type="none" w="med" len="med"/>
              <a:tailEnd type="none" w="med" len="med"/>
            </a:ln>
            <a:effectLst/>
          </p:spPr>
          <p:txBody>
            <a:bodyPr vert="horz" wrap="square" lIns="96012" tIns="96012" rIns="96012" bIns="96012" numCol="1" rtlCol="0" anchor="t" anchorCtr="0" compatLnSpc="1">
              <a:prstTxWarp prst="textNoShape">
                <a:avLst/>
              </a:prstTxWarp>
              <a:noAutofit/>
            </a:bodyPr>
            <a:lstStyle/>
            <a:p>
              <a:pPr fontAlgn="auto">
                <a:spcBef>
                  <a:spcPct val="20000"/>
                </a:spcBef>
                <a:spcAft>
                  <a:spcPts val="0"/>
                </a:spcAft>
                <a:defRPr/>
              </a:pPr>
              <a:endParaRPr lang="en-US" sz="2310" kern="0" dirty="0">
                <a:solidFill>
                  <a:sysClr val="windowText" lastClr="000000"/>
                </a:solidFill>
                <a:latin typeface="Calibri"/>
              </a:endParaRPr>
            </a:p>
          </p:txBody>
        </p:sp>
        <p:sp>
          <p:nvSpPr>
            <p:cNvPr id="38" name="Round Same Side Corner Rectangle 37"/>
            <p:cNvSpPr/>
            <p:nvPr>
              <p:custDataLst>
                <p:tags r:id="rId34"/>
              </p:custDataLst>
            </p:nvPr>
          </p:nvSpPr>
          <p:spPr bwMode="auto">
            <a:xfrm rot="16200000">
              <a:off x="-307236" y="4780529"/>
              <a:ext cx="1727508" cy="465978"/>
            </a:xfrm>
            <a:prstGeom prst="round2SameRect">
              <a:avLst>
                <a:gd name="adj1" fmla="val 20755"/>
                <a:gd name="adj2" fmla="val 0"/>
              </a:avLst>
            </a:prstGeom>
            <a:solidFill>
              <a:schemeClr val="accent5"/>
            </a:solidFill>
            <a:ln w="6350" cap="flat" cmpd="sng" algn="ctr">
              <a:noFill/>
              <a:prstDash val="solid"/>
              <a:round/>
              <a:headEnd type="none" w="med" len="med"/>
              <a:tailEnd type="none" w="med" len="med"/>
            </a:ln>
            <a:effectLst/>
          </p:spPr>
          <p:txBody>
            <a:bodyPr vert="horz" wrap="square" lIns="96012" tIns="48006"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b="1" i="0"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AGILE</a:t>
              </a:r>
            </a:p>
          </p:txBody>
        </p:sp>
        <p:sp>
          <p:nvSpPr>
            <p:cNvPr id="37" name="Round Same Side Corner Rectangle 36"/>
            <p:cNvSpPr/>
            <p:nvPr>
              <p:custDataLst>
                <p:tags r:id="rId35"/>
              </p:custDataLst>
            </p:nvPr>
          </p:nvSpPr>
          <p:spPr bwMode="auto">
            <a:xfrm rot="16200000">
              <a:off x="-763835" y="2328874"/>
              <a:ext cx="2640705" cy="465978"/>
            </a:xfrm>
            <a:prstGeom prst="round2SameRect">
              <a:avLst>
                <a:gd name="adj1" fmla="val 20755"/>
                <a:gd name="adj2" fmla="val 0"/>
              </a:avLst>
            </a:prstGeom>
            <a:solidFill>
              <a:schemeClr val="accent5"/>
            </a:solidFill>
            <a:ln w="6350" cap="flat" cmpd="sng" algn="ctr">
              <a:noFill/>
              <a:prstDash val="solid"/>
              <a:round/>
              <a:headEnd type="none" w="med" len="med"/>
              <a:tailEnd type="none" w="med" len="med"/>
            </a:ln>
            <a:effectLst/>
          </p:spPr>
          <p:txBody>
            <a:bodyPr vert="horz" wrap="square" lIns="96012" tIns="48006" rIns="96012" bIns="96012" numCol="1" rtlCol="0" anchor="ctr" anchorCtr="0" compatLnSpc="1">
              <a:prstTxWarp prst="textNoShape">
                <a:avLst/>
              </a:prstTxWarp>
              <a:noAutofit/>
            </a:bodyPr>
            <a:lstStyle/>
            <a:p>
              <a:pPr algn="ctr" fontAlgn="auto">
                <a:spcBef>
                  <a:spcPct val="20000"/>
                </a:spcBef>
                <a:spcAft>
                  <a:spcPts val="0"/>
                </a:spcAft>
                <a:buClr>
                  <a:srgbClr val="FFFFFF"/>
                </a:buClr>
                <a:buSzPct val="100000"/>
                <a:defRPr/>
              </a:pPr>
              <a:r>
                <a:rPr lang="en-US" sz="2100" b="1" kern="0" dirty="0">
                  <a:ln>
                    <a:solidFill>
                      <a:srgbClr val="FFFFFF">
                        <a:alpha val="0"/>
                      </a:srgbClr>
                    </a:solidFill>
                  </a:ln>
                  <a:solidFill>
                    <a:srgbClr val="FFFFFF"/>
                  </a:solidFill>
                  <a:effectLst>
                    <a:outerShdw blurRad="38100" dist="38100" dir="2700000" algn="tl">
                      <a:srgbClr val="000000">
                        <a:alpha val="43137"/>
                      </a:srgbClr>
                    </a:outerShdw>
                  </a:effectLst>
                  <a:latin typeface="Calibri"/>
                </a:rPr>
                <a:t>WATERFALL</a:t>
              </a:r>
              <a:endParaRPr lang="en-US" b="1" i="0" kern="0" dirty="0">
                <a:ln>
                  <a:solidFill>
                    <a:srgbClr val="FFFFFF">
                      <a:alpha val="0"/>
                    </a:srgbClr>
                  </a:solidFill>
                </a:ln>
                <a:solidFill>
                  <a:srgbClr val="FFFFFF"/>
                </a:solidFill>
                <a:effectLst>
                  <a:outerShdw blurRad="38100" dist="38100" dir="2700000" algn="tl">
                    <a:srgbClr val="000000">
                      <a:alpha val="43137"/>
                    </a:srgbClr>
                  </a:outerShdw>
                </a:effectLst>
                <a:latin typeface="Calibri"/>
              </a:endParaRPr>
            </a:p>
          </p:txBody>
        </p:sp>
        <p:sp>
          <p:nvSpPr>
            <p:cNvPr id="39" name="TextBox 38"/>
            <p:cNvSpPr txBox="1"/>
            <p:nvPr>
              <p:custDataLst>
                <p:tags r:id="rId36"/>
              </p:custDataLst>
            </p:nvPr>
          </p:nvSpPr>
          <p:spPr>
            <a:xfrm>
              <a:off x="2145370" y="3536045"/>
              <a:ext cx="1148203" cy="456103"/>
            </a:xfrm>
            <a:prstGeom prst="rect">
              <a:avLst/>
            </a:prstGeom>
            <a:solidFill>
              <a:srgbClr val="FFFFFF">
                <a:lumMod val="95000"/>
              </a:srgbClr>
            </a:solidFill>
          </p:spPr>
          <p:txBody>
            <a:bodyPr wrap="none" rtlCol="0">
              <a:spAutoFit/>
            </a:bodyPr>
            <a:lstStyle/>
            <a:p>
              <a:pPr fontAlgn="auto">
                <a:spcBef>
                  <a:spcPts val="0"/>
                </a:spcBef>
                <a:spcAft>
                  <a:spcPts val="0"/>
                </a:spcAft>
                <a:defRPr/>
              </a:pPr>
              <a:r>
                <a:rPr lang="en-US" sz="1575" kern="0" dirty="0">
                  <a:solidFill>
                    <a:srgbClr val="327F99"/>
                  </a:solidFill>
                  <a:latin typeface="Calibri"/>
                </a:rPr>
                <a:t>Documents</a:t>
              </a:r>
            </a:p>
          </p:txBody>
        </p:sp>
        <p:sp>
          <p:nvSpPr>
            <p:cNvPr id="40" name="TextBox 39"/>
            <p:cNvSpPr txBox="1"/>
            <p:nvPr>
              <p:custDataLst>
                <p:tags r:id="rId37"/>
              </p:custDataLst>
            </p:nvPr>
          </p:nvSpPr>
          <p:spPr>
            <a:xfrm>
              <a:off x="3856947" y="3536045"/>
              <a:ext cx="1148203" cy="456103"/>
            </a:xfrm>
            <a:prstGeom prst="rect">
              <a:avLst/>
            </a:prstGeom>
            <a:solidFill>
              <a:srgbClr val="FFFFFF">
                <a:lumMod val="95000"/>
              </a:srgbClr>
            </a:solidFill>
          </p:spPr>
          <p:txBody>
            <a:bodyPr wrap="none" rtlCol="0">
              <a:spAutoFit/>
            </a:bodyPr>
            <a:lstStyle/>
            <a:p>
              <a:pPr fontAlgn="auto">
                <a:spcBef>
                  <a:spcPts val="0"/>
                </a:spcBef>
                <a:spcAft>
                  <a:spcPts val="0"/>
                </a:spcAft>
                <a:defRPr/>
              </a:pPr>
              <a:r>
                <a:rPr lang="en-US" sz="1575" kern="0" dirty="0">
                  <a:solidFill>
                    <a:srgbClr val="327F99"/>
                  </a:solidFill>
                  <a:latin typeface="Calibri"/>
                </a:rPr>
                <a:t>Documents</a:t>
              </a:r>
            </a:p>
          </p:txBody>
        </p:sp>
        <p:sp>
          <p:nvSpPr>
            <p:cNvPr id="41" name="TextBox 40"/>
            <p:cNvSpPr txBox="1"/>
            <p:nvPr>
              <p:custDataLst>
                <p:tags r:id="rId38"/>
              </p:custDataLst>
            </p:nvPr>
          </p:nvSpPr>
          <p:spPr>
            <a:xfrm>
              <a:off x="5426659" y="3536045"/>
              <a:ext cx="1545607" cy="456103"/>
            </a:xfrm>
            <a:prstGeom prst="rect">
              <a:avLst/>
            </a:prstGeom>
            <a:solidFill>
              <a:srgbClr val="FFFFFF">
                <a:lumMod val="95000"/>
              </a:srgbClr>
            </a:solidFill>
          </p:spPr>
          <p:txBody>
            <a:bodyPr wrap="none" rtlCol="0">
              <a:spAutoFit/>
            </a:bodyPr>
            <a:lstStyle/>
            <a:p>
              <a:pPr fontAlgn="auto">
                <a:spcBef>
                  <a:spcPts val="0"/>
                </a:spcBef>
                <a:spcAft>
                  <a:spcPts val="0"/>
                </a:spcAft>
                <a:defRPr/>
              </a:pPr>
              <a:r>
                <a:rPr lang="en-US" sz="1575" kern="0" dirty="0">
                  <a:solidFill>
                    <a:srgbClr val="327F99"/>
                  </a:solidFill>
                  <a:latin typeface="Calibri"/>
                </a:rPr>
                <a:t>Unverified Code</a:t>
              </a:r>
            </a:p>
          </p:txBody>
        </p:sp>
        <p:sp>
          <p:nvSpPr>
            <p:cNvPr id="42" name="TextBox 41"/>
            <p:cNvSpPr txBox="1"/>
            <p:nvPr>
              <p:custDataLst>
                <p:tags r:id="rId39"/>
              </p:custDataLst>
            </p:nvPr>
          </p:nvSpPr>
          <p:spPr>
            <a:xfrm>
              <a:off x="7349045" y="3536045"/>
              <a:ext cx="970848" cy="456103"/>
            </a:xfrm>
            <a:prstGeom prst="rect">
              <a:avLst/>
            </a:prstGeom>
            <a:solidFill>
              <a:srgbClr val="FFFFFF">
                <a:lumMod val="95000"/>
              </a:srgbClr>
            </a:solidFill>
          </p:spPr>
          <p:txBody>
            <a:bodyPr wrap="none" rtlCol="0">
              <a:spAutoFit/>
            </a:bodyPr>
            <a:lstStyle/>
            <a:p>
              <a:pPr fontAlgn="auto">
                <a:spcBef>
                  <a:spcPts val="0"/>
                </a:spcBef>
                <a:spcAft>
                  <a:spcPts val="0"/>
                </a:spcAft>
                <a:defRPr/>
              </a:pPr>
              <a:r>
                <a:rPr lang="en-US" sz="1575" b="1" kern="0" dirty="0">
                  <a:solidFill>
                    <a:srgbClr val="327F99"/>
                  </a:solidFill>
                  <a:latin typeface="Calibri"/>
                </a:rPr>
                <a:t>Software</a:t>
              </a:r>
            </a:p>
          </p:txBody>
        </p:sp>
        <p:pic>
          <p:nvPicPr>
            <p:cNvPr id="43" name="Picture 42" descr="sprint-software-box.png"/>
            <p:cNvPicPr>
              <a:picLocks noChangeAspect="1"/>
            </p:cNvPicPr>
            <p:nvPr>
              <p:custDataLst>
                <p:tags r:id="rId40"/>
              </p:custDataLst>
            </p:nvPr>
          </p:nvPicPr>
          <p:blipFill>
            <a:blip r:embed="rId45" cstate="print">
              <a:extLst>
                <a:ext uri="{28A0092B-C50C-407E-A947-70E740481C1C}">
                  <a14:useLocalDpi xmlns:a14="http://schemas.microsoft.com/office/drawing/2010/main" val="0"/>
                </a:ext>
              </a:extLst>
            </a:blip>
            <a:stretch>
              <a:fillRect/>
            </a:stretch>
          </p:blipFill>
          <p:spPr>
            <a:xfrm>
              <a:off x="7529756" y="2976194"/>
              <a:ext cx="655982" cy="698500"/>
            </a:xfrm>
            <a:prstGeom prst="rect">
              <a:avLst/>
            </a:prstGeom>
          </p:spPr>
        </p:pic>
      </p:grpSp>
      <p:sp>
        <p:nvSpPr>
          <p:cNvPr id="69" name="Footer Placeholder 8"/>
          <p:cNvSpPr txBox="1">
            <a:spLocks/>
          </p:cNvSpPr>
          <p:nvPr/>
        </p:nvSpPr>
        <p:spPr>
          <a:xfrm>
            <a:off x="3533699" y="5749608"/>
            <a:ext cx="4854684" cy="338964"/>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z="1050" dirty="0">
                <a:latin typeface="Calibri"/>
              </a:rPr>
              <a:t>Copyright © 2010 AgileInnovation</a:t>
            </a:r>
            <a:endParaRPr lang="en-GB" sz="1050" dirty="0">
              <a:latin typeface="Calibri"/>
            </a:endParaRPr>
          </a:p>
        </p:txBody>
      </p:sp>
      <p:sp>
        <p:nvSpPr>
          <p:cNvPr id="71" name="Title 1">
            <a:extLst>
              <a:ext uri="{FF2B5EF4-FFF2-40B4-BE49-F238E27FC236}">
                <a16:creationId xmlns:a16="http://schemas.microsoft.com/office/drawing/2014/main" id="{74DD1603-306E-1F44-BBEA-BADBDAA3AEFE}"/>
              </a:ext>
            </a:extLst>
          </p:cNvPr>
          <p:cNvSpPr>
            <a:spLocks noGrp="1"/>
          </p:cNvSpPr>
          <p:nvPr>
            <p:ph type="title"/>
          </p:nvPr>
        </p:nvSpPr>
        <p:spPr/>
        <p:txBody>
          <a:bodyPr/>
          <a:lstStyle/>
          <a:p>
            <a:r>
              <a:rPr lang="en-US" dirty="0"/>
              <a:t>Waterfall Development vs. Agile Development</a:t>
            </a:r>
          </a:p>
        </p:txBody>
      </p:sp>
      <p:sp>
        <p:nvSpPr>
          <p:cNvPr id="68" name="Slide Number Placeholder 67"/>
          <p:cNvSpPr>
            <a:spLocks noGrp="1"/>
          </p:cNvSpPr>
          <p:nvPr>
            <p:ph type="sldNum" sz="quarter" idx="4"/>
          </p:nvPr>
        </p:nvSpPr>
        <p:spPr/>
        <p:txBody>
          <a:bodyPr/>
          <a:lstStyle/>
          <a:p>
            <a:pPr>
              <a:defRPr/>
            </a:pPr>
            <a:r>
              <a:rPr lang="en-US" dirty="0"/>
              <a:t> </a:t>
            </a:r>
            <a:fld id="{D47EB255-EFE2-4067-BC05-176EFF0C6201}" type="slidenum">
              <a:rPr lang="en-US" smtClean="0"/>
              <a:pPr>
                <a:defRPr/>
              </a:pPr>
              <a:t>4</a:t>
            </a:fld>
            <a:endParaRPr lang="en-US" dirty="0"/>
          </a:p>
        </p:txBody>
      </p:sp>
      <p:sp>
        <p:nvSpPr>
          <p:cNvPr id="2" name="Footer Placeholder 1"/>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133142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485163" y="2432339"/>
            <a:ext cx="7814167" cy="2317156"/>
          </a:xfrm>
          <a:prstGeom prst="rect">
            <a:avLst/>
          </a:prstGeom>
        </p:spPr>
      </p:pic>
      <p:sp>
        <p:nvSpPr>
          <p:cNvPr id="9" name="Title 1">
            <a:extLst>
              <a:ext uri="{FF2B5EF4-FFF2-40B4-BE49-F238E27FC236}">
                <a16:creationId xmlns:a16="http://schemas.microsoft.com/office/drawing/2014/main" id="{A0401CB1-EB3E-0288-B529-A72C9AF5DE58}"/>
              </a:ext>
            </a:extLst>
          </p:cNvPr>
          <p:cNvSpPr>
            <a:spLocks noGrp="1"/>
          </p:cNvSpPr>
          <p:nvPr>
            <p:ph type="title"/>
          </p:nvPr>
        </p:nvSpPr>
        <p:spPr/>
        <p:txBody>
          <a:bodyPr/>
          <a:lstStyle/>
          <a:p>
            <a:r>
              <a:rPr lang="en-US" dirty="0"/>
              <a:t>Agile System Engineering Overview</a:t>
            </a:r>
          </a:p>
        </p:txBody>
      </p:sp>
      <p:sp>
        <p:nvSpPr>
          <p:cNvPr id="6" name="Content Placeholder 5">
            <a:extLst>
              <a:ext uri="{FF2B5EF4-FFF2-40B4-BE49-F238E27FC236}">
                <a16:creationId xmlns:a16="http://schemas.microsoft.com/office/drawing/2014/main" id="{62670A30-9FE0-B1FE-C930-6212F71F1DDE}"/>
              </a:ext>
            </a:extLst>
          </p:cNvPr>
          <p:cNvSpPr>
            <a:spLocks noGrp="1"/>
          </p:cNvSpPr>
          <p:nvPr>
            <p:ph idx="1"/>
          </p:nvPr>
        </p:nvSpPr>
        <p:spPr/>
        <p:txBody>
          <a:bodyPr>
            <a:normAutofit lnSpcReduction="10000"/>
          </a:bodyPr>
          <a:lstStyle/>
          <a:p>
            <a:r>
              <a:rPr lang="en-US" dirty="0"/>
              <a:t>Agile Systems Engineering is a principle-based methods for designing, building, sustaining, and evolving systems when knowledge is uncertain and/or environments are dynamic</a:t>
            </a:r>
          </a:p>
          <a:p>
            <a:endParaRPr lang="en-US" dirty="0"/>
          </a:p>
          <a:p>
            <a:endParaRPr lang="en-US" dirty="0"/>
          </a:p>
          <a:p>
            <a:endParaRPr lang="en-US" dirty="0"/>
          </a:p>
          <a:p>
            <a:endParaRPr lang="en-US" dirty="0"/>
          </a:p>
          <a:p>
            <a:endParaRPr lang="en-US" dirty="0"/>
          </a:p>
          <a:p>
            <a:r>
              <a:rPr lang="en-US" dirty="0"/>
              <a:t>Agile Systems Engineering integrates the iterative and flexible nature of Agile methodologies with the structured and disciplined approach of Systems Engineering </a:t>
            </a:r>
            <a:r>
              <a:rPr lang="en-US" dirty="0">
                <a:cs typeface="Calibri" panose="020F0502020204030204" pitchFamily="34" charset="0"/>
              </a:rPr>
              <a:t>–</a:t>
            </a:r>
            <a:r>
              <a:rPr lang="en-US" dirty="0"/>
              <a:t> it combines the benefits of both approaches to enhance system development</a:t>
            </a:r>
          </a:p>
          <a:p>
            <a:endParaRPr lang="en-US" dirty="0"/>
          </a:p>
        </p:txBody>
      </p:sp>
      <p:sp>
        <p:nvSpPr>
          <p:cNvPr id="5" name="Slide Number Placeholder 3">
            <a:extLst>
              <a:ext uri="{FF2B5EF4-FFF2-40B4-BE49-F238E27FC236}">
                <a16:creationId xmlns:a16="http://schemas.microsoft.com/office/drawing/2014/main" id="{1739E07B-B6EB-636A-A1FA-129CC173A34B}"/>
              </a:ext>
            </a:extLst>
          </p:cNvPr>
          <p:cNvSpPr>
            <a:spLocks noGrp="1"/>
          </p:cNvSpPr>
          <p:nvPr>
            <p:ph type="sldNum" sz="quarter" idx="4"/>
          </p:nvPr>
        </p:nvSpPr>
        <p:spPr/>
        <p:txBody>
          <a:bodyPr/>
          <a:lstStyle/>
          <a:p>
            <a:r>
              <a:rPr lang="en-US" dirty="0"/>
              <a:t> </a:t>
            </a:r>
            <a:fld id="{D47EB255-EFE2-4067-BC05-176EFF0C6201}" type="slidenum">
              <a:rPr lang="en-US" smtClean="0"/>
              <a:pPr/>
              <a:t>5</a:t>
            </a:fld>
            <a:endParaRPr lang="en-US" dirty="0"/>
          </a:p>
        </p:txBody>
      </p:sp>
      <p:sp>
        <p:nvSpPr>
          <p:cNvPr id="2" name="Footer Placeholder 2">
            <a:extLst>
              <a:ext uri="{FF2B5EF4-FFF2-40B4-BE49-F238E27FC236}">
                <a16:creationId xmlns:a16="http://schemas.microsoft.com/office/drawing/2014/main" id="{1B48691C-4794-E353-64DB-FBD3B65E5417}"/>
              </a:ext>
            </a:extLst>
          </p:cNvPr>
          <p:cNvSpPr>
            <a:spLocks noGrp="1"/>
          </p:cNvSpPr>
          <p:nvPr>
            <p:ph type="ftr" sz="quarter" idx="3"/>
          </p:nvPr>
        </p:nvSpPr>
        <p:spPr/>
        <p:txBody>
          <a:bodyPr/>
          <a:lstStyle/>
          <a:p>
            <a:r>
              <a:rPr lang="en-US" dirty="0"/>
              <a:t>ASE - </a:t>
            </a:r>
          </a:p>
        </p:txBody>
      </p:sp>
      <p:sp>
        <p:nvSpPr>
          <p:cNvPr id="8" name="object 8"/>
          <p:cNvSpPr txBox="1">
            <a:spLocks noGrp="1"/>
          </p:cNvSpPr>
          <p:nvPr>
            <p:ph type="sldNum" sz="quarter" idx="4294967295"/>
          </p:nvPr>
        </p:nvSpPr>
        <p:spPr>
          <a:xfrm>
            <a:off x="9248775" y="5926138"/>
            <a:ext cx="352425" cy="217487"/>
          </a:xfrm>
          <a:prstGeom prst="rect">
            <a:avLst/>
          </a:prstGeom>
        </p:spPr>
        <p:txBody>
          <a:bodyPr vert="horz" wrap="square" lIns="0" tIns="0" rIns="0" bIns="0" rtlCol="0">
            <a:spAutoFit/>
          </a:bodyPr>
          <a:lstStyle>
            <a:defPPr>
              <a:defRPr lang="en-US"/>
            </a:defPPr>
            <a:lvl1pPr algn="l" rtl="0" fontAlgn="base">
              <a:spcBef>
                <a:spcPct val="0"/>
              </a:spcBef>
              <a:spcAft>
                <a:spcPct val="0"/>
              </a:spcAft>
              <a:defRPr sz="1412" b="0" i="0" kern="1200">
                <a:solidFill>
                  <a:srgbClr val="58595B"/>
                </a:solidFill>
                <a:latin typeface="Arial"/>
                <a:ea typeface="+mn-ea"/>
                <a:cs typeface="Arial"/>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5860">
              <a:spcBef>
                <a:spcPts val="28"/>
              </a:spcBef>
            </a:pPr>
            <a:fld id="{81D60167-4931-47E6-BA6A-407CBD079E47}" type="slidenum">
              <a:rPr lang="en-US" spc="-24" smtClean="0">
                <a:latin typeface="Calibri" panose="020F0502020204030204" pitchFamily="34" charset="0"/>
                <a:cs typeface="Calibri" panose="020F0502020204030204" pitchFamily="34" charset="0"/>
              </a:rPr>
              <a:pPr marL="35860">
                <a:spcBef>
                  <a:spcPts val="28"/>
                </a:spcBef>
              </a:pPr>
              <a:t>5</a:t>
            </a:fld>
            <a:endParaRPr spc="-2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970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4F74A5-CFB9-F703-97FD-F25F31D65EDC}"/>
              </a:ext>
            </a:extLst>
          </p:cNvPr>
          <p:cNvSpPr>
            <a:spLocks noGrp="1"/>
          </p:cNvSpPr>
          <p:nvPr>
            <p:ph type="title"/>
          </p:nvPr>
        </p:nvSpPr>
        <p:spPr/>
        <p:txBody>
          <a:bodyPr/>
          <a:lstStyle/>
          <a:p>
            <a:r>
              <a:rPr lang="en-US" dirty="0"/>
              <a:t>Agile Systems Engineering Concepts</a:t>
            </a:r>
          </a:p>
        </p:txBody>
      </p:sp>
      <p:sp>
        <p:nvSpPr>
          <p:cNvPr id="4" name="Slide Number Placeholder 3">
            <a:extLst>
              <a:ext uri="{FF2B5EF4-FFF2-40B4-BE49-F238E27FC236}">
                <a16:creationId xmlns:a16="http://schemas.microsoft.com/office/drawing/2014/main" id="{073E67F0-D632-BA35-4B56-D78034A08633}"/>
              </a:ext>
            </a:extLst>
          </p:cNvPr>
          <p:cNvSpPr>
            <a:spLocks noGrp="1"/>
          </p:cNvSpPr>
          <p:nvPr>
            <p:ph type="sldNum" sz="quarter" idx="4"/>
          </p:nvPr>
        </p:nvSpPr>
        <p:spPr/>
        <p:txBody>
          <a:bodyPr/>
          <a:lstStyle/>
          <a:p>
            <a:r>
              <a:rPr lang="en-US" dirty="0"/>
              <a:t> </a:t>
            </a:r>
            <a:fld id="{D47EB255-EFE2-4067-BC05-176EFF0C6201}" type="slidenum">
              <a:rPr lang="en-US" smtClean="0"/>
              <a:pPr/>
              <a:t>6</a:t>
            </a:fld>
            <a:endParaRPr lang="en-US" dirty="0"/>
          </a:p>
        </p:txBody>
      </p:sp>
      <p:sp>
        <p:nvSpPr>
          <p:cNvPr id="3" name="Footer Placeholder 2">
            <a:extLst>
              <a:ext uri="{FF2B5EF4-FFF2-40B4-BE49-F238E27FC236}">
                <a16:creationId xmlns:a16="http://schemas.microsoft.com/office/drawing/2014/main" id="{47C3E40D-A578-05E8-AAD9-26F451E13229}"/>
              </a:ext>
            </a:extLst>
          </p:cNvPr>
          <p:cNvSpPr>
            <a:spLocks noGrp="1"/>
          </p:cNvSpPr>
          <p:nvPr>
            <p:ph type="ftr" sz="quarter" idx="3"/>
          </p:nvPr>
        </p:nvSpPr>
        <p:spPr/>
        <p:txBody>
          <a:bodyPr/>
          <a:lstStyle/>
          <a:p>
            <a:r>
              <a:rPr lang="en-US" dirty="0"/>
              <a:t>ASE - </a:t>
            </a:r>
          </a:p>
        </p:txBody>
      </p:sp>
      <p:sp>
        <p:nvSpPr>
          <p:cNvPr id="6" name="object 6"/>
          <p:cNvSpPr txBox="1">
            <a:spLocks noGrp="1"/>
          </p:cNvSpPr>
          <p:nvPr>
            <p:ph type="sldNum" sz="quarter" idx="4294967295"/>
          </p:nvPr>
        </p:nvSpPr>
        <p:spPr>
          <a:xfrm>
            <a:off x="7392988" y="6802438"/>
            <a:ext cx="2208212" cy="277812"/>
          </a:xfrm>
          <a:prstGeom prst="rect">
            <a:avLst/>
          </a:prstGeom>
        </p:spPr>
        <p:txBody>
          <a:bodyPr vert="horz" wrap="square" lIns="0" tIns="0" rIns="0" bIns="0" rtlCol="0">
            <a:spAutoFit/>
          </a:bodyPr>
          <a:lstStyle>
            <a:defPPr>
              <a:defRPr lang="en-US"/>
            </a:defPPr>
            <a:lvl1pPr algn="r" rtl="0" fontAlgn="base">
              <a:spcBef>
                <a:spcPct val="0"/>
              </a:spcBef>
              <a:spcAft>
                <a:spcPct val="0"/>
              </a:spcAft>
              <a:defRPr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5860">
              <a:spcBef>
                <a:spcPts val="28"/>
              </a:spcBef>
            </a:pPr>
            <a:fld id="{B6F15528-21DE-4FAA-801E-634DDDAF4B2B}" type="slidenum">
              <a:rPr lang="en-US" smtClean="0"/>
              <a:pPr marL="35860">
                <a:spcBef>
                  <a:spcPts val="28"/>
                </a:spcBef>
              </a:pPr>
              <a:t>6</a:t>
            </a:fld>
            <a:endParaRPr spc="-20" dirty="0"/>
          </a:p>
        </p:txBody>
      </p:sp>
      <p:graphicFrame>
        <p:nvGraphicFramePr>
          <p:cNvPr id="15" name="Diagram 14">
            <a:extLst>
              <a:ext uri="{FF2B5EF4-FFF2-40B4-BE49-F238E27FC236}">
                <a16:creationId xmlns:a16="http://schemas.microsoft.com/office/drawing/2014/main" id="{628C6A43-AF03-D4DE-2CD2-9808DAD153E8}"/>
              </a:ext>
            </a:extLst>
          </p:cNvPr>
          <p:cNvGraphicFramePr/>
          <p:nvPr>
            <p:extLst>
              <p:ext uri="{D42A27DB-BD31-4B8C-83A1-F6EECF244321}">
                <p14:modId xmlns:p14="http://schemas.microsoft.com/office/powerpoint/2010/main" val="3106024725"/>
              </p:ext>
            </p:extLst>
          </p:nvPr>
        </p:nvGraphicFramePr>
        <p:xfrm>
          <a:off x="534454" y="1066800"/>
          <a:ext cx="8586686" cy="560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18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013" y="5911932"/>
            <a:ext cx="8672188" cy="626157"/>
          </a:xfrm>
          <a:prstGeom prst="rect">
            <a:avLst/>
          </a:prstGeom>
        </p:spPr>
        <p:txBody>
          <a:bodyPr vert="horz" wrap="square" lIns="0" tIns="10501" rIns="0" bIns="0" rtlCol="0">
            <a:spAutoFit/>
          </a:bodyPr>
          <a:lstStyle/>
          <a:p>
            <a:pPr marL="10001" marR="4001">
              <a:spcBef>
                <a:spcPts val="83"/>
              </a:spcBef>
            </a:pPr>
            <a:r>
              <a:rPr sz="2000" spc="-95" dirty="0">
                <a:latin typeface="Calibri" panose="020F0502020204030204" pitchFamily="34" charset="0"/>
                <a:cs typeface="Calibri" panose="020F0502020204030204" pitchFamily="34" charset="0"/>
              </a:rPr>
              <a:t>Individually</a:t>
            </a:r>
            <a:r>
              <a:rPr sz="2000" spc="-90" dirty="0">
                <a:latin typeface="Calibri" panose="020F0502020204030204" pitchFamily="34" charset="0"/>
                <a:cs typeface="Calibri" panose="020F0502020204030204" pitchFamily="34" charset="0"/>
              </a:rPr>
              <a:t> </a:t>
            </a:r>
            <a:r>
              <a:rPr sz="2000" spc="-142" dirty="0">
                <a:latin typeface="Calibri" panose="020F0502020204030204" pitchFamily="34" charset="0"/>
                <a:cs typeface="Calibri" panose="020F0502020204030204" pitchFamily="34" charset="0"/>
              </a:rPr>
              <a:t>each</a:t>
            </a:r>
            <a:r>
              <a:rPr sz="2000" spc="-59" dirty="0">
                <a:latin typeface="Calibri" panose="020F0502020204030204" pitchFamily="34" charset="0"/>
                <a:cs typeface="Calibri" panose="020F0502020204030204" pitchFamily="34" charset="0"/>
              </a:rPr>
              <a:t> </a:t>
            </a:r>
            <a:r>
              <a:rPr sz="2000" spc="-71" dirty="0">
                <a:latin typeface="Calibri" panose="020F0502020204030204" pitchFamily="34" charset="0"/>
                <a:cs typeface="Calibri" panose="020F0502020204030204" pitchFamily="34" charset="0"/>
              </a:rPr>
              <a:t>of</a:t>
            </a:r>
            <a:r>
              <a:rPr sz="2000" spc="-55" dirty="0">
                <a:latin typeface="Calibri" panose="020F0502020204030204" pitchFamily="34" charset="0"/>
                <a:cs typeface="Calibri" panose="020F0502020204030204" pitchFamily="34" charset="0"/>
              </a:rPr>
              <a:t> </a:t>
            </a:r>
            <a:r>
              <a:rPr sz="2000" spc="-110" dirty="0">
                <a:latin typeface="Calibri" panose="020F0502020204030204" pitchFamily="34" charset="0"/>
                <a:cs typeface="Calibri" panose="020F0502020204030204" pitchFamily="34" charset="0"/>
              </a:rPr>
              <a:t>these</a:t>
            </a:r>
            <a:r>
              <a:rPr sz="2000" spc="-79" dirty="0">
                <a:latin typeface="Calibri" panose="020F0502020204030204" pitchFamily="34" charset="0"/>
                <a:cs typeface="Calibri" panose="020F0502020204030204" pitchFamily="34" charset="0"/>
              </a:rPr>
              <a:t> </a:t>
            </a:r>
            <a:r>
              <a:rPr sz="2000" spc="-150" dirty="0">
                <a:latin typeface="Calibri" panose="020F0502020204030204" pitchFamily="34" charset="0"/>
                <a:cs typeface="Calibri" panose="020F0502020204030204" pitchFamily="34" charset="0"/>
              </a:rPr>
              <a:t>aspects</a:t>
            </a:r>
            <a:r>
              <a:rPr sz="2000" spc="-71" dirty="0">
                <a:latin typeface="Calibri" panose="020F0502020204030204" pitchFamily="34" charset="0"/>
                <a:cs typeface="Calibri" panose="020F0502020204030204" pitchFamily="34" charset="0"/>
              </a:rPr>
              <a:t> </a:t>
            </a:r>
            <a:r>
              <a:rPr sz="2000" spc="-158" dirty="0">
                <a:latin typeface="Calibri" panose="020F0502020204030204" pitchFamily="34" charset="0"/>
                <a:cs typeface="Calibri" panose="020F0502020204030204" pitchFamily="34" charset="0"/>
              </a:rPr>
              <a:t>can</a:t>
            </a:r>
            <a:r>
              <a:rPr sz="2000" spc="-55" dirty="0">
                <a:latin typeface="Calibri" panose="020F0502020204030204" pitchFamily="34" charset="0"/>
                <a:cs typeface="Calibri" panose="020F0502020204030204" pitchFamily="34" charset="0"/>
              </a:rPr>
              <a:t> </a:t>
            </a:r>
            <a:r>
              <a:rPr sz="2000" spc="-67" dirty="0">
                <a:latin typeface="Calibri" panose="020F0502020204030204" pitchFamily="34" charset="0"/>
                <a:cs typeface="Calibri" panose="020F0502020204030204" pitchFamily="34" charset="0"/>
              </a:rPr>
              <a:t>offer</a:t>
            </a:r>
            <a:r>
              <a:rPr sz="2000" spc="-55" dirty="0">
                <a:latin typeface="Calibri" panose="020F0502020204030204" pitchFamily="34" charset="0"/>
                <a:cs typeface="Calibri" panose="020F0502020204030204" pitchFamily="34" charset="0"/>
              </a:rPr>
              <a:t> </a:t>
            </a:r>
            <a:r>
              <a:rPr sz="2000" spc="-110" dirty="0">
                <a:latin typeface="Calibri" panose="020F0502020204030204" pitchFamily="34" charset="0"/>
                <a:cs typeface="Calibri" panose="020F0502020204030204" pitchFamily="34" charset="0"/>
              </a:rPr>
              <a:t>improved</a:t>
            </a:r>
            <a:r>
              <a:rPr sz="2000" spc="-71" dirty="0">
                <a:latin typeface="Calibri" panose="020F0502020204030204" pitchFamily="34" charset="0"/>
                <a:cs typeface="Calibri" panose="020F0502020204030204" pitchFamily="34" charset="0"/>
              </a:rPr>
              <a:t> </a:t>
            </a:r>
            <a:r>
              <a:rPr sz="2000" spc="-8" dirty="0">
                <a:latin typeface="Calibri" panose="020F0502020204030204" pitchFamily="34" charset="0"/>
                <a:cs typeface="Calibri" panose="020F0502020204030204" pitchFamily="34" charset="0"/>
              </a:rPr>
              <a:t>ability </a:t>
            </a:r>
            <a:r>
              <a:rPr sz="2000" spc="-63" dirty="0">
                <a:latin typeface="Calibri" panose="020F0502020204030204" pitchFamily="34" charset="0"/>
                <a:cs typeface="Calibri" panose="020F0502020204030204" pitchFamily="34" charset="0"/>
              </a:rPr>
              <a:t>to </a:t>
            </a:r>
            <a:r>
              <a:rPr sz="2000" spc="-95" dirty="0">
                <a:latin typeface="Calibri" panose="020F0502020204030204" pitchFamily="34" charset="0"/>
                <a:cs typeface="Calibri" panose="020F0502020204030204" pitchFamily="34" charset="0"/>
              </a:rPr>
              <a:t>deal</a:t>
            </a:r>
            <a:r>
              <a:rPr sz="2000" spc="-67" dirty="0">
                <a:latin typeface="Calibri" panose="020F0502020204030204" pitchFamily="34" charset="0"/>
                <a:cs typeface="Calibri" panose="020F0502020204030204" pitchFamily="34" charset="0"/>
              </a:rPr>
              <a:t> </a:t>
            </a:r>
            <a:r>
              <a:rPr sz="2000" spc="-59" dirty="0">
                <a:latin typeface="Calibri" panose="020F0502020204030204" pitchFamily="34" charset="0"/>
                <a:cs typeface="Calibri" panose="020F0502020204030204" pitchFamily="34" charset="0"/>
              </a:rPr>
              <a:t>with</a:t>
            </a:r>
            <a:r>
              <a:rPr sz="2000" spc="-71" dirty="0">
                <a:latin typeface="Calibri" panose="020F0502020204030204" pitchFamily="34" charset="0"/>
                <a:cs typeface="Calibri" panose="020F0502020204030204" pitchFamily="34" charset="0"/>
              </a:rPr>
              <a:t> </a:t>
            </a:r>
            <a:r>
              <a:rPr sz="2000" spc="-102" dirty="0">
                <a:latin typeface="Calibri" panose="020F0502020204030204" pitchFamily="34" charset="0"/>
                <a:cs typeface="Calibri" panose="020F0502020204030204" pitchFamily="34" charset="0"/>
              </a:rPr>
              <a:t>uncertain</a:t>
            </a:r>
            <a:r>
              <a:rPr sz="2000" spc="-71" dirty="0">
                <a:latin typeface="Calibri" panose="020F0502020204030204" pitchFamily="34" charset="0"/>
                <a:cs typeface="Calibri" panose="020F0502020204030204" pitchFamily="34" charset="0"/>
              </a:rPr>
              <a:t> </a:t>
            </a:r>
            <a:r>
              <a:rPr sz="2000" spc="-118" dirty="0">
                <a:latin typeface="Calibri" panose="020F0502020204030204" pitchFamily="34" charset="0"/>
                <a:cs typeface="Calibri" panose="020F0502020204030204" pitchFamily="34" charset="0"/>
              </a:rPr>
              <a:t>knowledge</a:t>
            </a:r>
            <a:r>
              <a:rPr sz="2000" spc="-67" dirty="0">
                <a:latin typeface="Calibri" panose="020F0502020204030204" pitchFamily="34" charset="0"/>
                <a:cs typeface="Calibri" panose="020F0502020204030204" pitchFamily="34" charset="0"/>
              </a:rPr>
              <a:t> </a:t>
            </a:r>
            <a:r>
              <a:rPr sz="2000" spc="-122" dirty="0">
                <a:latin typeface="Calibri" panose="020F0502020204030204" pitchFamily="34" charset="0"/>
                <a:cs typeface="Calibri" panose="020F0502020204030204" pitchFamily="34" charset="0"/>
              </a:rPr>
              <a:t>and</a:t>
            </a:r>
            <a:r>
              <a:rPr sz="2000" spc="-63" dirty="0">
                <a:latin typeface="Calibri" panose="020F0502020204030204" pitchFamily="34" charset="0"/>
                <a:cs typeface="Calibri" panose="020F0502020204030204" pitchFamily="34" charset="0"/>
              </a:rPr>
              <a:t> </a:t>
            </a:r>
            <a:r>
              <a:rPr sz="2000" spc="-130" dirty="0">
                <a:latin typeface="Calibri" panose="020F0502020204030204" pitchFamily="34" charset="0"/>
                <a:cs typeface="Calibri" panose="020F0502020204030204" pitchFamily="34" charset="0"/>
              </a:rPr>
              <a:t>dynamic</a:t>
            </a:r>
            <a:r>
              <a:rPr sz="2000" spc="-75" dirty="0">
                <a:latin typeface="Calibri" panose="020F0502020204030204" pitchFamily="34" charset="0"/>
                <a:cs typeface="Calibri" panose="020F0502020204030204" pitchFamily="34" charset="0"/>
              </a:rPr>
              <a:t> </a:t>
            </a:r>
            <a:r>
              <a:rPr sz="2000" spc="-90" dirty="0">
                <a:latin typeface="Calibri" panose="020F0502020204030204" pitchFamily="34" charset="0"/>
                <a:cs typeface="Calibri" panose="020F0502020204030204" pitchFamily="34" charset="0"/>
              </a:rPr>
              <a:t>environments</a:t>
            </a:r>
            <a:endParaRPr sz="2000" dirty="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532013" y="1147597"/>
            <a:ext cx="7872154" cy="4778449"/>
          </a:xfrm>
          <a:prstGeom prst="rect">
            <a:avLst/>
          </a:prstGeom>
        </p:spPr>
      </p:pic>
      <p:sp>
        <p:nvSpPr>
          <p:cNvPr id="2" name="TextBox 1">
            <a:extLst>
              <a:ext uri="{FF2B5EF4-FFF2-40B4-BE49-F238E27FC236}">
                <a16:creationId xmlns:a16="http://schemas.microsoft.com/office/drawing/2014/main" id="{A972AC20-9EF5-A3C7-239C-5BB411D4D666}"/>
              </a:ext>
            </a:extLst>
          </p:cNvPr>
          <p:cNvSpPr txBox="1"/>
          <p:nvPr/>
        </p:nvSpPr>
        <p:spPr>
          <a:xfrm>
            <a:off x="7349657" y="5060813"/>
            <a:ext cx="2109019" cy="523220"/>
          </a:xfrm>
          <a:prstGeom prst="rect">
            <a:avLst/>
          </a:prstGeom>
          <a:noFill/>
        </p:spPr>
        <p:txBody>
          <a:bodyPr wrap="square" rtlCol="0">
            <a:spAutoFit/>
          </a:bodyPr>
          <a:lstStyle/>
          <a:p>
            <a:r>
              <a:rPr lang="en-US" sz="1400" i="1" dirty="0">
                <a:latin typeface="+mn-lt"/>
              </a:rPr>
              <a:t>Source: INCOSE Agile Systems Working Group</a:t>
            </a:r>
          </a:p>
        </p:txBody>
      </p:sp>
      <p:sp>
        <p:nvSpPr>
          <p:cNvPr id="6" name="Title 5">
            <a:extLst>
              <a:ext uri="{FF2B5EF4-FFF2-40B4-BE49-F238E27FC236}">
                <a16:creationId xmlns:a16="http://schemas.microsoft.com/office/drawing/2014/main" id="{FED681DD-BA3D-2942-1516-93CA82552AD1}"/>
              </a:ext>
            </a:extLst>
          </p:cNvPr>
          <p:cNvSpPr>
            <a:spLocks noGrp="1"/>
          </p:cNvSpPr>
          <p:nvPr>
            <p:ph type="title"/>
          </p:nvPr>
        </p:nvSpPr>
        <p:spPr/>
        <p:txBody>
          <a:bodyPr/>
          <a:lstStyle/>
          <a:p>
            <a:r>
              <a:rPr lang="en-US" dirty="0"/>
              <a:t>Agile Systems Engineering Concepts</a:t>
            </a:r>
          </a:p>
        </p:txBody>
      </p:sp>
      <p:sp>
        <p:nvSpPr>
          <p:cNvPr id="7" name="Slide Number Placeholder 3">
            <a:extLst>
              <a:ext uri="{FF2B5EF4-FFF2-40B4-BE49-F238E27FC236}">
                <a16:creationId xmlns:a16="http://schemas.microsoft.com/office/drawing/2014/main" id="{0B4B5C28-DCE4-9F93-D7E3-FABD158CE421}"/>
              </a:ext>
            </a:extLst>
          </p:cNvPr>
          <p:cNvSpPr>
            <a:spLocks noGrp="1"/>
          </p:cNvSpPr>
          <p:nvPr>
            <p:ph type="sldNum" sz="quarter" idx="4"/>
          </p:nvPr>
        </p:nvSpPr>
        <p:spPr/>
        <p:txBody>
          <a:bodyPr/>
          <a:lstStyle/>
          <a:p>
            <a:r>
              <a:rPr lang="en-US" dirty="0"/>
              <a:t> </a:t>
            </a:r>
            <a:fld id="{D47EB255-EFE2-4067-BC05-176EFF0C6201}" type="slidenum">
              <a:rPr lang="en-US" smtClean="0"/>
              <a:pPr/>
              <a:t>7</a:t>
            </a:fld>
            <a:endParaRPr lang="en-US" dirty="0"/>
          </a:p>
        </p:txBody>
      </p:sp>
      <p:sp>
        <p:nvSpPr>
          <p:cNvPr id="4" name="Footer Placeholder 2">
            <a:extLst>
              <a:ext uri="{FF2B5EF4-FFF2-40B4-BE49-F238E27FC236}">
                <a16:creationId xmlns:a16="http://schemas.microsoft.com/office/drawing/2014/main" id="{4B0E2BC7-C1FD-0B2B-2A7F-F1F8255B3923}"/>
              </a:ext>
            </a:extLst>
          </p:cNvPr>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125940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796EFF-1F7D-C8B5-0114-C090AD7D1C24}"/>
              </a:ext>
            </a:extLst>
          </p:cNvPr>
          <p:cNvSpPr>
            <a:spLocks noGrp="1"/>
          </p:cNvSpPr>
          <p:nvPr>
            <p:ph type="title"/>
          </p:nvPr>
        </p:nvSpPr>
        <p:spPr/>
        <p:txBody>
          <a:bodyPr/>
          <a:lstStyle/>
          <a:p>
            <a:r>
              <a:rPr lang="en-US" dirty="0"/>
              <a:t>Agile Challenges in the Aerospace Industry</a:t>
            </a:r>
          </a:p>
        </p:txBody>
      </p:sp>
      <p:sp>
        <p:nvSpPr>
          <p:cNvPr id="9" name="Content Placeholder 8">
            <a:extLst>
              <a:ext uri="{FF2B5EF4-FFF2-40B4-BE49-F238E27FC236}">
                <a16:creationId xmlns:a16="http://schemas.microsoft.com/office/drawing/2014/main" id="{7EE01F90-B153-E3FA-FE5D-4968463DCCCF}"/>
              </a:ext>
            </a:extLst>
          </p:cNvPr>
          <p:cNvSpPr>
            <a:spLocks noGrp="1"/>
          </p:cNvSpPr>
          <p:nvPr>
            <p:ph idx="1"/>
          </p:nvPr>
        </p:nvSpPr>
        <p:spPr>
          <a:xfrm>
            <a:off x="480059" y="1219200"/>
            <a:ext cx="8855669" cy="5448300"/>
          </a:xfrm>
        </p:spPr>
        <p:txBody>
          <a:bodyPr>
            <a:noAutofit/>
          </a:bodyPr>
          <a:lstStyle/>
          <a:p>
            <a:pPr marL="339725" indent="-339725">
              <a:spcBef>
                <a:spcPts val="800"/>
              </a:spcBef>
              <a:buFont typeface="+mj-lt"/>
              <a:buAutoNum type="arabicPeriod"/>
            </a:pPr>
            <a:r>
              <a:rPr lang="en-US" sz="2000" b="1" dirty="0"/>
              <a:t>Regulatory Compliance: </a:t>
            </a:r>
            <a:r>
              <a:rPr lang="en-US" sz="2000" dirty="0"/>
              <a:t>The aerospace industry is highly regulated, and projects must adhere to strict safety and quality standards</a:t>
            </a:r>
          </a:p>
          <a:p>
            <a:pPr marL="339725" indent="-339725">
              <a:spcBef>
                <a:spcPts val="800"/>
              </a:spcBef>
              <a:buFont typeface="+mj-lt"/>
              <a:buAutoNum type="arabicPeriod"/>
            </a:pPr>
            <a:r>
              <a:rPr lang="en-US" sz="2000" b="1" dirty="0"/>
              <a:t>Large-Scale Projects: </a:t>
            </a:r>
            <a:r>
              <a:rPr lang="en-US" sz="2000" dirty="0"/>
              <a:t>Aerospace projects often involve large teams working on complex systems with long development cycles. </a:t>
            </a:r>
          </a:p>
          <a:p>
            <a:pPr marL="339725" indent="-339725">
              <a:spcBef>
                <a:spcPts val="800"/>
              </a:spcBef>
              <a:buFont typeface="+mj-lt"/>
              <a:buAutoNum type="arabicPeriod"/>
            </a:pPr>
            <a:r>
              <a:rPr lang="en-US" sz="2000" b="1" dirty="0"/>
              <a:t>Hardware Development: </a:t>
            </a:r>
            <a:r>
              <a:rPr lang="en-US" sz="2000" dirty="0"/>
              <a:t>Unlike software development, aerospace projects involve the development of physical hardware that requires manufacturing, testing, and integration. </a:t>
            </a:r>
          </a:p>
          <a:p>
            <a:pPr marL="339725" indent="-339725">
              <a:spcBef>
                <a:spcPts val="800"/>
              </a:spcBef>
              <a:buFont typeface="+mj-lt"/>
              <a:buAutoNum type="arabicPeriod"/>
            </a:pPr>
            <a:r>
              <a:rPr lang="en-US" sz="2000" b="1" dirty="0"/>
              <a:t>Safety Critical Systems: </a:t>
            </a:r>
            <a:r>
              <a:rPr lang="en-US" sz="2000" dirty="0"/>
              <a:t>Aerospace systems often involve safety-critical components, such as aircraft control systems</a:t>
            </a:r>
          </a:p>
          <a:p>
            <a:pPr marL="339725" indent="-339725">
              <a:spcBef>
                <a:spcPts val="800"/>
              </a:spcBef>
              <a:buFont typeface="+mj-lt"/>
              <a:buAutoNum type="arabicPeriod"/>
            </a:pPr>
            <a:r>
              <a:rPr lang="en-US" sz="2000" b="1" dirty="0"/>
              <a:t>Legacy Systems and Processes: </a:t>
            </a:r>
            <a:r>
              <a:rPr lang="en-US" sz="2000" dirty="0"/>
              <a:t>Many aerospace organizations have well-established processes, legacy systems, and a traditional hierarchical structure</a:t>
            </a:r>
          </a:p>
          <a:p>
            <a:pPr marL="339725" indent="-339725">
              <a:spcBef>
                <a:spcPts val="800"/>
              </a:spcBef>
              <a:buFont typeface="+mj-lt"/>
              <a:buAutoNum type="arabicPeriod"/>
            </a:pPr>
            <a:r>
              <a:rPr lang="en-US" sz="2000" b="1" dirty="0"/>
              <a:t>Supplier and Customer Collaboration: </a:t>
            </a:r>
            <a:r>
              <a:rPr lang="en-US" sz="2000" dirty="0"/>
              <a:t>Aerospace projects often involve collaboration with multiple suppliers and customers, each with their own processes and priorities</a:t>
            </a:r>
          </a:p>
          <a:p>
            <a:pPr marL="339725" indent="-339725">
              <a:spcBef>
                <a:spcPts val="800"/>
              </a:spcBef>
              <a:buFont typeface="+mj-lt"/>
              <a:buAutoNum type="arabicPeriod"/>
            </a:pPr>
            <a:r>
              <a:rPr lang="en-US" sz="2000" b="1" dirty="0"/>
              <a:t>Security: A</a:t>
            </a:r>
            <a:r>
              <a:rPr lang="en-US" sz="2000" dirty="0"/>
              <a:t>erospace companies work with defense agencies which require secured environment and protocols, which limits Agile collaboration and reuse</a:t>
            </a:r>
          </a:p>
          <a:p>
            <a:pPr marL="339725" indent="-339725">
              <a:spcBef>
                <a:spcPts val="800"/>
              </a:spcBef>
              <a:buFont typeface="+mj-lt"/>
              <a:buAutoNum type="arabicPeriod"/>
            </a:pPr>
            <a:r>
              <a:rPr lang="en-US" sz="2000" b="1" dirty="0"/>
              <a:t>Complex Stakeholder Relationship: </a:t>
            </a:r>
            <a:r>
              <a:rPr lang="en-US" sz="2000" dirty="0"/>
              <a:t>Clients are represented by third parties </a:t>
            </a:r>
          </a:p>
          <a:p>
            <a:pPr marL="457200" indent="-457200">
              <a:spcBef>
                <a:spcPts val="800"/>
              </a:spcBef>
              <a:buFont typeface="+mj-lt"/>
              <a:buAutoNum type="arabicPeriod"/>
            </a:pPr>
            <a:endParaRPr lang="en-US" sz="2000" dirty="0"/>
          </a:p>
        </p:txBody>
      </p:sp>
      <p:sp>
        <p:nvSpPr>
          <p:cNvPr id="4" name="Slide Number Placeholder 3">
            <a:extLst>
              <a:ext uri="{FF2B5EF4-FFF2-40B4-BE49-F238E27FC236}">
                <a16:creationId xmlns:a16="http://schemas.microsoft.com/office/drawing/2014/main" id="{8F5C0352-8623-59FF-732D-0DD7E6360FC0}"/>
              </a:ext>
            </a:extLst>
          </p:cNvPr>
          <p:cNvSpPr>
            <a:spLocks noGrp="1"/>
          </p:cNvSpPr>
          <p:nvPr>
            <p:ph type="sldNum" sz="quarter" idx="4"/>
          </p:nvPr>
        </p:nvSpPr>
        <p:spPr/>
        <p:txBody>
          <a:bodyPr/>
          <a:lstStyle/>
          <a:p>
            <a:r>
              <a:rPr lang="en-US" dirty="0"/>
              <a:t> </a:t>
            </a:r>
            <a:fld id="{D47EB255-EFE2-4067-BC05-176EFF0C6201}" type="slidenum">
              <a:rPr lang="en-US" smtClean="0"/>
              <a:pPr/>
              <a:t>8</a:t>
            </a:fld>
            <a:endParaRPr lang="en-US" dirty="0"/>
          </a:p>
        </p:txBody>
      </p:sp>
      <p:sp>
        <p:nvSpPr>
          <p:cNvPr id="3" name="Footer Placeholder 2">
            <a:extLst>
              <a:ext uri="{FF2B5EF4-FFF2-40B4-BE49-F238E27FC236}">
                <a16:creationId xmlns:a16="http://schemas.microsoft.com/office/drawing/2014/main" id="{6AF1E2BA-B01E-AA3F-2B07-7C1E7864D55B}"/>
              </a:ext>
            </a:extLst>
          </p:cNvPr>
          <p:cNvSpPr>
            <a:spLocks noGrp="1"/>
          </p:cNvSpPr>
          <p:nvPr>
            <p:ph type="ftr" sz="quarter" idx="3"/>
          </p:nvPr>
        </p:nvSpPr>
        <p:spPr/>
        <p:txBody>
          <a:bodyPr/>
          <a:lstStyle/>
          <a:p>
            <a:r>
              <a:rPr lang="en-US" dirty="0"/>
              <a:t>ASE - </a:t>
            </a:r>
          </a:p>
        </p:txBody>
      </p:sp>
    </p:spTree>
    <p:extLst>
      <p:ext uri="{BB962C8B-B14F-4D97-AF65-F5344CB8AC3E}">
        <p14:creationId xmlns:p14="http://schemas.microsoft.com/office/powerpoint/2010/main" val="78627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3F3619-FF30-BAD1-CBE9-986A63F2D619}"/>
              </a:ext>
            </a:extLst>
          </p:cNvPr>
          <p:cNvSpPr>
            <a:spLocks noGrp="1"/>
          </p:cNvSpPr>
          <p:nvPr>
            <p:ph type="title"/>
          </p:nvPr>
        </p:nvSpPr>
        <p:spPr>
          <a:xfrm>
            <a:off x="480060" y="81280"/>
            <a:ext cx="8641080" cy="975360"/>
          </a:xfrm>
        </p:spPr>
        <p:txBody>
          <a:bodyPr wrap="square" anchor="b">
            <a:normAutofit/>
          </a:bodyPr>
          <a:lstStyle/>
          <a:p>
            <a:r>
              <a:rPr lang="en-US" dirty="0"/>
              <a:t>Agile Considerations in Aerospace Industry </a:t>
            </a:r>
          </a:p>
        </p:txBody>
      </p:sp>
      <p:pic>
        <p:nvPicPr>
          <p:cNvPr id="11" name="Picture 10" descr="A group of people standing around a table&#10;&#10;Description automatically generated">
            <a:extLst>
              <a:ext uri="{FF2B5EF4-FFF2-40B4-BE49-F238E27FC236}">
                <a16:creationId xmlns:a16="http://schemas.microsoft.com/office/drawing/2014/main" id="{8BE63436-394E-6301-E750-A0F54BDF6027}"/>
              </a:ext>
            </a:extLst>
          </p:cNvPr>
          <p:cNvPicPr>
            <a:picLocks noChangeAspect="1"/>
          </p:cNvPicPr>
          <p:nvPr/>
        </p:nvPicPr>
        <p:blipFill rotWithShape="1">
          <a:blip r:embed="rId3"/>
          <a:srcRect l="21169" t="1" r="33907" b="1"/>
          <a:stretch/>
        </p:blipFill>
        <p:spPr>
          <a:xfrm>
            <a:off x="480060" y="1201420"/>
            <a:ext cx="4365523" cy="5466080"/>
          </a:xfrm>
          <a:prstGeom prst="rect">
            <a:avLst/>
          </a:prstGeom>
          <a:noFill/>
        </p:spPr>
      </p:pic>
      <p:sp>
        <p:nvSpPr>
          <p:cNvPr id="9" name="Content Placeholder 8">
            <a:extLst>
              <a:ext uri="{FF2B5EF4-FFF2-40B4-BE49-F238E27FC236}">
                <a16:creationId xmlns:a16="http://schemas.microsoft.com/office/drawing/2014/main" id="{9450EE0F-D739-576A-718C-C79CE9B132C7}"/>
              </a:ext>
            </a:extLst>
          </p:cNvPr>
          <p:cNvSpPr>
            <a:spLocks noGrp="1"/>
          </p:cNvSpPr>
          <p:nvPr>
            <p:ph sz="half" idx="2"/>
          </p:nvPr>
        </p:nvSpPr>
        <p:spPr>
          <a:xfrm>
            <a:off x="4896612" y="1219200"/>
            <a:ext cx="4224528" cy="5466080"/>
          </a:xfrm>
        </p:spPr>
        <p:txBody>
          <a:bodyPr wrap="square" anchor="t">
            <a:normAutofit/>
          </a:bodyPr>
          <a:lstStyle/>
          <a:p>
            <a:pPr marL="285750" indent="-285750">
              <a:spcBef>
                <a:spcPct val="50000"/>
              </a:spcBef>
              <a:buFont typeface="Arial" panose="020B0604020202020204" pitchFamily="34" charset="0"/>
              <a:buChar char="•"/>
            </a:pPr>
            <a:r>
              <a:rPr lang="en-US" dirty="0"/>
              <a:t>To overcome these challenges, implementing Agile in aerospace requires a tailored approach that combines Agile principles with industry-specific adaptations</a:t>
            </a:r>
          </a:p>
          <a:p>
            <a:pPr marL="285750" indent="-285750">
              <a:spcBef>
                <a:spcPct val="50000"/>
              </a:spcBef>
              <a:buFont typeface="Arial" panose="020B0604020202020204" pitchFamily="34" charset="0"/>
              <a:buChar char="•"/>
            </a:pPr>
            <a:r>
              <a:rPr lang="en-US" dirty="0"/>
              <a:t>This involves careful planning, stakeholder education, cultural transformation, and a willingness to experiment and iterate on Agile practices to find the best fit for the specific needs of the aerospace projects</a:t>
            </a:r>
          </a:p>
        </p:txBody>
      </p:sp>
      <p:sp>
        <p:nvSpPr>
          <p:cNvPr id="4" name="Slide Number Placeholder 3">
            <a:extLst>
              <a:ext uri="{FF2B5EF4-FFF2-40B4-BE49-F238E27FC236}">
                <a16:creationId xmlns:a16="http://schemas.microsoft.com/office/drawing/2014/main" id="{B660A267-01A2-96DA-FAF0-33AF55A74454}"/>
              </a:ext>
            </a:extLst>
          </p:cNvPr>
          <p:cNvSpPr>
            <a:spLocks noGrp="1"/>
          </p:cNvSpPr>
          <p:nvPr>
            <p:ph type="sldNum" sz="quarter" idx="4"/>
          </p:nvPr>
        </p:nvSpPr>
        <p:spPr>
          <a:xfrm>
            <a:off x="4752264" y="6990080"/>
            <a:ext cx="640080" cy="243840"/>
          </a:xfrm>
        </p:spPr>
        <p:txBody>
          <a:bodyPr wrap="square" anchor="ctr">
            <a:normAutofit/>
          </a:bodyPr>
          <a:lstStyle/>
          <a:p>
            <a:pPr>
              <a:lnSpc>
                <a:spcPct val="90000"/>
              </a:lnSpc>
              <a:spcAft>
                <a:spcPts val="600"/>
              </a:spcAft>
              <a:defRPr/>
            </a:pPr>
            <a:r>
              <a:rPr lang="en-US" sz="1100" dirty="0"/>
              <a:t> </a:t>
            </a:r>
            <a:fld id="{D47EB255-EFE2-4067-BC05-176EFF0C6201}" type="slidenum">
              <a:rPr lang="en-US" sz="1100" smtClean="0"/>
              <a:pPr>
                <a:lnSpc>
                  <a:spcPct val="90000"/>
                </a:lnSpc>
                <a:spcAft>
                  <a:spcPts val="600"/>
                </a:spcAft>
                <a:defRPr/>
              </a:pPr>
              <a:t>9</a:t>
            </a:fld>
            <a:endParaRPr lang="en-US" sz="1100" dirty="0"/>
          </a:p>
        </p:txBody>
      </p:sp>
      <p:sp>
        <p:nvSpPr>
          <p:cNvPr id="3" name="Footer Placeholder 2">
            <a:extLst>
              <a:ext uri="{FF2B5EF4-FFF2-40B4-BE49-F238E27FC236}">
                <a16:creationId xmlns:a16="http://schemas.microsoft.com/office/drawing/2014/main" id="{A7F824B5-0774-B6A2-7F86-C97F8ED72EE6}"/>
              </a:ext>
            </a:extLst>
          </p:cNvPr>
          <p:cNvSpPr>
            <a:spLocks noGrp="1"/>
          </p:cNvSpPr>
          <p:nvPr>
            <p:ph type="ftr" sz="quarter" idx="3"/>
          </p:nvPr>
        </p:nvSpPr>
        <p:spPr>
          <a:xfrm>
            <a:off x="3647864" y="6990080"/>
            <a:ext cx="1280160" cy="243840"/>
          </a:xfrm>
        </p:spPr>
        <p:txBody>
          <a:bodyPr anchor="ctr">
            <a:normAutofit/>
          </a:bodyPr>
          <a:lstStyle/>
          <a:p>
            <a:pPr>
              <a:lnSpc>
                <a:spcPct val="90000"/>
              </a:lnSpc>
              <a:spcAft>
                <a:spcPts val="600"/>
              </a:spcAft>
            </a:pPr>
            <a:r>
              <a:rPr lang="en-US" sz="1100" dirty="0"/>
              <a:t>ASE - </a:t>
            </a:r>
          </a:p>
        </p:txBody>
      </p:sp>
    </p:spTree>
    <p:extLst>
      <p:ext uri="{BB962C8B-B14F-4D97-AF65-F5344CB8AC3E}">
        <p14:creationId xmlns:p14="http://schemas.microsoft.com/office/powerpoint/2010/main" val="251083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3tfq_L3mkCURvkf7lIq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r8UslhuT0GnLq_TdRhD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MP1U4Rr0iJAD1grkB.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DD338byrUy.x6GH0kLv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Kyt4vWzKEq0W4TOUfZ1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4c.GUrCqkC0ju.jnE8d8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1dCEWDR80GDPbC1xPCI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FM9dKiQ.kWv03yrzcTv0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317BakSUky_ISYnPhT6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Kr3.eJX3EeVNO8QXA7N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Ky13jZYQ0WxGSS9NG9qQ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mfYF8dDg0OwT_r1bfGJQ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LHxXXnDX0O_afkWL8Y5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Jn3Cc7R20KkgLLEZwCD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Nx1MKQSaUW8hKSJmvwp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9NwNpyLkUC9lGhcS1hW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LZ25ijbhk.tDQk_gX4j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sn6hEIZmUeFA8P8RUFAR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mB6jiW9ZESYplaO9IUw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3SGwdjnDUCIpWJp0cOx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QK7clZsoEee8Q2eVdb1_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5rhYHBuiEajA2rg4_Y0S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tzNbuyjKkGJe4bxYBfOq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qxomS0GiUasKGyEudtfI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99slUjVAkkKPrIWY.h8z9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dQdM23oT0yx5ezV4fcz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g8byroSTE2GD8JcPpyp0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GJYfIseP0KO9zSWyQ76N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6gduGQ3bk.UxYOwVobl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1Jeik2vDkGMVwvVDbvx7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4Goy2A8JE2o0YN2Ea_R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vInMiw_AUexFezgQ2hh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2OMKWeseUulLCinsFoC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odhYr2u80mxaF3Eo2HOD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0CSAS2QwE2P0OgpNVBT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pUTiFLjhU._nrqGutgL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AGz5lJSp02NgK1wgWJ6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YSBBfPyx0WFwbufxuh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95WAAfsTkK0jr6iEHib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qZJlvAeQ0uSIkcAdzpgMw"/>
</p:tagLst>
</file>

<file path=ppt/theme/theme1.xml><?xml version="1.0" encoding="utf-8"?>
<a:theme xmlns:a="http://schemas.openxmlformats.org/drawingml/2006/main" name="NGC theme 2013-08-22">
  <a:themeElements>
    <a:clrScheme name="Custom 6">
      <a:dk1>
        <a:srgbClr val="000000"/>
      </a:dk1>
      <a:lt1>
        <a:srgbClr val="FFFFFF"/>
      </a:lt1>
      <a:dk2>
        <a:srgbClr val="000000"/>
      </a:dk2>
      <a:lt2>
        <a:srgbClr val="CAC8C8"/>
      </a:lt2>
      <a:accent1>
        <a:srgbClr val="F2D383"/>
      </a:accent1>
      <a:accent2>
        <a:srgbClr val="003B4C"/>
      </a:accent2>
      <a:accent3>
        <a:srgbClr val="003B4C"/>
      </a:accent3>
      <a:accent4>
        <a:srgbClr val="00A1DF"/>
      </a:accent4>
      <a:accent5>
        <a:srgbClr val="FF6C0C"/>
      </a:accent5>
      <a:accent6>
        <a:srgbClr val="F9BE00"/>
      </a:accent6>
      <a:hlink>
        <a:srgbClr val="64645D"/>
      </a:hlink>
      <a:folHlink>
        <a:srgbClr val="64645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r">
          <a:spcBef>
            <a:spcPct val="50000"/>
          </a:spcBef>
          <a:defRPr dirty="0" smtClean="0">
            <a:solidFill>
              <a:schemeClr val="tx1"/>
            </a:solidFill>
            <a:latin typeface="Calibri" pitchFamily="34" charset="0"/>
          </a:defRPr>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AA ASAT ASE Conference Presentation (052023) V2rh.pptx" id="{8D10248F-7F3A-4C3F-B5F8-9202D8679CF4}" vid="{79ADAAB5-1388-4ED2-917E-38C7FFE8A9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21263</TotalTime>
  <Words>3680</Words>
  <Application>Microsoft Macintosh PowerPoint</Application>
  <PresentationFormat>Custom</PresentationFormat>
  <Paragraphs>447</Paragraphs>
  <Slides>37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Narrow</vt:lpstr>
      <vt:lpstr>Calibri</vt:lpstr>
      <vt:lpstr>Comic Sans MS</vt:lpstr>
      <vt:lpstr>Segoe UI Semibold</vt:lpstr>
      <vt:lpstr>Tahoma</vt:lpstr>
      <vt:lpstr>Times New Roman</vt:lpstr>
      <vt:lpstr>Wingdings</vt:lpstr>
      <vt:lpstr>NGC theme 2013-08-22</vt:lpstr>
      <vt:lpstr>Agile Systems Engineering</vt:lpstr>
      <vt:lpstr>Agenda</vt:lpstr>
      <vt:lpstr>Why Agile in Aerospace?</vt:lpstr>
      <vt:lpstr>Waterfall Development vs. Agile Development</vt:lpstr>
      <vt:lpstr>Agile System Engineering Overview</vt:lpstr>
      <vt:lpstr>Agile Systems Engineering Concepts</vt:lpstr>
      <vt:lpstr>Agile Systems Engineering Concepts</vt:lpstr>
      <vt:lpstr>Agile Challenges in the Aerospace Industry</vt:lpstr>
      <vt:lpstr>Agile Considerations in Aerospace Industry </vt:lpstr>
      <vt:lpstr>Agile Systems Engineering Techniques</vt:lpstr>
      <vt:lpstr>Agile Systems Engineering (SE) Framework</vt:lpstr>
      <vt:lpstr>An Agile Systems Engineering Lifecycle</vt:lpstr>
      <vt:lpstr>Agile Development vs. Agile Systems</vt:lpstr>
      <vt:lpstr>Dimensions of Agility and Resilience in Systems</vt:lpstr>
      <vt:lpstr>Example of Composable Design</vt:lpstr>
      <vt:lpstr>Model-Based Approach Complements Agility Work</vt:lpstr>
      <vt:lpstr>DevOps Establish A Continuous Pipeline of Delivery </vt:lpstr>
      <vt:lpstr>Lean Thinking</vt:lpstr>
      <vt:lpstr>Artificial Intelligence Enables Continuous Learning </vt:lpstr>
      <vt:lpstr>Knowledge Management with Atlassian Confluence</vt:lpstr>
      <vt:lpstr>Agile Systems Engineering Development  Frameworks</vt:lpstr>
      <vt:lpstr>Agile Approaches Plotted by Depth and Breadth</vt:lpstr>
      <vt:lpstr>The Agile Scrum Framework at a Glance</vt:lpstr>
      <vt:lpstr>Incremental Commitment Spiral Model</vt:lpstr>
      <vt:lpstr>Feature-Based Product Line Architectures</vt:lpstr>
      <vt:lpstr>Enterprises Level SAFe 6.0</vt:lpstr>
      <vt:lpstr>Agile Hardware and Agile Systems Engineering Techniques</vt:lpstr>
      <vt:lpstr>Agile Systems Engineering Case Study</vt:lpstr>
      <vt:lpstr>Military-Critical Centralized Systems-of-Systems Web-Hub</vt:lpstr>
      <vt:lpstr>Scrum-Based Software Development Process in Decoupled Wave-Like Waterfall</vt:lpstr>
      <vt:lpstr>SoS Web-Portal Evolution Process</vt:lpstr>
      <vt:lpstr>Asynchronous/ Simultaneous Agile Life-Cycle Framework</vt:lpstr>
      <vt:lpstr>Agile SE Life Cycle Pattern Encompassing Systems 1, 2, &amp; 3</vt:lpstr>
      <vt:lpstr>Agile Systems Engineering Recap</vt:lpstr>
      <vt:lpstr>Caltech CTME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Business Agility</dc:title>
  <dc:subject>SCQAA Orange County</dc:subject>
  <dc:creator>Nathaniel Crews</dc:creator>
  <cp:lastModifiedBy>Nathaniel Crews</cp:lastModifiedBy>
  <cp:revision>49</cp:revision>
  <cp:lastPrinted>2019-10-29T22:30:56Z</cp:lastPrinted>
  <dcterms:created xsi:type="dcterms:W3CDTF">2022-08-27T01:11:42Z</dcterms:created>
  <dcterms:modified xsi:type="dcterms:W3CDTF">2023-05-19T18:22:21Z</dcterms:modified>
</cp:coreProperties>
</file>