
<file path=[Content_Types].xml><?xml version="1.0" encoding="utf-8"?>
<Types xmlns="http://schemas.openxmlformats.org/package/2006/content-types">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jpg" ContentType="image/jpe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7" r:id="rId3"/>
  </p:sldIdLst>
  <p:sldSz cx="7315200" cy="9601200"/>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540" autoAdjust="0"/>
    <p:restoredTop sz="90929"/>
  </p:normalViewPr>
  <p:slideViewPr>
    <p:cSldViewPr>
      <p:cViewPr>
        <p:scale>
          <a:sx n="118" d="100"/>
          <a:sy n="118" d="100"/>
        </p:scale>
        <p:origin x="-990" y="-84"/>
      </p:cViewPr>
      <p:guideLst>
        <p:guide orient="horz" pos="3024"/>
        <p:guide pos="230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628" cy="464184"/>
          </a:xfrm>
          <a:prstGeom prst="rect">
            <a:avLst/>
          </a:prstGeom>
          <a:noFill/>
          <a:ln w="9525">
            <a:noFill/>
            <a:miter lim="800000"/>
            <a:headEnd/>
            <a:tailEnd/>
          </a:ln>
          <a:effectLst/>
        </p:spPr>
        <p:txBody>
          <a:bodyPr vert="horz" wrap="square" lIns="93153" tIns="46578" rIns="93153" bIns="46578" numCol="1" anchor="t" anchorCtr="0" compatLnSpc="1">
            <a:prstTxWarp prst="textNoShape">
              <a:avLst/>
            </a:prstTxWarp>
          </a:bodyPr>
          <a:lstStyle>
            <a:lvl1pPr defTabSz="931670">
              <a:defRPr sz="1200"/>
            </a:lvl1pPr>
          </a:lstStyle>
          <a:p>
            <a:endParaRPr lang="en-US"/>
          </a:p>
        </p:txBody>
      </p:sp>
      <p:sp>
        <p:nvSpPr>
          <p:cNvPr id="4099" name="Rectangle 3"/>
          <p:cNvSpPr>
            <a:spLocks noGrp="1" noChangeArrowheads="1"/>
          </p:cNvSpPr>
          <p:nvPr>
            <p:ph type="dt" sz="quarter" idx="1"/>
          </p:nvPr>
        </p:nvSpPr>
        <p:spPr bwMode="auto">
          <a:xfrm>
            <a:off x="3972773" y="0"/>
            <a:ext cx="3037628" cy="464184"/>
          </a:xfrm>
          <a:prstGeom prst="rect">
            <a:avLst/>
          </a:prstGeom>
          <a:noFill/>
          <a:ln w="9525">
            <a:noFill/>
            <a:miter lim="800000"/>
            <a:headEnd/>
            <a:tailEnd/>
          </a:ln>
          <a:effectLst/>
        </p:spPr>
        <p:txBody>
          <a:bodyPr vert="horz" wrap="square" lIns="93153" tIns="46578" rIns="93153" bIns="46578" numCol="1" anchor="t" anchorCtr="0" compatLnSpc="1">
            <a:prstTxWarp prst="textNoShape">
              <a:avLst/>
            </a:prstTxWarp>
          </a:bodyPr>
          <a:lstStyle>
            <a:lvl1pPr algn="r" defTabSz="931670">
              <a:defRPr sz="1200"/>
            </a:lvl1pPr>
          </a:lstStyle>
          <a:p>
            <a:endParaRPr lang="en-US"/>
          </a:p>
        </p:txBody>
      </p:sp>
      <p:sp>
        <p:nvSpPr>
          <p:cNvPr id="4100" name="Rectangle 4"/>
          <p:cNvSpPr>
            <a:spLocks noGrp="1" noChangeArrowheads="1"/>
          </p:cNvSpPr>
          <p:nvPr>
            <p:ph type="ftr" sz="quarter" idx="2"/>
          </p:nvPr>
        </p:nvSpPr>
        <p:spPr bwMode="auto">
          <a:xfrm>
            <a:off x="0" y="8832216"/>
            <a:ext cx="3037628" cy="464184"/>
          </a:xfrm>
          <a:prstGeom prst="rect">
            <a:avLst/>
          </a:prstGeom>
          <a:noFill/>
          <a:ln w="9525">
            <a:noFill/>
            <a:miter lim="800000"/>
            <a:headEnd/>
            <a:tailEnd/>
          </a:ln>
          <a:effectLst/>
        </p:spPr>
        <p:txBody>
          <a:bodyPr vert="horz" wrap="square" lIns="93153" tIns="46578" rIns="93153" bIns="46578" numCol="1" anchor="b" anchorCtr="0" compatLnSpc="1">
            <a:prstTxWarp prst="textNoShape">
              <a:avLst/>
            </a:prstTxWarp>
          </a:bodyPr>
          <a:lstStyle>
            <a:lvl1pPr defTabSz="931670">
              <a:defRPr sz="1200"/>
            </a:lvl1pPr>
          </a:lstStyle>
          <a:p>
            <a:endParaRPr lang="en-US"/>
          </a:p>
        </p:txBody>
      </p:sp>
      <p:sp>
        <p:nvSpPr>
          <p:cNvPr id="4101" name="Rectangle 5"/>
          <p:cNvSpPr>
            <a:spLocks noGrp="1" noChangeArrowheads="1"/>
          </p:cNvSpPr>
          <p:nvPr>
            <p:ph type="sldNum" sz="quarter" idx="3"/>
          </p:nvPr>
        </p:nvSpPr>
        <p:spPr bwMode="auto">
          <a:xfrm>
            <a:off x="3972773" y="8832216"/>
            <a:ext cx="3037628" cy="464184"/>
          </a:xfrm>
          <a:prstGeom prst="rect">
            <a:avLst/>
          </a:prstGeom>
          <a:noFill/>
          <a:ln w="9525">
            <a:noFill/>
            <a:miter lim="800000"/>
            <a:headEnd/>
            <a:tailEnd/>
          </a:ln>
          <a:effectLst/>
        </p:spPr>
        <p:txBody>
          <a:bodyPr vert="horz" wrap="square" lIns="93153" tIns="46578" rIns="93153" bIns="46578" numCol="1" anchor="b" anchorCtr="0" compatLnSpc="1">
            <a:prstTxWarp prst="textNoShape">
              <a:avLst/>
            </a:prstTxWarp>
          </a:bodyPr>
          <a:lstStyle>
            <a:lvl1pPr algn="r" defTabSz="931670">
              <a:defRPr sz="1200"/>
            </a:lvl1pPr>
          </a:lstStyle>
          <a:p>
            <a:fld id="{36BF1C7D-CFBD-4AC1-B8FA-D504025F6A0B}" type="slidenum">
              <a:rPr lang="en-US"/>
              <a:pPr/>
              <a:t>‹#›</a:t>
            </a:fld>
            <a:endParaRPr lang="en-US"/>
          </a:p>
        </p:txBody>
      </p:sp>
    </p:spTree>
    <p:extLst>
      <p:ext uri="{BB962C8B-B14F-4D97-AF65-F5344CB8AC3E}">
        <p14:creationId xmlns:p14="http://schemas.microsoft.com/office/powerpoint/2010/main" val="23869105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9275" y="2982913"/>
            <a:ext cx="6216650" cy="20574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6963" y="5440363"/>
            <a:ext cx="5121275" cy="2454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AADBAB-24B8-45DA-AA21-DB6A21EA86B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0C36AD-5D90-4CA9-A659-B92DD43E8E6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13350" y="852488"/>
            <a:ext cx="1554163" cy="7681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7688" y="852488"/>
            <a:ext cx="4513262" cy="7681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51C40E-C5F4-4CD9-9C4D-25ABE7E1BD8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1CB456-01D5-4C18-BE34-F90BA2585DD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169025"/>
            <a:ext cx="6218238" cy="1908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4068763"/>
            <a:ext cx="6218238" cy="21002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B15F0D-DEB0-4429-BD02-A6C54200215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7688" y="2773363"/>
            <a:ext cx="3033712" cy="5761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33800" y="2773363"/>
            <a:ext cx="3033713" cy="5761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6B28E18-CB75-4F85-8BE8-E4BD4BA6C9E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125" y="384175"/>
            <a:ext cx="6584950" cy="1600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125" y="2149475"/>
            <a:ext cx="3232150" cy="895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5125" y="3044825"/>
            <a:ext cx="3232150" cy="5532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338" y="2149475"/>
            <a:ext cx="3233737" cy="895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16338" y="3044825"/>
            <a:ext cx="3233737" cy="5532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3041F7A-9090-4CFA-B863-1A2CDD9186F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9F58BBA-2A89-456B-A74D-F544B4C01B8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1EA689A-A97B-451D-AB59-BE7E182735B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125" y="382588"/>
            <a:ext cx="2406650" cy="16271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860675" y="382588"/>
            <a:ext cx="4089400" cy="8194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125" y="2009775"/>
            <a:ext cx="2406650" cy="6567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56A0142-73F0-4E23-A693-EE38624D90F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513" y="6721475"/>
            <a:ext cx="4389437" cy="79216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33513" y="857250"/>
            <a:ext cx="4389437" cy="5761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33513" y="7513638"/>
            <a:ext cx="4389437" cy="1127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9F24E96-2C80-4A2E-A6A5-2C7387FF675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47688" y="852488"/>
            <a:ext cx="6219825" cy="1600200"/>
          </a:xfrm>
          <a:prstGeom prst="rect">
            <a:avLst/>
          </a:prstGeom>
          <a:noFill/>
          <a:ln w="9525">
            <a:noFill/>
            <a:miter lim="800000"/>
            <a:headEnd/>
            <a:tailEnd/>
          </a:ln>
          <a:effectLst/>
        </p:spPr>
        <p:txBody>
          <a:bodyPr vert="horz" wrap="square" lIns="96655" tIns="48328" rIns="96655" bIns="4832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47688" y="2773363"/>
            <a:ext cx="6219825" cy="5761037"/>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47688" y="8748713"/>
            <a:ext cx="1524000" cy="63817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788">
              <a:defRPr sz="1500"/>
            </a:lvl1pPr>
          </a:lstStyle>
          <a:p>
            <a:endParaRPr lang="en-US"/>
          </a:p>
        </p:txBody>
      </p:sp>
      <p:sp>
        <p:nvSpPr>
          <p:cNvPr id="1029" name="Rectangle 5"/>
          <p:cNvSpPr>
            <a:spLocks noGrp="1" noChangeArrowheads="1"/>
          </p:cNvSpPr>
          <p:nvPr>
            <p:ph type="ftr" sz="quarter" idx="3"/>
          </p:nvPr>
        </p:nvSpPr>
        <p:spPr bwMode="auto">
          <a:xfrm>
            <a:off x="2500313" y="8748713"/>
            <a:ext cx="2314575" cy="63817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ctr" defTabSz="966788">
              <a:defRPr sz="1500"/>
            </a:lvl1pPr>
          </a:lstStyle>
          <a:p>
            <a:endParaRPr lang="en-US"/>
          </a:p>
        </p:txBody>
      </p:sp>
      <p:sp>
        <p:nvSpPr>
          <p:cNvPr id="1030" name="Rectangle 6"/>
          <p:cNvSpPr>
            <a:spLocks noGrp="1" noChangeArrowheads="1"/>
          </p:cNvSpPr>
          <p:nvPr>
            <p:ph type="sldNum" sz="quarter" idx="4"/>
          </p:nvPr>
        </p:nvSpPr>
        <p:spPr bwMode="auto">
          <a:xfrm>
            <a:off x="5243513" y="8748713"/>
            <a:ext cx="1524000" cy="63817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788">
              <a:defRPr sz="1500"/>
            </a:lvl1pPr>
          </a:lstStyle>
          <a:p>
            <a:fld id="{3B00A275-A942-4202-8684-082106717BE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6788" rtl="0" fontAlgn="base">
        <a:spcBef>
          <a:spcPct val="0"/>
        </a:spcBef>
        <a:spcAft>
          <a:spcPct val="0"/>
        </a:spcAft>
        <a:defRPr sz="4600">
          <a:solidFill>
            <a:schemeClr val="tx2"/>
          </a:solidFill>
          <a:latin typeface="+mj-lt"/>
          <a:ea typeface="+mj-ea"/>
          <a:cs typeface="+mj-cs"/>
        </a:defRPr>
      </a:lvl1pPr>
      <a:lvl2pPr algn="ctr" defTabSz="966788" rtl="0" fontAlgn="base">
        <a:spcBef>
          <a:spcPct val="0"/>
        </a:spcBef>
        <a:spcAft>
          <a:spcPct val="0"/>
        </a:spcAft>
        <a:defRPr sz="4600">
          <a:solidFill>
            <a:schemeClr val="tx2"/>
          </a:solidFill>
          <a:latin typeface="Times New Roman" pitchFamily="18" charset="0"/>
        </a:defRPr>
      </a:lvl2pPr>
      <a:lvl3pPr algn="ctr" defTabSz="966788" rtl="0" fontAlgn="base">
        <a:spcBef>
          <a:spcPct val="0"/>
        </a:spcBef>
        <a:spcAft>
          <a:spcPct val="0"/>
        </a:spcAft>
        <a:defRPr sz="4600">
          <a:solidFill>
            <a:schemeClr val="tx2"/>
          </a:solidFill>
          <a:latin typeface="Times New Roman" pitchFamily="18" charset="0"/>
        </a:defRPr>
      </a:lvl3pPr>
      <a:lvl4pPr algn="ctr" defTabSz="966788" rtl="0" fontAlgn="base">
        <a:spcBef>
          <a:spcPct val="0"/>
        </a:spcBef>
        <a:spcAft>
          <a:spcPct val="0"/>
        </a:spcAft>
        <a:defRPr sz="4600">
          <a:solidFill>
            <a:schemeClr val="tx2"/>
          </a:solidFill>
          <a:latin typeface="Times New Roman" pitchFamily="18" charset="0"/>
        </a:defRPr>
      </a:lvl4pPr>
      <a:lvl5pPr algn="ctr" defTabSz="966788" rtl="0" fontAlgn="base">
        <a:spcBef>
          <a:spcPct val="0"/>
        </a:spcBef>
        <a:spcAft>
          <a:spcPct val="0"/>
        </a:spcAft>
        <a:defRPr sz="4600">
          <a:solidFill>
            <a:schemeClr val="tx2"/>
          </a:solidFill>
          <a:latin typeface="Times New Roman" pitchFamily="18" charset="0"/>
        </a:defRPr>
      </a:lvl5pPr>
      <a:lvl6pPr marL="457200" algn="ctr" defTabSz="966788" rtl="0" fontAlgn="base">
        <a:spcBef>
          <a:spcPct val="0"/>
        </a:spcBef>
        <a:spcAft>
          <a:spcPct val="0"/>
        </a:spcAft>
        <a:defRPr sz="4600">
          <a:solidFill>
            <a:schemeClr val="tx2"/>
          </a:solidFill>
          <a:latin typeface="Times New Roman" pitchFamily="18" charset="0"/>
        </a:defRPr>
      </a:lvl6pPr>
      <a:lvl7pPr marL="914400" algn="ctr" defTabSz="966788" rtl="0" fontAlgn="base">
        <a:spcBef>
          <a:spcPct val="0"/>
        </a:spcBef>
        <a:spcAft>
          <a:spcPct val="0"/>
        </a:spcAft>
        <a:defRPr sz="4600">
          <a:solidFill>
            <a:schemeClr val="tx2"/>
          </a:solidFill>
          <a:latin typeface="Times New Roman" pitchFamily="18" charset="0"/>
        </a:defRPr>
      </a:lvl7pPr>
      <a:lvl8pPr marL="1371600" algn="ctr" defTabSz="966788" rtl="0" fontAlgn="base">
        <a:spcBef>
          <a:spcPct val="0"/>
        </a:spcBef>
        <a:spcAft>
          <a:spcPct val="0"/>
        </a:spcAft>
        <a:defRPr sz="4600">
          <a:solidFill>
            <a:schemeClr val="tx2"/>
          </a:solidFill>
          <a:latin typeface="Times New Roman" pitchFamily="18" charset="0"/>
        </a:defRPr>
      </a:lvl8pPr>
      <a:lvl9pPr marL="1828800" algn="ctr" defTabSz="966788" rtl="0" fontAlgn="base">
        <a:spcBef>
          <a:spcPct val="0"/>
        </a:spcBef>
        <a:spcAft>
          <a:spcPct val="0"/>
        </a:spcAft>
        <a:defRPr sz="4600">
          <a:solidFill>
            <a:schemeClr val="tx2"/>
          </a:solidFill>
          <a:latin typeface="Times New Roman" pitchFamily="18" charset="0"/>
        </a:defRPr>
      </a:lvl9pPr>
    </p:titleStyle>
    <p:bodyStyle>
      <a:lvl1pPr marL="363538" indent="-363538" algn="l" defTabSz="966788" rtl="0" fontAlgn="base">
        <a:spcBef>
          <a:spcPct val="20000"/>
        </a:spcBef>
        <a:spcAft>
          <a:spcPct val="0"/>
        </a:spcAft>
        <a:buChar char="•"/>
        <a:defRPr sz="3400">
          <a:solidFill>
            <a:schemeClr val="tx1"/>
          </a:solidFill>
          <a:latin typeface="+mn-lt"/>
          <a:ea typeface="+mn-ea"/>
          <a:cs typeface="+mn-cs"/>
        </a:defRPr>
      </a:lvl1pPr>
      <a:lvl2pPr marL="784225" indent="-300038" algn="l" defTabSz="966788" rtl="0" fontAlgn="base">
        <a:spcBef>
          <a:spcPct val="20000"/>
        </a:spcBef>
        <a:spcAft>
          <a:spcPct val="0"/>
        </a:spcAft>
        <a:buChar char="–"/>
        <a:defRPr sz="2900">
          <a:solidFill>
            <a:schemeClr val="tx1"/>
          </a:solidFill>
          <a:latin typeface="+mn-lt"/>
        </a:defRPr>
      </a:lvl2pPr>
      <a:lvl3pPr marL="1208088" indent="-241300" algn="l" defTabSz="966788" rtl="0" fontAlgn="base">
        <a:spcBef>
          <a:spcPct val="20000"/>
        </a:spcBef>
        <a:spcAft>
          <a:spcPct val="0"/>
        </a:spcAft>
        <a:buChar char="•"/>
        <a:defRPr sz="2600">
          <a:solidFill>
            <a:schemeClr val="tx1"/>
          </a:solidFill>
          <a:latin typeface="+mn-lt"/>
        </a:defRPr>
      </a:lvl3pPr>
      <a:lvl4pPr marL="1690688" indent="-239713" algn="l" defTabSz="966788" rtl="0" fontAlgn="base">
        <a:spcBef>
          <a:spcPct val="20000"/>
        </a:spcBef>
        <a:spcAft>
          <a:spcPct val="0"/>
        </a:spcAft>
        <a:buChar char="–"/>
        <a:defRPr sz="2100">
          <a:solidFill>
            <a:schemeClr val="tx1"/>
          </a:solidFill>
          <a:latin typeface="+mn-lt"/>
        </a:defRPr>
      </a:lvl4pPr>
      <a:lvl5pPr marL="2174875" indent="-241300" algn="l" defTabSz="966788" rtl="0" fontAlgn="base">
        <a:spcBef>
          <a:spcPct val="20000"/>
        </a:spcBef>
        <a:spcAft>
          <a:spcPct val="0"/>
        </a:spcAft>
        <a:buChar char="»"/>
        <a:defRPr sz="2100">
          <a:solidFill>
            <a:schemeClr val="tx1"/>
          </a:solidFill>
          <a:latin typeface="+mn-lt"/>
        </a:defRPr>
      </a:lvl5pPr>
      <a:lvl6pPr marL="2632075" indent="-241300" algn="l" defTabSz="966788" rtl="0" fontAlgn="base">
        <a:spcBef>
          <a:spcPct val="20000"/>
        </a:spcBef>
        <a:spcAft>
          <a:spcPct val="0"/>
        </a:spcAft>
        <a:buChar char="»"/>
        <a:defRPr sz="2100">
          <a:solidFill>
            <a:schemeClr val="tx1"/>
          </a:solidFill>
          <a:latin typeface="+mn-lt"/>
        </a:defRPr>
      </a:lvl6pPr>
      <a:lvl7pPr marL="3089275" indent="-241300" algn="l" defTabSz="966788" rtl="0" fontAlgn="base">
        <a:spcBef>
          <a:spcPct val="20000"/>
        </a:spcBef>
        <a:spcAft>
          <a:spcPct val="0"/>
        </a:spcAft>
        <a:buChar char="»"/>
        <a:defRPr sz="2100">
          <a:solidFill>
            <a:schemeClr val="tx1"/>
          </a:solidFill>
          <a:latin typeface="+mn-lt"/>
        </a:defRPr>
      </a:lvl7pPr>
      <a:lvl8pPr marL="3546475" indent="-241300" algn="l" defTabSz="966788" rtl="0" fontAlgn="base">
        <a:spcBef>
          <a:spcPct val="20000"/>
        </a:spcBef>
        <a:spcAft>
          <a:spcPct val="0"/>
        </a:spcAft>
        <a:buChar char="»"/>
        <a:defRPr sz="2100">
          <a:solidFill>
            <a:schemeClr val="tx1"/>
          </a:solidFill>
          <a:latin typeface="+mn-lt"/>
        </a:defRPr>
      </a:lvl8pPr>
      <a:lvl9pPr marL="4003675" indent="-241300" algn="l" defTabSz="966788" rtl="0" fontAlgn="base">
        <a:spcBef>
          <a:spcPct val="20000"/>
        </a:spcBef>
        <a:spcAft>
          <a:spcPct val="0"/>
        </a:spcAft>
        <a:buChar char="»"/>
        <a:defRPr sz="2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6" name="Text Box 28"/>
          <p:cNvSpPr txBox="1">
            <a:spLocks noChangeArrowheads="1"/>
          </p:cNvSpPr>
          <p:nvPr/>
        </p:nvSpPr>
        <p:spPr bwMode="auto">
          <a:xfrm>
            <a:off x="0" y="9296400"/>
            <a:ext cx="7315200" cy="350838"/>
          </a:xfrm>
          <a:prstGeom prst="rect">
            <a:avLst/>
          </a:prstGeom>
          <a:solidFill>
            <a:schemeClr val="hlink"/>
          </a:solidFill>
          <a:ln w="9525">
            <a:noFill/>
            <a:miter lim="800000"/>
            <a:headEnd/>
            <a:tailEnd/>
          </a:ln>
          <a:effectLst/>
        </p:spPr>
        <p:txBody>
          <a:bodyPr>
            <a:spAutoFit/>
          </a:bodyPr>
          <a:lstStyle/>
          <a:p>
            <a:pPr algn="ctr">
              <a:spcBef>
                <a:spcPct val="50000"/>
              </a:spcBef>
            </a:pPr>
            <a:r>
              <a:rPr lang="en-US" sz="1700" dirty="0" smtClean="0">
                <a:solidFill>
                  <a:srgbClr val="000099"/>
                </a:solidFill>
                <a:latin typeface="Arial" charset="0"/>
              </a:rPr>
              <a:t>We will refund the cost of admission to the park if you do not have a pass!</a:t>
            </a:r>
            <a:endParaRPr lang="en-US" sz="1600" b="1" dirty="0">
              <a:solidFill>
                <a:srgbClr val="000099"/>
              </a:solidFill>
              <a:latin typeface="Arial" charset="0"/>
            </a:endParaRPr>
          </a:p>
        </p:txBody>
      </p:sp>
      <p:sp>
        <p:nvSpPr>
          <p:cNvPr id="2054" name="Text Box 6"/>
          <p:cNvSpPr txBox="1">
            <a:spLocks noChangeArrowheads="1"/>
          </p:cNvSpPr>
          <p:nvPr/>
        </p:nvSpPr>
        <p:spPr bwMode="auto">
          <a:xfrm>
            <a:off x="99303" y="1622636"/>
            <a:ext cx="2509838" cy="5929966"/>
          </a:xfrm>
          <a:prstGeom prst="rect">
            <a:avLst/>
          </a:prstGeom>
          <a:noFill/>
          <a:ln w="25400">
            <a:solidFill>
              <a:schemeClr val="tx1"/>
            </a:solidFill>
            <a:miter lim="800000"/>
            <a:headEnd/>
            <a:tailEnd/>
          </a:ln>
          <a:effectLst/>
        </p:spPr>
        <p:txBody>
          <a:bodyPr wrap="square" lIns="96655" tIns="48328" rIns="96655" bIns="48328">
            <a:spAutoFit/>
          </a:bodyPr>
          <a:lstStyle/>
          <a:p>
            <a:pPr algn="ctr" defTabSz="966788"/>
            <a:r>
              <a:rPr lang="en-US" sz="2100" b="1" i="1" dirty="0">
                <a:latin typeface="Arial" charset="0"/>
              </a:rPr>
              <a:t>Dinner Meeting</a:t>
            </a:r>
          </a:p>
          <a:p>
            <a:pPr algn="ctr" defTabSz="966788"/>
            <a:r>
              <a:rPr lang="en-US" sz="2100" b="1" i="1" dirty="0" smtClean="0">
                <a:latin typeface="Arial" charset="0"/>
              </a:rPr>
              <a:t>30 September 2016</a:t>
            </a:r>
            <a:endParaRPr lang="en-US" sz="2100" b="1" i="1" dirty="0">
              <a:latin typeface="Arial" charset="0"/>
            </a:endParaRPr>
          </a:p>
          <a:p>
            <a:pPr algn="ctr"/>
            <a:r>
              <a:rPr lang="en-US" sz="1400" dirty="0" smtClean="0"/>
              <a:t> </a:t>
            </a:r>
            <a:r>
              <a:rPr lang="en-US" sz="1200" b="1" dirty="0"/>
              <a:t>All Welcome! </a:t>
            </a:r>
            <a:endParaRPr lang="en-US" sz="1200" dirty="0"/>
          </a:p>
          <a:p>
            <a:r>
              <a:rPr lang="en-US" sz="1200" b="1" dirty="0"/>
              <a:t>Time </a:t>
            </a:r>
            <a:endParaRPr lang="en-US" sz="1200" dirty="0"/>
          </a:p>
          <a:p>
            <a:pPr marL="400050" lvl="1"/>
            <a:r>
              <a:rPr lang="en-US" sz="1200" dirty="0"/>
              <a:t>6:00 PM </a:t>
            </a:r>
            <a:r>
              <a:rPr lang="en-US" sz="1200" dirty="0" smtClean="0"/>
              <a:t>Social</a:t>
            </a:r>
            <a:endParaRPr lang="en-US" sz="1200" dirty="0"/>
          </a:p>
          <a:p>
            <a:pPr marL="400050" lvl="1"/>
            <a:r>
              <a:rPr lang="en-US" sz="1200" dirty="0"/>
              <a:t>6:30 PM Dinner </a:t>
            </a:r>
            <a:r>
              <a:rPr lang="en-US" sz="1200" dirty="0" smtClean="0"/>
              <a:t>/ Presentation</a:t>
            </a:r>
            <a:endParaRPr lang="en-US" sz="1200" dirty="0"/>
          </a:p>
          <a:p>
            <a:pPr marL="400050" lvl="1"/>
            <a:r>
              <a:rPr lang="en-US" sz="1200" dirty="0"/>
              <a:t>7:30 PM </a:t>
            </a:r>
            <a:r>
              <a:rPr lang="en-US" sz="1200" dirty="0" smtClean="0"/>
              <a:t>Tour</a:t>
            </a:r>
            <a:endParaRPr lang="en-US" sz="1200" dirty="0"/>
          </a:p>
          <a:p>
            <a:r>
              <a:rPr lang="en-US" sz="1200" b="1" dirty="0"/>
              <a:t>Location </a:t>
            </a:r>
            <a:endParaRPr lang="en-US" sz="1200" dirty="0"/>
          </a:p>
          <a:p>
            <a:pPr marL="396875"/>
            <a:r>
              <a:rPr lang="en-US" sz="1200" dirty="0" smtClean="0"/>
              <a:t>Kings Island </a:t>
            </a:r>
            <a:endParaRPr lang="en-US" sz="1200" dirty="0"/>
          </a:p>
          <a:p>
            <a:pPr marL="396875"/>
            <a:r>
              <a:rPr lang="en-US" sz="1200" dirty="0" smtClean="0"/>
              <a:t>International Restaurant</a:t>
            </a:r>
          </a:p>
          <a:p>
            <a:pPr marL="396875"/>
            <a:r>
              <a:rPr lang="en-US" sz="1200" dirty="0" smtClean="0"/>
              <a:t>6300 Kings Island </a:t>
            </a:r>
            <a:r>
              <a:rPr lang="en-US" sz="1200" dirty="0"/>
              <a:t>Drive </a:t>
            </a:r>
          </a:p>
          <a:p>
            <a:pPr marL="396875"/>
            <a:r>
              <a:rPr lang="en-US" sz="1200" dirty="0" smtClean="0"/>
              <a:t>Kings Island, </a:t>
            </a:r>
            <a:r>
              <a:rPr lang="en-US" sz="1200" dirty="0"/>
              <a:t>OH </a:t>
            </a:r>
            <a:r>
              <a:rPr lang="en-US" sz="1200" dirty="0" smtClean="0"/>
              <a:t>45034 </a:t>
            </a:r>
          </a:p>
          <a:p>
            <a:pPr algn="ctr"/>
            <a:endParaRPr lang="en-US" sz="1200" dirty="0"/>
          </a:p>
          <a:p>
            <a:r>
              <a:rPr lang="en-US" sz="1200" b="1" dirty="0"/>
              <a:t>Reservations </a:t>
            </a:r>
            <a:endParaRPr lang="en-US" sz="1200" dirty="0"/>
          </a:p>
          <a:p>
            <a:pPr marL="396875"/>
            <a:r>
              <a:rPr lang="en-US" sz="1200" dirty="0" smtClean="0"/>
              <a:t>RSVP </a:t>
            </a:r>
            <a:r>
              <a:rPr lang="en-US" sz="1200" dirty="0"/>
              <a:t>by </a:t>
            </a:r>
            <a:r>
              <a:rPr lang="en-US" sz="1200" dirty="0" smtClean="0"/>
              <a:t>Sep 24</a:t>
            </a:r>
            <a:r>
              <a:rPr lang="en-US" sz="900" dirty="0" smtClean="0"/>
              <a:t>th </a:t>
            </a:r>
            <a:r>
              <a:rPr lang="en-US" sz="1200" dirty="0"/>
              <a:t>to </a:t>
            </a:r>
            <a:endParaRPr lang="en-US" sz="1200" dirty="0" smtClean="0"/>
          </a:p>
          <a:p>
            <a:pPr marL="396875"/>
            <a:r>
              <a:rPr lang="en-US" sz="1200" dirty="0" smtClean="0"/>
              <a:t>Marc Polanka </a:t>
            </a:r>
            <a:r>
              <a:rPr lang="en-US" sz="1200" dirty="0" smtClean="0">
                <a:solidFill>
                  <a:srgbClr val="0000FF"/>
                </a:solidFill>
              </a:rPr>
              <a:t>Marc.Polanka@afit.edu</a:t>
            </a:r>
          </a:p>
          <a:p>
            <a:pPr algn="ctr"/>
            <a:endParaRPr lang="en-US" sz="1200" dirty="0"/>
          </a:p>
          <a:p>
            <a:r>
              <a:rPr lang="en-US" sz="1200" b="1" dirty="0"/>
              <a:t>Dinner Menu </a:t>
            </a:r>
            <a:endParaRPr lang="en-US" sz="1200" dirty="0"/>
          </a:p>
          <a:p>
            <a:pPr marL="396875"/>
            <a:r>
              <a:rPr lang="en-US" sz="1100" b="1" dirty="0" smtClean="0"/>
              <a:t>Montgomery Inn Ribs </a:t>
            </a:r>
            <a:endParaRPr lang="en-US" sz="1100" dirty="0"/>
          </a:p>
          <a:p>
            <a:pPr marL="396875"/>
            <a:r>
              <a:rPr lang="en-US" sz="1100" dirty="0" smtClean="0"/>
              <a:t>	with </a:t>
            </a:r>
            <a:endParaRPr lang="en-US" sz="1100" dirty="0"/>
          </a:p>
          <a:p>
            <a:pPr marL="396875"/>
            <a:r>
              <a:rPr lang="en-US" sz="1100" b="1" dirty="0" smtClean="0"/>
              <a:t>House </a:t>
            </a:r>
            <a:r>
              <a:rPr lang="en-US" sz="1100" b="1" dirty="0"/>
              <a:t>Salad, </a:t>
            </a:r>
            <a:r>
              <a:rPr lang="en-US" sz="1100" b="1" dirty="0" smtClean="0"/>
              <a:t>Mashed Potatoes, </a:t>
            </a:r>
          </a:p>
          <a:p>
            <a:pPr marL="396875"/>
            <a:r>
              <a:rPr lang="en-US" sz="1100" b="1" dirty="0" smtClean="0"/>
              <a:t>Broccoli and Garlic Bread</a:t>
            </a:r>
            <a:endParaRPr lang="en-US" sz="1100" dirty="0"/>
          </a:p>
          <a:p>
            <a:pPr marL="396875"/>
            <a:r>
              <a:rPr lang="en-US" sz="1100" dirty="0" smtClean="0"/>
              <a:t>	with </a:t>
            </a:r>
            <a:endParaRPr lang="en-US" sz="1100" dirty="0"/>
          </a:p>
          <a:p>
            <a:pPr marL="396875"/>
            <a:r>
              <a:rPr lang="en-US" sz="1100" b="1" dirty="0" err="1" smtClean="0"/>
              <a:t>Graeter’s</a:t>
            </a:r>
            <a:r>
              <a:rPr lang="en-US" sz="1100" b="1" dirty="0" smtClean="0"/>
              <a:t> Ice Cream</a:t>
            </a:r>
            <a:endParaRPr lang="en-US" sz="1200" dirty="0"/>
          </a:p>
          <a:p>
            <a:endParaRPr lang="en-US" sz="1200" dirty="0" smtClean="0"/>
          </a:p>
          <a:p>
            <a:r>
              <a:rPr lang="en-US" sz="1200" dirty="0" smtClean="0"/>
              <a:t>$</a:t>
            </a:r>
            <a:r>
              <a:rPr lang="en-US" sz="1200" dirty="0"/>
              <a:t>25.00 Professionals </a:t>
            </a:r>
          </a:p>
          <a:p>
            <a:r>
              <a:rPr lang="en-US" sz="1200" dirty="0"/>
              <a:t>$10.00 Students </a:t>
            </a:r>
            <a:endParaRPr lang="en-US" sz="1200" dirty="0" smtClean="0">
              <a:latin typeface="Arial" charset="0"/>
            </a:endParaRPr>
          </a:p>
        </p:txBody>
      </p:sp>
      <p:sp>
        <p:nvSpPr>
          <p:cNvPr id="2056" name="Rectangle 8"/>
          <p:cNvSpPr>
            <a:spLocks noChangeArrowheads="1"/>
          </p:cNvSpPr>
          <p:nvPr/>
        </p:nvSpPr>
        <p:spPr bwMode="auto">
          <a:xfrm>
            <a:off x="444500" y="2600325"/>
            <a:ext cx="7315200" cy="0"/>
          </a:xfrm>
          <a:prstGeom prst="rect">
            <a:avLst/>
          </a:prstGeom>
          <a:noFill/>
          <a:ln w="9525">
            <a:noFill/>
            <a:miter lim="800000"/>
            <a:headEnd/>
            <a:tailEnd/>
          </a:ln>
          <a:effectLst/>
        </p:spPr>
        <p:txBody>
          <a:bodyPr lIns="1142640" tIns="914112" rIns="1142640" bIns="228528">
            <a:spAutoFit/>
          </a:bodyPr>
          <a:lstStyle/>
          <a:p>
            <a:endParaRPr lang="en-US"/>
          </a:p>
        </p:txBody>
      </p:sp>
      <p:sp>
        <p:nvSpPr>
          <p:cNvPr id="2059" name="Rectangle 11"/>
          <p:cNvSpPr>
            <a:spLocks noChangeArrowheads="1"/>
          </p:cNvSpPr>
          <p:nvPr/>
        </p:nvSpPr>
        <p:spPr bwMode="auto">
          <a:xfrm>
            <a:off x="2687638" y="1622636"/>
            <a:ext cx="4551362" cy="7597564"/>
          </a:xfrm>
          <a:prstGeom prst="rect">
            <a:avLst/>
          </a:prstGeom>
          <a:noFill/>
          <a:ln w="25400">
            <a:solidFill>
              <a:schemeClr val="tx1"/>
            </a:solidFill>
            <a:miter lim="800000"/>
            <a:headEnd/>
            <a:tailEnd/>
          </a:ln>
          <a:effectLst/>
        </p:spPr>
        <p:txBody>
          <a:bodyPr wrap="none" anchor="ctr"/>
          <a:lstStyle/>
          <a:p>
            <a:endParaRPr lang="en-US"/>
          </a:p>
        </p:txBody>
      </p:sp>
      <p:sp>
        <p:nvSpPr>
          <p:cNvPr id="2060" name="Text Box 12"/>
          <p:cNvSpPr txBox="1">
            <a:spLocks noChangeArrowheads="1"/>
          </p:cNvSpPr>
          <p:nvPr/>
        </p:nvSpPr>
        <p:spPr bwMode="auto">
          <a:xfrm>
            <a:off x="2743200" y="1802892"/>
            <a:ext cx="2925763" cy="1313317"/>
          </a:xfrm>
          <a:prstGeom prst="rect">
            <a:avLst/>
          </a:prstGeom>
          <a:noFill/>
          <a:ln w="9525">
            <a:noFill/>
            <a:miter lim="800000"/>
            <a:headEnd/>
            <a:tailEnd/>
          </a:ln>
          <a:effectLst/>
        </p:spPr>
        <p:txBody>
          <a:bodyPr lIns="96655" tIns="48328" rIns="96655" bIns="48328">
            <a:spAutoFit/>
          </a:bodyPr>
          <a:lstStyle/>
          <a:p>
            <a:pPr defTabSz="966788"/>
            <a:r>
              <a:rPr lang="en-US" sz="2100" b="1" i="1" dirty="0">
                <a:latin typeface="Arial" charset="0"/>
              </a:rPr>
              <a:t>Guest Speaker:</a:t>
            </a:r>
          </a:p>
          <a:p>
            <a:pPr defTabSz="966788"/>
            <a:r>
              <a:rPr lang="en-US" sz="2100" b="1" i="1" dirty="0" smtClean="0">
                <a:latin typeface="Arial" charset="0"/>
              </a:rPr>
              <a:t>Jeff </a:t>
            </a:r>
            <a:r>
              <a:rPr lang="en-US" sz="2100" b="1" i="1" dirty="0" err="1" smtClean="0">
                <a:latin typeface="Arial" charset="0"/>
              </a:rPr>
              <a:t>Gramke</a:t>
            </a:r>
            <a:endParaRPr lang="en-US" sz="2100" b="1" i="1" dirty="0">
              <a:latin typeface="Arial" charset="0"/>
            </a:endParaRPr>
          </a:p>
          <a:p>
            <a:pPr defTabSz="966788"/>
            <a:endParaRPr lang="en-US" sz="1900" b="1" dirty="0">
              <a:latin typeface="Arial" charset="0"/>
              <a:cs typeface="Times New Roman" pitchFamily="18" charset="0"/>
            </a:endParaRPr>
          </a:p>
          <a:p>
            <a:pPr defTabSz="966788"/>
            <a:r>
              <a:rPr lang="en-US" sz="1800" b="1" dirty="0" smtClean="0">
                <a:solidFill>
                  <a:srgbClr val="000000"/>
                </a:solidFill>
                <a:latin typeface="Helvetica" pitchFamily="34" charset="0"/>
                <a:cs typeface="Times New Roman" pitchFamily="18" charset="0"/>
              </a:rPr>
              <a:t>The BEAST</a:t>
            </a:r>
            <a:endParaRPr lang="en-US" sz="1700" b="1" dirty="0">
              <a:cs typeface="Times New Roman" pitchFamily="18" charset="0"/>
            </a:endParaRPr>
          </a:p>
        </p:txBody>
      </p:sp>
      <p:sp>
        <p:nvSpPr>
          <p:cNvPr id="2061" name="Text Box 13"/>
          <p:cNvSpPr txBox="1">
            <a:spLocks noChangeArrowheads="1"/>
          </p:cNvSpPr>
          <p:nvPr/>
        </p:nvSpPr>
        <p:spPr bwMode="auto">
          <a:xfrm>
            <a:off x="2768600" y="3120957"/>
            <a:ext cx="4470400" cy="6099243"/>
          </a:xfrm>
          <a:prstGeom prst="rect">
            <a:avLst/>
          </a:prstGeom>
          <a:noFill/>
          <a:ln w="9525">
            <a:noFill/>
            <a:miter lim="800000"/>
            <a:headEnd/>
            <a:tailEnd/>
          </a:ln>
          <a:effectLst/>
        </p:spPr>
        <p:txBody>
          <a:bodyPr lIns="96655" tIns="48328" rIns="96655" bIns="48328">
            <a:spAutoFit/>
          </a:bodyPr>
          <a:lstStyle/>
          <a:p>
            <a:pPr defTabSz="966788"/>
            <a:r>
              <a:rPr lang="en-US" sz="1400" b="1" dirty="0" smtClean="0">
                <a:solidFill>
                  <a:srgbClr val="000000"/>
                </a:solidFill>
                <a:cs typeface="Times New Roman" pitchFamily="18" charset="0"/>
              </a:rPr>
              <a:t>Abstract</a:t>
            </a:r>
            <a:endParaRPr lang="en-US" sz="1400" b="1" dirty="0">
              <a:solidFill>
                <a:srgbClr val="000000"/>
              </a:solidFill>
              <a:cs typeface="Times New Roman" pitchFamily="18" charset="0"/>
            </a:endParaRPr>
          </a:p>
          <a:p>
            <a:pPr defTabSz="966788"/>
            <a:r>
              <a:rPr lang="en-US" sz="1400" dirty="0" smtClean="0">
                <a:solidFill>
                  <a:srgbClr val="000000"/>
                </a:solidFill>
                <a:cs typeface="Times New Roman" pitchFamily="18" charset="0"/>
              </a:rPr>
              <a:t>It is still growling and prowling after all these years. A legend in its own time, it is the holy grail of wooden roller coasters. </a:t>
            </a:r>
          </a:p>
          <a:p>
            <a:pPr defTabSz="966788"/>
            <a:r>
              <a:rPr lang="en-US" sz="1400" dirty="0" smtClean="0">
                <a:solidFill>
                  <a:srgbClr val="000000"/>
                </a:solidFill>
                <a:cs typeface="Times New Roman" pitchFamily="18" charset="0"/>
              </a:rPr>
              <a:t>When The Beast opened to the public April 14, 1979, it was acclaimed America’s ultimate roller coaster. It broke all existing records as the longest and fastest ride in the world. It is still listed in the prestigious “Guinness Book of World Records” as the longest wooden roller coaster in the world at 7,359 feet.</a:t>
            </a:r>
          </a:p>
          <a:p>
            <a:pPr defTabSz="966788"/>
            <a:r>
              <a:rPr lang="en-US" sz="1400" dirty="0" smtClean="0">
                <a:solidFill>
                  <a:srgbClr val="000000"/>
                </a:solidFill>
                <a:cs typeface="Times New Roman" pitchFamily="18" charset="0"/>
              </a:rPr>
              <a:t>The record-breaking features of The Beast included:</a:t>
            </a:r>
          </a:p>
          <a:p>
            <a:pPr defTabSz="966788"/>
            <a:r>
              <a:rPr lang="en-US" sz="1400" dirty="0" smtClean="0">
                <a:solidFill>
                  <a:srgbClr val="000000"/>
                </a:solidFill>
                <a:cs typeface="Times New Roman" pitchFamily="18" charset="0"/>
              </a:rPr>
              <a:t>• </a:t>
            </a:r>
            <a:r>
              <a:rPr lang="en-US" sz="1200" dirty="0" smtClean="0">
                <a:solidFill>
                  <a:srgbClr val="000000"/>
                </a:solidFill>
                <a:cs typeface="Times New Roman" pitchFamily="18" charset="0"/>
              </a:rPr>
              <a:t>A 7,359-foot long track (1.4 miles) and ride time of four minutes, 10 seconds</a:t>
            </a:r>
          </a:p>
          <a:p>
            <a:pPr defTabSz="966788"/>
            <a:r>
              <a:rPr lang="en-US" sz="1200" dirty="0" smtClean="0">
                <a:solidFill>
                  <a:srgbClr val="000000"/>
                </a:solidFill>
                <a:cs typeface="Times New Roman" pitchFamily="18" charset="0"/>
              </a:rPr>
              <a:t>• Vertical drops of 135 feet (at a 45-degree angle) and 141 feet (at an 18-degree angle)</a:t>
            </a:r>
          </a:p>
          <a:p>
            <a:pPr defTabSz="966788"/>
            <a:r>
              <a:rPr lang="en-US" sz="1200" dirty="0" smtClean="0">
                <a:solidFill>
                  <a:srgbClr val="000000"/>
                </a:solidFill>
                <a:cs typeface="Times New Roman" pitchFamily="18" charset="0"/>
              </a:rPr>
              <a:t>• A 125-foot long underground tunnel at the bottom of the 135-foot drop</a:t>
            </a:r>
          </a:p>
          <a:p>
            <a:pPr defTabSz="966788"/>
            <a:r>
              <a:rPr lang="en-US" sz="1200" dirty="0" smtClean="0">
                <a:solidFill>
                  <a:srgbClr val="000000"/>
                </a:solidFill>
                <a:cs typeface="Times New Roman" pitchFamily="18" charset="0"/>
              </a:rPr>
              <a:t>• Eight banked turns, some to 45 degrees</a:t>
            </a:r>
          </a:p>
          <a:p>
            <a:pPr defTabSz="966788"/>
            <a:r>
              <a:rPr lang="en-US" sz="1200" dirty="0" smtClean="0">
                <a:solidFill>
                  <a:srgbClr val="000000"/>
                </a:solidFill>
                <a:cs typeface="Times New Roman" pitchFamily="18" charset="0"/>
              </a:rPr>
              <a:t>• A massive, 540-degree helix tunnel near the end</a:t>
            </a:r>
          </a:p>
          <a:p>
            <a:pPr defTabSz="966788"/>
            <a:r>
              <a:rPr lang="en-US" sz="1200" dirty="0" smtClean="0">
                <a:solidFill>
                  <a:srgbClr val="000000"/>
                </a:solidFill>
                <a:cs typeface="Times New Roman" pitchFamily="18" charset="0"/>
              </a:rPr>
              <a:t>• Speeds up to 64.77 miles per hour</a:t>
            </a:r>
          </a:p>
          <a:p>
            <a:pPr defTabSz="966788"/>
            <a:r>
              <a:rPr lang="en-US" sz="1400" dirty="0" smtClean="0">
                <a:solidFill>
                  <a:srgbClr val="000000"/>
                </a:solidFill>
                <a:cs typeface="Times New Roman" pitchFamily="18" charset="0"/>
              </a:rPr>
              <a:t>Come out and learn the history of the Beast and join us on a behind the scenes tour of the ride!</a:t>
            </a:r>
          </a:p>
          <a:p>
            <a:pPr defTabSz="966788"/>
            <a:endParaRPr lang="en-US" sz="1400" dirty="0">
              <a:solidFill>
                <a:srgbClr val="000000"/>
              </a:solidFill>
              <a:cs typeface="Times New Roman" pitchFamily="18" charset="0"/>
            </a:endParaRPr>
          </a:p>
          <a:p>
            <a:pPr defTabSz="966788"/>
            <a:r>
              <a:rPr lang="en-US" sz="1400" b="1" dirty="0">
                <a:solidFill>
                  <a:srgbClr val="000000"/>
                </a:solidFill>
                <a:cs typeface="Times New Roman" pitchFamily="18" charset="0"/>
              </a:rPr>
              <a:t>Background</a:t>
            </a:r>
            <a:r>
              <a:rPr lang="en-US" sz="1400" dirty="0">
                <a:solidFill>
                  <a:srgbClr val="000000"/>
                </a:solidFill>
                <a:cs typeface="Times New Roman" pitchFamily="18" charset="0"/>
              </a:rPr>
              <a:t>  </a:t>
            </a:r>
          </a:p>
          <a:p>
            <a:pPr defTabSz="966788"/>
            <a:r>
              <a:rPr lang="en-US" sz="1400" dirty="0" smtClean="0">
                <a:solidFill>
                  <a:srgbClr val="000000"/>
                </a:solidFill>
                <a:cs typeface="Times New Roman" pitchFamily="18" charset="0"/>
              </a:rPr>
              <a:t>Jeff </a:t>
            </a:r>
            <a:r>
              <a:rPr lang="en-US" sz="1400" dirty="0" err="1" smtClean="0">
                <a:solidFill>
                  <a:srgbClr val="000000"/>
                </a:solidFill>
                <a:cs typeface="Times New Roman" pitchFamily="18" charset="0"/>
              </a:rPr>
              <a:t>Gramke</a:t>
            </a:r>
            <a:r>
              <a:rPr lang="en-US" sz="1400" dirty="0" smtClean="0">
                <a:solidFill>
                  <a:srgbClr val="000000"/>
                </a:solidFill>
                <a:cs typeface="Times New Roman" pitchFamily="18" charset="0"/>
              </a:rPr>
              <a:t> was an Assistant Engineer at Kings Island during the construction of the BEAST.  He was one of the maiden riders of the ride on April 13, 1979.  He continues to serve as an engineer for the ride providing tours and talking about the history and the present of the BEAST. </a:t>
            </a:r>
            <a:endParaRPr lang="en-US" sz="1400" dirty="0">
              <a:solidFill>
                <a:srgbClr val="000000"/>
              </a:solidFill>
              <a:cs typeface="Times New Roman" pitchFamily="18" charset="0"/>
            </a:endParaRPr>
          </a:p>
        </p:txBody>
      </p:sp>
      <p:sp>
        <p:nvSpPr>
          <p:cNvPr id="2063" name="Rectangle 15"/>
          <p:cNvSpPr>
            <a:spLocks noChangeArrowheads="1"/>
          </p:cNvSpPr>
          <p:nvPr/>
        </p:nvSpPr>
        <p:spPr bwMode="auto">
          <a:xfrm>
            <a:off x="444500" y="2600325"/>
            <a:ext cx="7315200" cy="0"/>
          </a:xfrm>
          <a:prstGeom prst="rect">
            <a:avLst/>
          </a:prstGeom>
          <a:noFill/>
          <a:ln w="9525">
            <a:noFill/>
            <a:miter lim="800000"/>
            <a:headEnd/>
            <a:tailEnd/>
          </a:ln>
          <a:effectLst/>
        </p:spPr>
        <p:txBody>
          <a:bodyPr lIns="1142640" tIns="914112" rIns="1142640" bIns="228528">
            <a:spAutoFit/>
          </a:bodyPr>
          <a:lstStyle/>
          <a:p>
            <a:endParaRPr lang="en-US"/>
          </a:p>
        </p:txBody>
      </p:sp>
      <p:sp>
        <p:nvSpPr>
          <p:cNvPr id="2073" name="Rectangle 25"/>
          <p:cNvSpPr>
            <a:spLocks noChangeArrowheads="1"/>
          </p:cNvSpPr>
          <p:nvPr/>
        </p:nvSpPr>
        <p:spPr bwMode="auto">
          <a:xfrm>
            <a:off x="0" y="0"/>
            <a:ext cx="7315200" cy="1524000"/>
          </a:xfrm>
          <a:prstGeom prst="rect">
            <a:avLst/>
          </a:prstGeom>
          <a:noFill/>
          <a:ln w="28575">
            <a:solidFill>
              <a:schemeClr val="tx1"/>
            </a:solidFill>
            <a:miter lim="800000"/>
            <a:headEnd/>
            <a:tailEnd/>
          </a:ln>
          <a:effectLst/>
        </p:spPr>
        <p:txBody>
          <a:bodyPr wrap="none" anchor="ctr"/>
          <a:lstStyle/>
          <a:p>
            <a:endParaRPr lang="en-US"/>
          </a:p>
        </p:txBody>
      </p:sp>
      <p:sp>
        <p:nvSpPr>
          <p:cNvPr id="2083" name="Rectangle 35"/>
          <p:cNvSpPr>
            <a:spLocks noChangeArrowheads="1"/>
          </p:cNvSpPr>
          <p:nvPr/>
        </p:nvSpPr>
        <p:spPr bwMode="auto">
          <a:xfrm>
            <a:off x="137160" y="7659687"/>
            <a:ext cx="2417763" cy="1560513"/>
          </a:xfrm>
          <a:prstGeom prst="rect">
            <a:avLst/>
          </a:prstGeom>
          <a:noFill/>
          <a:ln w="25400">
            <a:solidFill>
              <a:schemeClr val="tx1"/>
            </a:solidFill>
            <a:miter lim="800000"/>
            <a:headEnd/>
            <a:tailEnd/>
          </a:ln>
          <a:effectLst/>
        </p:spPr>
        <p:txBody>
          <a:bodyPr wrap="none" anchor="ctr"/>
          <a:lstStyle/>
          <a:p>
            <a:endParaRPr lang="en-US"/>
          </a:p>
        </p:txBody>
      </p:sp>
      <p:pic>
        <p:nvPicPr>
          <p:cNvPr id="16" name="Picture 15" descr="beast_slide_1.jpg"/>
          <p:cNvPicPr>
            <a:picLocks/>
          </p:cNvPicPr>
          <p:nvPr/>
        </p:nvPicPr>
        <p:blipFill>
          <a:blip r:embed="rId2" cstate="print"/>
          <a:stretch>
            <a:fillRect/>
          </a:stretch>
        </p:blipFill>
        <p:spPr>
          <a:xfrm>
            <a:off x="152400" y="7671879"/>
            <a:ext cx="2389632" cy="1545527"/>
          </a:xfrm>
          <a:prstGeom prst="rect">
            <a:avLst/>
          </a:prstGeom>
        </p:spPr>
      </p:pic>
      <p:pic>
        <p:nvPicPr>
          <p:cNvPr id="19" name="Picture 18" descr="beast_slide_5.jpg"/>
          <p:cNvPicPr>
            <a:picLocks noChangeAspect="1"/>
          </p:cNvPicPr>
          <p:nvPr/>
        </p:nvPicPr>
        <p:blipFill>
          <a:blip r:embed="rId3" cstate="print"/>
          <a:stretch>
            <a:fillRect/>
          </a:stretch>
        </p:blipFill>
        <p:spPr>
          <a:xfrm>
            <a:off x="4876799" y="1879092"/>
            <a:ext cx="2316479" cy="1245108"/>
          </a:xfrm>
          <a:prstGeom prst="rect">
            <a:avLst/>
          </a:prstGeom>
        </p:spPr>
      </p:pic>
      <p:pic>
        <p:nvPicPr>
          <p:cNvPr id="20" name="Picture 258" descr="AS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9919" y="155573"/>
            <a:ext cx="1901481" cy="1216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1" descr="DCLogoMedium.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52400" y="76200"/>
            <a:ext cx="1295400" cy="1366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91200" y="76201"/>
            <a:ext cx="1402078" cy="1402078"/>
          </a:xfrm>
          <a:prstGeom prst="rect">
            <a:avLst/>
          </a:prstGeom>
        </p:spPr>
      </p:pic>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02702" y="76200"/>
            <a:ext cx="1871656" cy="1366380"/>
          </a:xfrm>
          <a:prstGeom prst="rect">
            <a:avLst/>
          </a:prstGeom>
        </p:spPr>
      </p:pic>
      <p:sp>
        <p:nvSpPr>
          <p:cNvPr id="6" name="TextBox 5"/>
          <p:cNvSpPr txBox="1"/>
          <p:nvPr/>
        </p:nvSpPr>
        <p:spPr>
          <a:xfrm>
            <a:off x="3962400" y="1078468"/>
            <a:ext cx="1600200" cy="369332"/>
          </a:xfrm>
          <a:prstGeom prst="rect">
            <a:avLst/>
          </a:prstGeom>
          <a:noFill/>
        </p:spPr>
        <p:txBody>
          <a:bodyPr wrap="square" rtlCol="0">
            <a:spAutoFit/>
          </a:bodyPr>
          <a:lstStyle/>
          <a:p>
            <a:pPr algn="ctr"/>
            <a:r>
              <a:rPr lang="en-US" sz="1800" dirty="0" smtClean="0">
                <a:solidFill>
                  <a:schemeClr val="bg1"/>
                </a:solidFill>
              </a:rPr>
              <a:t>Cincinnati</a:t>
            </a:r>
            <a:endParaRPr lang="en-US" sz="18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76200"/>
            <a:ext cx="6400800" cy="4946073"/>
          </a:xfrm>
          <a:prstGeom prst="rect">
            <a:avLst/>
          </a:prstGeom>
        </p:spPr>
      </p:pic>
      <p:sp>
        <p:nvSpPr>
          <p:cNvPr id="3" name="TextBox 2"/>
          <p:cNvSpPr txBox="1"/>
          <p:nvPr/>
        </p:nvSpPr>
        <p:spPr>
          <a:xfrm>
            <a:off x="17533" y="4690984"/>
            <a:ext cx="4267200" cy="307777"/>
          </a:xfrm>
          <a:prstGeom prst="rect">
            <a:avLst/>
          </a:prstGeom>
          <a:noFill/>
        </p:spPr>
        <p:txBody>
          <a:bodyPr wrap="square" rtlCol="0">
            <a:spAutoFit/>
          </a:bodyPr>
          <a:lstStyle/>
          <a:p>
            <a:r>
              <a:rPr lang="en-US" sz="1400" dirty="0" smtClean="0"/>
              <a:t>Enter through main gate: then proceed to restaurant</a:t>
            </a:r>
            <a:endParaRPr lang="en-US" sz="1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 y="5067300"/>
            <a:ext cx="6477000" cy="4381500"/>
          </a:xfrm>
          <a:prstGeom prst="rect">
            <a:avLst/>
          </a:prstGeom>
        </p:spPr>
      </p:pic>
    </p:spTree>
    <p:extLst>
      <p:ext uri="{BB962C8B-B14F-4D97-AF65-F5344CB8AC3E}">
        <p14:creationId xmlns:p14="http://schemas.microsoft.com/office/powerpoint/2010/main" val="4188528046"/>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A066AD275EB9F42B1EEE62B8840A220" ma:contentTypeVersion="0" ma:contentTypeDescription="Create a new document." ma:contentTypeScope="" ma:versionID="2df5ba01d5452cd5d4160ce41d85b71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4B7F3AB9-066C-4D35-9748-C5C49CC651E7}"/>
</file>

<file path=customXml/itemProps2.xml><?xml version="1.0" encoding="utf-8"?>
<ds:datastoreItem xmlns:ds="http://schemas.openxmlformats.org/officeDocument/2006/customXml" ds:itemID="{BA1B4729-2FE3-4C4A-B7BE-C1CAE3271586}"/>
</file>

<file path=customXml/itemProps3.xml><?xml version="1.0" encoding="utf-8"?>
<ds:datastoreItem xmlns:ds="http://schemas.openxmlformats.org/officeDocument/2006/customXml" ds:itemID="{D3879CBA-1AB8-43FC-9D0E-3CDA8E689100}"/>
</file>

<file path=docProps/app.xml><?xml version="1.0" encoding="utf-8"?>
<Properties xmlns="http://schemas.openxmlformats.org/officeDocument/2006/extended-properties" xmlns:vt="http://schemas.openxmlformats.org/officeDocument/2006/docPropsVTypes">
  <TotalTime>3246</TotalTime>
  <Words>341</Words>
  <Application>Microsoft Office PowerPoint</Application>
  <PresentationFormat>Custom</PresentationFormat>
  <Paragraphs>48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Company>GE Aircraft Engines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root</dc:creator>
  <cp:lastModifiedBy>Marc</cp:lastModifiedBy>
  <cp:revision>231</cp:revision>
  <dcterms:created xsi:type="dcterms:W3CDTF">2007-08-20T12:05:29Z</dcterms:created>
  <dcterms:modified xsi:type="dcterms:W3CDTF">2016-09-08T14:39:03Z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0x0101007A066AD275EB9F42B1EEE62B8840A220</vt:lpwstr>
  </property>
</Properties>
</file>