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287" r:id="rId3"/>
    <p:sldId id="259" r:id="rId4"/>
    <p:sldId id="270" r:id="rId5"/>
    <p:sldId id="268" r:id="rId6"/>
    <p:sldId id="274" r:id="rId7"/>
    <p:sldId id="271" r:id="rId8"/>
    <p:sldId id="272" r:id="rId9"/>
    <p:sldId id="277" r:id="rId10"/>
    <p:sldId id="263" r:id="rId11"/>
    <p:sldId id="279" r:id="rId12"/>
    <p:sldId id="264" r:id="rId13"/>
    <p:sldId id="265" r:id="rId14"/>
    <p:sldId id="284" r:id="rId15"/>
    <p:sldId id="266" r:id="rId16"/>
    <p:sldId id="298" r:id="rId17"/>
    <p:sldId id="294" r:id="rId18"/>
    <p:sldId id="295" r:id="rId19"/>
    <p:sldId id="299" r:id="rId20"/>
    <p:sldId id="292" r:id="rId21"/>
    <p:sldId id="301" r:id="rId22"/>
    <p:sldId id="288" r:id="rId23"/>
    <p:sldId id="290" r:id="rId24"/>
    <p:sldId id="302" r:id="rId25"/>
    <p:sldId id="257" r:id="rId26"/>
    <p:sldId id="296" r:id="rId2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0E85E-C992-4385-BFEE-C04EA6B72A02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44020-0C9A-42DE-9CB4-9D9249666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90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48CA-5CDD-4B07-A4A4-5BE41DFE68D5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3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48C9-7F9B-4EDA-8FA3-4580A25EFAE6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9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AFAE5-D49F-4F9D-B8ED-38F852737BF9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BDCF6-A3CB-40DD-9327-FC94EA74C3A5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6B77-85DC-4C7A-9054-C0EEDB181C39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1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0C2-A663-468F-95AA-06C503CB3313}" type="datetime1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3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23DE5-B0A0-40E8-BA13-BEEC0E491607}" type="datetime1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0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924B-521E-43DC-AA41-34E4833D1F99}" type="datetime1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3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75B4-3211-45BE-8CA5-2042D17A30A7}" type="datetime1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3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5FFA-B750-425A-A223-B81EDB27F3FA}" type="datetime1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34F2-ACA7-46A7-A15B-2B56BBEF2B1E}" type="datetime1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7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C0E-FFD3-4598-9EF6-BD6C7DA4729E}" type="datetime1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2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3200" b="1" dirty="0"/>
              <a:t>MANNED SPACEFLIGHT-</a:t>
            </a:r>
            <a:r>
              <a:rPr lang="en-US" sz="2400" b="1" dirty="0">
                <a:solidFill>
                  <a:srgbClr val="FF0000"/>
                </a:solidFill>
              </a:rPr>
              <a:t>PAST AND FUTURE  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AIAA Orange County</a:t>
            </a:r>
          </a:p>
          <a:p>
            <a:pPr marL="0" indent="0">
              <a:buNone/>
            </a:pPr>
            <a:r>
              <a:rPr lang="en-US" dirty="0"/>
              <a:t>   ASAT Conference</a:t>
            </a:r>
          </a:p>
          <a:p>
            <a:pPr marL="0" indent="0">
              <a:buNone/>
            </a:pPr>
            <a:r>
              <a:rPr lang="en-US" dirty="0"/>
              <a:t>     May 20,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Chuck Lowry---Alumnus </a:t>
            </a:r>
          </a:p>
          <a:p>
            <a:pPr marL="0" indent="0">
              <a:buNone/>
            </a:pPr>
            <a:r>
              <a:rPr lang="en-US" dirty="0"/>
              <a:t>Apollo, Space Shuttle,</a:t>
            </a:r>
          </a:p>
          <a:p>
            <a:pPr marL="0" indent="0">
              <a:buNone/>
            </a:pPr>
            <a:r>
              <a:rPr lang="en-US" dirty="0"/>
              <a:t>Artemis-- Consultant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5202" y="2018829"/>
            <a:ext cx="6991010" cy="42930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DE55D-389F-FB42-EF91-82626A1C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9338E-DBE3-B7AD-5765-956EE724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1" t="58846" r="53532" b="38254"/>
          <a:stretch/>
        </p:blipFill>
        <p:spPr>
          <a:xfrm>
            <a:off x="4649246" y="1363380"/>
            <a:ext cx="3438940" cy="198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CB2A9-4CF9-8FF9-8A7C-89BF97927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1" t="58846" r="53532" b="38254"/>
          <a:stretch/>
        </p:blipFill>
        <p:spPr>
          <a:xfrm>
            <a:off x="4649246" y="1385605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ashlow\Documents\AIAA\Apollo_CSM_lunar_or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748" y="2058037"/>
            <a:ext cx="4690293" cy="371932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5" y="2058036"/>
            <a:ext cx="5008487" cy="371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6533" y="1185333"/>
            <a:ext cx="316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 CSM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0267" y="1185333"/>
            <a:ext cx="2302933" cy="52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LM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BB33A-6C0C-ADF5-36E5-46246A92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4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8" t="16505" r="26141" b="10705"/>
          <a:stretch/>
        </p:blipFill>
        <p:spPr>
          <a:xfrm>
            <a:off x="1613083" y="577207"/>
            <a:ext cx="8945218" cy="4989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200" y="5706533"/>
            <a:ext cx="6028267" cy="54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CSM/LM  Docked---Trans Lunar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FDB04-D7D6-2065-A2C6-D6F95C77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8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29167" r="38507" b="17708"/>
          <a:stretch>
            <a:fillRect/>
          </a:stretch>
        </p:blipFill>
        <p:spPr bwMode="auto">
          <a:xfrm>
            <a:off x="2429934" y="2099732"/>
            <a:ext cx="6858000" cy="398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79151" y="769517"/>
            <a:ext cx="4284133" cy="64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KSC Launch Complex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A0E71-B0AA-41A4-595D-E28E1C78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EEECE-D26E-0846-D7A6-2D757999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1" t="58846" r="53532" b="38254"/>
          <a:stretch/>
        </p:blipFill>
        <p:spPr>
          <a:xfrm>
            <a:off x="4501747" y="1557574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382" t="37500" r="34993" b="26042"/>
          <a:stretch>
            <a:fillRect/>
          </a:stretch>
        </p:blipFill>
        <p:spPr bwMode="auto">
          <a:xfrm>
            <a:off x="2099734" y="473504"/>
            <a:ext cx="8126066" cy="52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42933" y="5825067"/>
            <a:ext cx="340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Crawler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FE7C-5D39-4AC1-5307-B701FE5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6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95" y="829733"/>
            <a:ext cx="6630806" cy="5096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1333" y="2039371"/>
            <a:ext cx="350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Ground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Mission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Mission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Mission Planners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Astronauts/Training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Assembly/Checkout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Army of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6F111-EA97-8153-A5C6-5DC0F0DA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7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20833" r="25623" b="11458"/>
          <a:stretch>
            <a:fillRect/>
          </a:stretch>
        </p:blipFill>
        <p:spPr bwMode="auto">
          <a:xfrm>
            <a:off x="5809479" y="3517901"/>
            <a:ext cx="4204471" cy="262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78" y="382830"/>
            <a:ext cx="3847071" cy="288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3" y="382830"/>
            <a:ext cx="2286000" cy="288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572" y="3405022"/>
            <a:ext cx="2273561" cy="28535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3D5F8-5D6B-A30F-6EA3-6ACEB78D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D50A-37C9-4D65-8BED-D3270B8926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 descr="C:\Users\chashlow\Documents\My Scans\Scan_Doc001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4154" y="3338296"/>
            <a:ext cx="7827846" cy="2656104"/>
          </a:xfrm>
          <a:prstGeom prst="rect">
            <a:avLst/>
          </a:prstGeom>
          <a:noFill/>
        </p:spPr>
      </p:pic>
      <p:pic>
        <p:nvPicPr>
          <p:cNvPr id="2051" name="Picture 3" descr="C:\Users\chashlow\Pictures\My Scans\Scan_Pic000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1496358"/>
            <a:ext cx="1828800" cy="163338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321" y="462223"/>
            <a:ext cx="3212348" cy="4025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6233" y="826139"/>
            <a:ext cx="2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Skylab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0177" y="3183914"/>
            <a:ext cx="195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ASTP</a:t>
            </a:r>
          </a:p>
        </p:txBody>
      </p:sp>
    </p:spTree>
    <p:extLst>
      <p:ext uri="{BB962C8B-B14F-4D97-AF65-F5344CB8AC3E}">
        <p14:creationId xmlns:p14="http://schemas.microsoft.com/office/powerpoint/2010/main" val="367679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9340" y="219208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4/12/81	Space Shuttle-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Flight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4861" t="34375" r="53514" b="16667"/>
          <a:stretch>
            <a:fillRect/>
          </a:stretch>
        </p:blipFill>
        <p:spPr bwMode="auto">
          <a:xfrm>
            <a:off x="7706277" y="874643"/>
            <a:ext cx="2557952" cy="222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04052" y="655983"/>
            <a:ext cx="391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Space Shuttle 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326" t="23465" r="44728" b="28685"/>
          <a:stretch/>
        </p:blipFill>
        <p:spPr>
          <a:xfrm>
            <a:off x="3806044" y="3299792"/>
            <a:ext cx="4126934" cy="2779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696" t="24916" r="42934" b="27814"/>
          <a:stretch/>
        </p:blipFill>
        <p:spPr>
          <a:xfrm>
            <a:off x="547004" y="3101008"/>
            <a:ext cx="2941984" cy="1802796"/>
          </a:xfrm>
          <a:prstGeom prst="rect">
            <a:avLst/>
          </a:prstGeom>
        </p:spPr>
      </p:pic>
      <p:pic>
        <p:nvPicPr>
          <p:cNvPr id="10" name="Picture 4" descr="dragchute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34" y="3511229"/>
            <a:ext cx="3561943" cy="23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7094D8-6C3C-7B13-B250-D91E684A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02203-742F-25EB-D0A7-64A5F98EC0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61" t="58846" r="53532" b="38254"/>
          <a:stretch/>
        </p:blipFill>
        <p:spPr>
          <a:xfrm>
            <a:off x="3205456" y="1387468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2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0331" y="1955072"/>
            <a:ext cx="4330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11/02/00  ISS--1</a:t>
            </a:r>
            <a:r>
              <a:rPr lang="en-US" sz="2800" baseline="30000" dirty="0"/>
              <a:t>st</a:t>
            </a:r>
            <a:r>
              <a:rPr lang="en-US" sz="2800" dirty="0"/>
              <a:t> Habitation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4861" t="33333" r="48243" b="19792"/>
          <a:stretch>
            <a:fillRect/>
          </a:stretch>
        </p:blipFill>
        <p:spPr bwMode="auto">
          <a:xfrm>
            <a:off x="6490351" y="576470"/>
            <a:ext cx="4015370" cy="28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837" t="24335" r="44565" b="28105"/>
          <a:stretch/>
        </p:blipFill>
        <p:spPr>
          <a:xfrm>
            <a:off x="5947391" y="3648096"/>
            <a:ext cx="4015408" cy="2644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446" t="24335" r="32500" b="28105"/>
          <a:stretch/>
        </p:blipFill>
        <p:spPr>
          <a:xfrm>
            <a:off x="1260331" y="3140576"/>
            <a:ext cx="4132465" cy="3152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8678" y="769570"/>
            <a:ext cx="354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ISS 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E501-3BD0-708D-5F97-8DDF375E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8B5C7-1A63-6C2F-422C-0613E03D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61" t="58846" r="53532" b="38254"/>
          <a:stretch/>
        </p:blipFill>
        <p:spPr>
          <a:xfrm>
            <a:off x="2029836" y="1325756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95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1BFC-62CF-130C-5C82-E0E1349E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What was it all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93C4-2306-469D-461D-2584B747F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Orbit a Satellite to Show Science Leadership</a:t>
            </a:r>
          </a:p>
          <a:p>
            <a:r>
              <a:rPr lang="en-US" dirty="0"/>
              <a:t>Mercury—Man in Space</a:t>
            </a:r>
          </a:p>
          <a:p>
            <a:r>
              <a:rPr lang="en-US" dirty="0"/>
              <a:t>Gemini—2 Man Crew</a:t>
            </a:r>
            <a:fld id="{798B0BB4-18FF-43C7-B7BF-7E6C966DB601}" type="slidenum">
              <a:rPr lang="en-US"/>
              <a:t>19</a:t>
            </a:fld>
            <a:endParaRPr lang="en-US" dirty="0"/>
          </a:p>
          <a:p>
            <a:pPr lvl="1"/>
            <a:r>
              <a:rPr lang="en-US" dirty="0"/>
              <a:t>Used to Develop Rendezvous/Docking, EVA, Longer Missions for Apollo</a:t>
            </a:r>
          </a:p>
          <a:p>
            <a:r>
              <a:rPr lang="en-US" dirty="0"/>
              <a:t>Apollo— Space Supremacy, Man on Moon and Return</a:t>
            </a:r>
          </a:p>
          <a:p>
            <a:pPr lvl="1"/>
            <a:r>
              <a:rPr lang="en-US" dirty="0"/>
              <a:t>Moon Science</a:t>
            </a:r>
          </a:p>
          <a:p>
            <a:pPr lvl="1"/>
            <a:r>
              <a:rPr lang="en-US" dirty="0"/>
              <a:t>Also Skylab Space Station, ASTP Joint Mission with USSR</a:t>
            </a:r>
          </a:p>
          <a:p>
            <a:r>
              <a:rPr lang="en-US" dirty="0"/>
              <a:t>Space Shuttle—Science/Truck/Work Horse</a:t>
            </a:r>
          </a:p>
          <a:p>
            <a:pPr lvl="1"/>
            <a:r>
              <a:rPr lang="en-US" dirty="0"/>
              <a:t>Satellite Delivery</a:t>
            </a:r>
          </a:p>
          <a:p>
            <a:pPr lvl="1"/>
            <a:r>
              <a:rPr lang="en-US" dirty="0"/>
              <a:t>On-Board Experiments</a:t>
            </a:r>
          </a:p>
          <a:p>
            <a:pPr lvl="1"/>
            <a:r>
              <a:rPr lang="en-US" dirty="0"/>
              <a:t>Construct and Support ISS</a:t>
            </a:r>
          </a:p>
          <a:p>
            <a:r>
              <a:rPr lang="en-US" dirty="0"/>
              <a:t>ISS—Science/Long Term Space Presence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5A855-C2B2-3B57-B3D6-CF7EAC54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517AF-1438-54A4-8F58-3FD4ACDF5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1" t="58846" r="53532" b="38254"/>
          <a:stretch/>
        </p:blipFill>
        <p:spPr>
          <a:xfrm>
            <a:off x="4536951" y="1447455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59" y="1610862"/>
            <a:ext cx="3256325" cy="2261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915" y="1748541"/>
            <a:ext cx="4117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u="sng" dirty="0"/>
              <a:t>Sputnik 1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Oct 4, 1957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184 </a:t>
            </a:r>
            <a:r>
              <a:rPr lang="en-US" sz="3600" dirty="0" err="1"/>
              <a:t>lb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83915" y="694267"/>
            <a:ext cx="9892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              </a:t>
            </a:r>
            <a:r>
              <a:rPr lang="en-US" sz="3200" dirty="0"/>
              <a:t>It all Started with the</a:t>
            </a:r>
            <a:r>
              <a:rPr lang="en-US" sz="4400" b="1" dirty="0"/>
              <a:t>   USSR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6C0F6-DD59-491E-B275-4A0E47BA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332" y="4116127"/>
            <a:ext cx="3218720" cy="2741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FBF6A-FB09-D75F-02AF-A411B8D565E8}"/>
              </a:ext>
            </a:extLst>
          </p:cNvPr>
          <p:cNvSpPr txBox="1"/>
          <p:nvPr/>
        </p:nvSpPr>
        <p:spPr>
          <a:xfrm>
            <a:off x="2396239" y="4019353"/>
            <a:ext cx="32187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/>
              <a:t>Sputnik 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Nov 3, 1957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Laika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1100 </a:t>
            </a:r>
            <a:r>
              <a:rPr lang="en-US" sz="3600" dirty="0" err="1"/>
              <a:t>lb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Big Booster!!</a:t>
            </a:r>
          </a:p>
          <a:p>
            <a:endParaRPr lang="en-US" sz="4400" b="1" dirty="0"/>
          </a:p>
          <a:p>
            <a:endParaRPr lang="en-US" sz="44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A716C-D59E-D36F-773B-A49AB161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2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5400" y="812800"/>
            <a:ext cx="477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     WHAT’S GOING ON AND WHAT’S     NEW IN MANNED       SPACEFLIGHT?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315" t="23755" r="53370" b="27815"/>
          <a:stretch/>
        </p:blipFill>
        <p:spPr>
          <a:xfrm>
            <a:off x="5178655" y="3429000"/>
            <a:ext cx="2485138" cy="2902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FDAA1-96A6-50F5-448B-C50F32F6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0B44-A1A3-52C6-A379-9357229A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 What’s Going On Now?   </a:t>
            </a:r>
            <a:r>
              <a:rPr lang="en-US" sz="3600" b="1" dirty="0">
                <a:solidFill>
                  <a:srgbClr val="FF0000"/>
                </a:solidFill>
              </a:rPr>
              <a:t>LOTS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273B3-7D1E-75BC-2BCD-3ED5CE5F8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ISS Continues to 2030</a:t>
            </a:r>
          </a:p>
          <a:p>
            <a:r>
              <a:rPr lang="en-US" dirty="0"/>
              <a:t>NASA Artemis.  Like Big Apollo With Huge SLS Booster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Unmanned Lunar Orbit Good.  2</a:t>
            </a:r>
            <a:r>
              <a:rPr lang="en-US" baseline="30000" dirty="0"/>
              <a:t>nd</a:t>
            </a:r>
            <a:r>
              <a:rPr lang="en-US" dirty="0"/>
              <a:t> Repeat Crewed 2024, 3</a:t>
            </a:r>
            <a:r>
              <a:rPr lang="en-US" baseline="30000" dirty="0"/>
              <a:t>rd</a:t>
            </a:r>
            <a:r>
              <a:rPr lang="en-US" dirty="0"/>
              <a:t> Lunar Landing  </a:t>
            </a:r>
          </a:p>
          <a:p>
            <a:pPr lvl="1"/>
            <a:r>
              <a:rPr lang="en-US" dirty="0"/>
              <a:t>Mars Capable </a:t>
            </a:r>
          </a:p>
          <a:p>
            <a:r>
              <a:rPr lang="en-US" dirty="0"/>
              <a:t>SpaceX—Delivering Crews to ISS.  </a:t>
            </a:r>
          </a:p>
          <a:p>
            <a:pPr lvl="1"/>
            <a:r>
              <a:rPr lang="en-US" dirty="0"/>
              <a:t>Huge Starship/Falcon Heavy Mars Capable.  1</a:t>
            </a:r>
            <a:r>
              <a:rPr lang="en-US" baseline="30000" dirty="0"/>
              <a:t>st</a:t>
            </a:r>
            <a:r>
              <a:rPr lang="en-US" dirty="0"/>
              <a:t> Flight Recent </a:t>
            </a:r>
          </a:p>
          <a:p>
            <a:r>
              <a:rPr lang="en-US" dirty="0"/>
              <a:t>Boeing CST-100 </a:t>
            </a:r>
            <a:r>
              <a:rPr lang="en-US" dirty="0" err="1"/>
              <a:t>Starliner</a:t>
            </a:r>
            <a:r>
              <a:rPr lang="en-US" dirty="0"/>
              <a:t>—1</a:t>
            </a:r>
            <a:r>
              <a:rPr lang="en-US" baseline="30000" dirty="0"/>
              <a:t>st</a:t>
            </a:r>
            <a:r>
              <a:rPr lang="en-US" dirty="0"/>
              <a:t> Crewed Mission to ISS Soon</a:t>
            </a:r>
          </a:p>
          <a:p>
            <a:r>
              <a:rPr lang="en-US" dirty="0"/>
              <a:t>Blue </a:t>
            </a:r>
            <a:r>
              <a:rPr lang="en-US"/>
              <a:t>Origin—Done </a:t>
            </a:r>
            <a:r>
              <a:rPr lang="en-US" dirty="0"/>
              <a:t>6 Crewed Suborbital Tourist Flights</a:t>
            </a:r>
          </a:p>
          <a:p>
            <a:pPr lvl="1"/>
            <a:r>
              <a:rPr lang="en-US" dirty="0"/>
              <a:t>Next-Later This Year</a:t>
            </a:r>
          </a:p>
          <a:p>
            <a:r>
              <a:rPr lang="en-US" dirty="0"/>
              <a:t>Gateway, Mars Prep Work</a:t>
            </a:r>
          </a:p>
          <a:p>
            <a:r>
              <a:rPr lang="en-US" dirty="0"/>
              <a:t>Other Countries—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173FE-7346-7F17-F3BE-0588CA47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B50E9-5DEF-2AF1-F368-1340EBB34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1" t="58846" r="53532" b="38254"/>
          <a:stretch/>
        </p:blipFill>
        <p:spPr>
          <a:xfrm>
            <a:off x="4248193" y="1487895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2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0" y="479804"/>
            <a:ext cx="3451753" cy="190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92" y="2381545"/>
            <a:ext cx="3408494" cy="1875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800" y="479804"/>
            <a:ext cx="3428309" cy="1901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966" y="4317375"/>
            <a:ext cx="2568809" cy="1846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343" y="2386759"/>
            <a:ext cx="3170814" cy="1930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181" y="4257119"/>
            <a:ext cx="2501619" cy="19017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6527" y="931333"/>
            <a:ext cx="99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Orion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4223" y="2910467"/>
            <a:ext cx="146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Space-X</a:t>
            </a:r>
          </a:p>
          <a:p>
            <a:r>
              <a:rPr lang="en-US" dirty="0"/>
              <a:t>Dragon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11142" y="1119032"/>
            <a:ext cx="174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Boeing</a:t>
            </a:r>
          </a:p>
          <a:p>
            <a:r>
              <a:rPr lang="en-US" dirty="0" err="1"/>
              <a:t>Starliner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23157" y="2777067"/>
            <a:ext cx="170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Virgin Galactic</a:t>
            </a:r>
          </a:p>
          <a:p>
            <a:r>
              <a:rPr lang="en-US" dirty="0"/>
              <a:t>Unity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71438" y="4758267"/>
            <a:ext cx="145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Origin</a:t>
            </a:r>
          </a:p>
          <a:p>
            <a:r>
              <a:rPr lang="en-US" dirty="0"/>
              <a:t>New Shepard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44800" y="4741333"/>
            <a:ext cx="19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Sierra Nevada</a:t>
            </a:r>
          </a:p>
          <a:p>
            <a:r>
              <a:rPr lang="en-US" dirty="0"/>
              <a:t>  </a:t>
            </a:r>
            <a:r>
              <a:rPr lang="en-US" dirty="0" err="1"/>
              <a:t>Dreamchaser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678C6-FD07-BA62-EA27-1242C466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3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1" y="767819"/>
            <a:ext cx="7368116" cy="4980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90" y="999068"/>
            <a:ext cx="2652738" cy="4588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933" y="5892800"/>
            <a:ext cx="220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</a:t>
            </a:r>
            <a:r>
              <a:rPr lang="en-US" sz="2400" b="1" dirty="0"/>
              <a:t>SLS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87067" y="58928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GATEWAY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21937-D255-210E-BA16-1B5B049D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6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9148-A506-70FD-E1E9-888C3DCA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631"/>
            <a:ext cx="10515600" cy="66157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Why Would Anyone Want to go to Mars?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3D0F-6ECF-E35C-D931-5A0B60729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747"/>
            <a:ext cx="10515600" cy="474921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Take Your Pick</a:t>
            </a:r>
          </a:p>
          <a:p>
            <a:pPr lvl="1"/>
            <a:r>
              <a:rPr lang="en-US" sz="2800" dirty="0"/>
              <a:t>Exploration/Adventure/Inspire National Goals, Unity</a:t>
            </a:r>
          </a:p>
          <a:p>
            <a:pPr lvl="1"/>
            <a:r>
              <a:rPr lang="en-US" sz="2800" dirty="0"/>
              <a:t>Advance Science (Pour Money Into Science, Which Benefits All)</a:t>
            </a:r>
          </a:p>
          <a:p>
            <a:pPr lvl="1"/>
            <a:r>
              <a:rPr lang="en-US" sz="2800" dirty="0"/>
              <a:t>Develop Cheap/Routine Access to Space</a:t>
            </a:r>
          </a:p>
          <a:p>
            <a:pPr lvl="1"/>
            <a:r>
              <a:rPr lang="en-US" sz="2800" dirty="0"/>
              <a:t>Facilitate Capturing Resources From Solar System</a:t>
            </a:r>
          </a:p>
          <a:p>
            <a:pPr lvl="1"/>
            <a:r>
              <a:rPr lang="en-US" sz="2800" dirty="0"/>
              <a:t>Create New Industries</a:t>
            </a:r>
          </a:p>
          <a:p>
            <a:pPr lvl="1"/>
            <a:r>
              <a:rPr lang="en-US" sz="2800" dirty="0"/>
              <a:t>Colonization </a:t>
            </a:r>
          </a:p>
          <a:p>
            <a:pPr lvl="1"/>
            <a:r>
              <a:rPr lang="en-US" sz="2800" dirty="0"/>
              <a:t>Job Creation</a:t>
            </a:r>
          </a:p>
          <a:p>
            <a:pPr lvl="1"/>
            <a:r>
              <a:rPr lang="en-US" sz="2800" dirty="0"/>
              <a:t>Youth Inspiration</a:t>
            </a:r>
          </a:p>
          <a:p>
            <a:pPr lvl="1"/>
            <a:r>
              <a:rPr lang="en-US" sz="2800" dirty="0"/>
              <a:t>Spur New Technologies Like Space Power Generation</a:t>
            </a:r>
          </a:p>
          <a:p>
            <a:r>
              <a:rPr lang="en-US" sz="3200" dirty="0"/>
              <a:t>Add Yours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Here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006B9-E0B4-D33B-757B-DF752206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070" y="365125"/>
            <a:ext cx="374377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Let’s Get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First Obstacle is Politics</a:t>
            </a:r>
          </a:p>
          <a:p>
            <a:pPr lvl="1"/>
            <a:r>
              <a:rPr lang="en-US" dirty="0"/>
              <a:t>GHW Bush proposed Space Exploration Initiative—cut for costs</a:t>
            </a:r>
          </a:p>
          <a:p>
            <a:pPr lvl="1"/>
            <a:r>
              <a:rPr lang="en-US" dirty="0"/>
              <a:t>Bush 41 Set End of Space Shuttle, Initiated Constellation—cut for Costs</a:t>
            </a:r>
          </a:p>
          <a:p>
            <a:pPr lvl="2"/>
            <a:r>
              <a:rPr lang="en-US" dirty="0"/>
              <a:t>Retained Orion and SLS</a:t>
            </a:r>
          </a:p>
          <a:p>
            <a:pPr lvl="1"/>
            <a:r>
              <a:rPr lang="en-US" dirty="0"/>
              <a:t>Obama Proposed Asteroid Capture—cut for Lack of Interest</a:t>
            </a:r>
          </a:p>
          <a:p>
            <a:pPr lvl="1"/>
            <a:r>
              <a:rPr lang="en-US" dirty="0"/>
              <a:t>Trump/Pence Initiated Plan (with Commercial &amp; International Partners)</a:t>
            </a:r>
          </a:p>
          <a:p>
            <a:pPr lvl="2"/>
            <a:r>
              <a:rPr lang="en-US" dirty="0"/>
              <a:t>Deep Space Gateway</a:t>
            </a:r>
          </a:p>
          <a:p>
            <a:pPr lvl="2"/>
            <a:r>
              <a:rPr lang="en-US" dirty="0"/>
              <a:t>Lunar Landings</a:t>
            </a:r>
          </a:p>
          <a:p>
            <a:pPr lvl="2"/>
            <a:r>
              <a:rPr lang="en-US" dirty="0"/>
              <a:t>Lunar Base</a:t>
            </a:r>
          </a:p>
          <a:p>
            <a:pPr lvl="2"/>
            <a:r>
              <a:rPr lang="en-US" dirty="0"/>
              <a:t>Then Mars</a:t>
            </a:r>
          </a:p>
          <a:p>
            <a:r>
              <a:rPr lang="en-US" dirty="0"/>
              <a:t>Second is Costs—International?</a:t>
            </a:r>
          </a:p>
          <a:p>
            <a:r>
              <a:rPr lang="en-US" dirty="0"/>
              <a:t>Third--Technology in General Not a Big Problem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</a:rPr>
              <a:t>EXCEPT</a:t>
            </a:r>
            <a:r>
              <a:rPr lang="en-US" sz="2800" dirty="0">
                <a:solidFill>
                  <a:schemeClr val="accent2"/>
                </a:solidFill>
              </a:rPr>
              <a:t>--</a:t>
            </a:r>
            <a:r>
              <a:rPr lang="en-US" dirty="0"/>
              <a:t>Radiation is a Big One</a:t>
            </a:r>
          </a:p>
          <a:p>
            <a:r>
              <a:rPr lang="en-US" dirty="0"/>
              <a:t>But Mars is our Focus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345" r="36413" b="6355"/>
          <a:stretch/>
        </p:blipFill>
        <p:spPr>
          <a:xfrm>
            <a:off x="8010243" y="3836834"/>
            <a:ext cx="3836504" cy="2656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29540-0488-3B91-4F1B-9ED538416476}"/>
              </a:ext>
            </a:extLst>
          </p:cNvPr>
          <p:cNvSpPr txBox="1"/>
          <p:nvPr/>
        </p:nvSpPr>
        <p:spPr>
          <a:xfrm>
            <a:off x="1122947" y="797073"/>
            <a:ext cx="3323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</a:t>
            </a:r>
            <a:r>
              <a:rPr lang="en-US" sz="2400" dirty="0" err="1"/>
              <a:t>Wanna</a:t>
            </a:r>
            <a:r>
              <a:rPr lang="en-US" sz="2400" dirty="0"/>
              <a:t> go to Mars?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35E6-6570-44C5-2D35-7E48DB9F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A23D4-4D3A-E6B6-377C-6A9FAED2D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1" t="58846" r="53532" b="38254"/>
          <a:stretch/>
        </p:blipFill>
        <p:spPr>
          <a:xfrm>
            <a:off x="3432453" y="1559373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4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13" t="24916" r="41467" b="28685"/>
          <a:stretch/>
        </p:blipFill>
        <p:spPr>
          <a:xfrm>
            <a:off x="1637347" y="1256748"/>
            <a:ext cx="9119900" cy="5049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423333"/>
            <a:ext cx="499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Americans on Mars by the 2030s???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AB4E4-E6B8-CDED-4FF7-5862347E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089F6-0259-FAC1-FA69-8436495FC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1" t="58846" r="53532" b="38254"/>
          <a:stretch/>
        </p:blipFill>
        <p:spPr>
          <a:xfrm>
            <a:off x="4376530" y="971481"/>
            <a:ext cx="3438940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07" y="1879600"/>
            <a:ext cx="7028055" cy="423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5066" y="524933"/>
            <a:ext cx="3081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      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1334" y="1057307"/>
            <a:ext cx="3623733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Vanguard TV-3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Dec 6, 1957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Failed</a:t>
            </a:r>
          </a:p>
          <a:p>
            <a:r>
              <a:rPr lang="en-US" sz="3600" dirty="0"/>
              <a:t>Explorer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Feb 1, 1958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Successful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31 </a:t>
            </a:r>
            <a:r>
              <a:rPr lang="en-US" sz="2800" dirty="0" err="1"/>
              <a:t>lb</a:t>
            </a:r>
            <a:endParaRPr lang="en-US" sz="2800" dirty="0"/>
          </a:p>
          <a:p>
            <a:r>
              <a:rPr lang="en-US" sz="3600" dirty="0"/>
              <a:t>Vanguard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May 17, 1958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Successful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3-4 </a:t>
            </a:r>
            <a:r>
              <a:rPr lang="en-US" sz="2800" dirty="0" err="1"/>
              <a:t>lb</a:t>
            </a: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sz="28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5C4E3-F55E-9E82-57E4-588AEAB93E6F}"/>
              </a:ext>
            </a:extLst>
          </p:cNvPr>
          <p:cNvSpPr txBox="1"/>
          <p:nvPr/>
        </p:nvSpPr>
        <p:spPr>
          <a:xfrm>
            <a:off x="7218947" y="657726"/>
            <a:ext cx="216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meanwhile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A371D-FD9D-B582-3431-06500F40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33" y="1557867"/>
            <a:ext cx="6749753" cy="4504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533" y="457200"/>
            <a:ext cx="345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      USSR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2438400"/>
            <a:ext cx="35898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Man in Space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Yuri Gagarin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/>
              <a:t>Vostok</a:t>
            </a:r>
            <a:r>
              <a:rPr lang="en-US" sz="2800" dirty="0"/>
              <a:t>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Apr 12, 1961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1 Orbit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7FDDAE-BCBD-68D5-1F8D-AE2162BC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4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47" y="1236133"/>
            <a:ext cx="4380854" cy="5171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9867" y="355600"/>
            <a:ext cx="267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 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5466" y="2455333"/>
            <a:ext cx="52662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USA Man in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Alan Shepard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15 Min Suborbital Lob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Flt May 5, 1961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6 Crewed Flights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9E05D-9562-0613-82C2-6A6FC9E8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3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865" y="1202267"/>
            <a:ext cx="6690691" cy="4687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444" y="2472267"/>
            <a:ext cx="406602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Gemini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2 Man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Enhanced Propulsion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EVA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Longer Flights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Flt Mar 23, 1965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10 Crewed Flights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9F49D-BF3D-8913-DBC5-245ECFD8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3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787848"/>
            <a:ext cx="8460564" cy="4613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88FF9-2783-305B-2667-BCE19C186576}"/>
              </a:ext>
            </a:extLst>
          </p:cNvPr>
          <p:cNvSpPr txBox="1"/>
          <p:nvPr/>
        </p:nvSpPr>
        <p:spPr>
          <a:xfrm>
            <a:off x="3224463" y="5839326"/>
            <a:ext cx="57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Sept. 12, 1962------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D215B-3E1F-1B98-05DC-26D28C53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52" y="728133"/>
            <a:ext cx="7509249" cy="49614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5858933"/>
            <a:ext cx="734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Surveyor 1----Landed May 30, 1966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31A2F-BFBC-8D87-8688-3C07EB1A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8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1522413" y="152400"/>
          <a:ext cx="8940801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0544" imgH="3427517" progId="PowerPoint.Template.12">
                  <p:embed/>
                </p:oleObj>
              </mc:Choice>
              <mc:Fallback>
                <p:oleObj name="Slide" r:id="rId2" imgW="4570544" imgH="3427517" progId="PowerPoint.Templat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413" y="152400"/>
                        <a:ext cx="8940801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9B2CE1-0361-8FAF-0F63-604DB17F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602</Words>
  <Application>Microsoft Office PowerPoint</Application>
  <PresentationFormat>Widescreen</PresentationFormat>
  <Paragraphs>168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Slide</vt:lpstr>
      <vt:lpstr> MANNED SPACEFLIGHT-PAST AND FUTURE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it all about?</vt:lpstr>
      <vt:lpstr>PowerPoint Presentation</vt:lpstr>
      <vt:lpstr> What’s Going On Now?   LOTS</vt:lpstr>
      <vt:lpstr>PowerPoint Presentation</vt:lpstr>
      <vt:lpstr>PowerPoint Presentation</vt:lpstr>
      <vt:lpstr>Why Would Anyone Want to go to Mars?</vt:lpstr>
      <vt:lpstr>Let’s Get Started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H. Lowry</dc:creator>
  <cp:lastModifiedBy>Charles H. Lowry</cp:lastModifiedBy>
  <cp:revision>112</cp:revision>
  <cp:lastPrinted>2023-05-12T18:28:22Z</cp:lastPrinted>
  <dcterms:created xsi:type="dcterms:W3CDTF">2019-10-12T20:56:22Z</dcterms:created>
  <dcterms:modified xsi:type="dcterms:W3CDTF">2023-05-13T16:03:05Z</dcterms:modified>
</cp:coreProperties>
</file>