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Lst>
  <p:notesMasterIdLst>
    <p:notesMasterId r:id="rId19"/>
  </p:notesMasterIdLst>
  <p:sldIdLst>
    <p:sldId id="259" r:id="rId4"/>
    <p:sldId id="270" r:id="rId5"/>
    <p:sldId id="272" r:id="rId6"/>
    <p:sldId id="283" r:id="rId7"/>
    <p:sldId id="285" r:id="rId8"/>
    <p:sldId id="817" r:id="rId9"/>
    <p:sldId id="289" r:id="rId10"/>
    <p:sldId id="288" r:id="rId11"/>
    <p:sldId id="267" r:id="rId12"/>
    <p:sldId id="280" r:id="rId13"/>
    <p:sldId id="284" r:id="rId14"/>
    <p:sldId id="281" r:id="rId15"/>
    <p:sldId id="282" r:id="rId16"/>
    <p:sldId id="278" r:id="rId17"/>
    <p:sldId id="25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86876" autoAdjust="0"/>
  </p:normalViewPr>
  <p:slideViewPr>
    <p:cSldViewPr snapToGrid="0">
      <p:cViewPr varScale="1">
        <p:scale>
          <a:sx n="71" d="100"/>
          <a:sy n="71" d="100"/>
        </p:scale>
        <p:origin x="16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D2920-25AB-4B54-94EE-2B590DE77BA8}"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D6F7A-C59B-4054-ACF5-A8BA2BB1C617}" type="slidenum">
              <a:rPr lang="en-US" smtClean="0"/>
              <a:t>‹#›</a:t>
            </a:fld>
            <a:endParaRPr lang="en-US"/>
          </a:p>
        </p:txBody>
      </p:sp>
    </p:spTree>
    <p:extLst>
      <p:ext uri="{BB962C8B-B14F-4D97-AF65-F5344CB8AC3E}">
        <p14:creationId xmlns:p14="http://schemas.microsoft.com/office/powerpoint/2010/main" val="2270242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Discovered in 1852, at the observatory in Naples.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Tenth largest known asteroid, roughly the size of the state of Massachusetts.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Rotation period of a little over four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relatively easy to get to; low inclination and eccentricity make it an opportune target for a mission, provided sufficient delta-V, which is enabled by solar electric propulsion.</a:t>
            </a:r>
          </a:p>
          <a:p>
            <a:r>
              <a:rPr lang="en-US" dirty="0"/>
              <a:t>There are a lot of reasons:</a:t>
            </a:r>
          </a:p>
          <a:p>
            <a:pPr marL="171450" indent="-171450">
              <a:buFontTx/>
              <a:buChar char="-"/>
            </a:pPr>
            <a:r>
              <a:rPr lang="en-US" dirty="0"/>
              <a:t>It is the largest metal asteroids;</a:t>
            </a:r>
            <a:r>
              <a:rPr lang="en-US" baseline="0" dirty="0"/>
              <a:t> out of 19 M-type asteroids, only 7 have been shown to have high, homogeneous metal content. Psyche is the largest, by almost an order of magnitude.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Very high radar albedo, which is a strong indication of unusually high metal content.</a:t>
            </a:r>
          </a:p>
          <a:p>
            <a:pPr marL="171450" indent="-171450">
              <a:buFontTx/>
              <a:buChar char="-"/>
            </a:pPr>
            <a:r>
              <a:rPr lang="en-US" baseline="0" dirty="0"/>
              <a:t>It has a high density; current estimates are 2-3x Ceres and </a:t>
            </a:r>
            <a:r>
              <a:rPr lang="en-US" baseline="0" dirty="0" err="1"/>
              <a:t>Vesta</a:t>
            </a:r>
            <a:r>
              <a:rPr lang="en-US" baseline="0" dirty="0"/>
              <a:t>.</a:t>
            </a:r>
          </a:p>
          <a:p>
            <a:pPr marL="171450" indent="-171450">
              <a:buFontTx/>
              <a:buChar char="-"/>
            </a:pPr>
            <a:r>
              <a:rPr lang="en-US" baseline="0" dirty="0"/>
              <a:t>High thermal inertia; 120 </a:t>
            </a:r>
            <a:r>
              <a:rPr lang="en-US" baseline="0" dirty="0" err="1"/>
              <a:t>tiu</a:t>
            </a:r>
            <a:r>
              <a:rPr lang="en-US" baseline="0" dirty="0"/>
              <a:t>. Previous targets, such as Ceres and </a:t>
            </a:r>
            <a:r>
              <a:rPr lang="en-US" baseline="0" dirty="0" err="1"/>
              <a:t>Vesta</a:t>
            </a:r>
            <a:r>
              <a:rPr lang="en-US" baseline="0" dirty="0"/>
              <a:t>, range from 5 to 30. </a:t>
            </a:r>
          </a:p>
          <a:p>
            <a:r>
              <a:rPr lang="en-US" b="1" dirty="0"/>
              <a:t>Improbable</a:t>
            </a:r>
            <a:r>
              <a:rPr lang="en-US" b="1" baseline="0" dirty="0"/>
              <a:t> </a:t>
            </a:r>
            <a:r>
              <a:rPr lang="en-US" b="1" dirty="0"/>
              <a:t>body </a:t>
            </a:r>
            <a:r>
              <a:rPr lang="en-US" dirty="0"/>
              <a:t>– not</a:t>
            </a:r>
            <a:r>
              <a:rPr lang="en-US" baseline="0" dirty="0"/>
              <a:t> just unique, but improbable – take several hit-and-runs to clean off the rocky exterior…cores larger than this should not survive in the solar system</a:t>
            </a:r>
          </a:p>
        </p:txBody>
      </p:sp>
      <p:sp>
        <p:nvSpPr>
          <p:cNvPr id="4" name="Slide Number Placeholder 3"/>
          <p:cNvSpPr>
            <a:spLocks noGrp="1"/>
          </p:cNvSpPr>
          <p:nvPr>
            <p:ph type="sldNum" sz="quarter" idx="10"/>
          </p:nvPr>
        </p:nvSpPr>
        <p:spPr/>
        <p:txBody>
          <a:bodyPr/>
          <a:lstStyle/>
          <a:p>
            <a:fld id="{01FD6F7A-C59B-4054-ACF5-A8BA2BB1C617}" type="slidenum">
              <a:rPr lang="en-US" smtClean="0"/>
              <a:t>2</a:t>
            </a:fld>
            <a:endParaRPr lang="en-US"/>
          </a:p>
        </p:txBody>
      </p:sp>
    </p:spTree>
    <p:extLst>
      <p:ext uri="{BB962C8B-B14F-4D97-AF65-F5344CB8AC3E}">
        <p14:creationId xmlns:p14="http://schemas.microsoft.com/office/powerpoint/2010/main" val="178760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instruments:</a:t>
            </a:r>
            <a:r>
              <a:rPr lang="en-US" baseline="0" dirty="0"/>
              <a:t> </a:t>
            </a:r>
          </a:p>
          <a:p>
            <a:pPr marL="228600" indent="-228600">
              <a:buAutoNum type="arabicParenR"/>
            </a:pPr>
            <a:r>
              <a:rPr lang="en-US" baseline="0" dirty="0"/>
              <a:t>Magnetometer, located on a boom, provided by MIT. Used to measure the magnetic field.</a:t>
            </a:r>
          </a:p>
          <a:p>
            <a:pPr marL="228600" indent="-228600">
              <a:buAutoNum type="arabicParenR"/>
            </a:pPr>
            <a:r>
              <a:rPr lang="en-US" baseline="0" dirty="0"/>
              <a:t>Gamma Ray and Neutron Spectrometer, located on alternate boom, provided by APL, heritage from MESSENGER. Used to evaluate material compositions.</a:t>
            </a:r>
          </a:p>
          <a:p>
            <a:pPr marL="228600" indent="-228600">
              <a:buAutoNum type="arabicParenR"/>
            </a:pPr>
            <a:r>
              <a:rPr lang="en-US" baseline="0" dirty="0"/>
              <a:t>Imager, provided by ASU, built by </a:t>
            </a:r>
            <a:r>
              <a:rPr lang="en-US" baseline="0" dirty="0" err="1"/>
              <a:t>Malin</a:t>
            </a:r>
            <a:r>
              <a:rPr lang="en-US" baseline="0" dirty="0"/>
              <a:t> Space Sciences, and based on MSL </a:t>
            </a:r>
            <a:r>
              <a:rPr lang="en-US" baseline="0" dirty="0" err="1"/>
              <a:t>Mastcam</a:t>
            </a:r>
            <a:r>
              <a:rPr lang="en-US" baseline="0" dirty="0"/>
              <a:t>.</a:t>
            </a:r>
          </a:p>
          <a:p>
            <a:pPr marL="0" indent="0">
              <a:buNone/>
            </a:pPr>
            <a:r>
              <a:rPr lang="en-US" baseline="0" dirty="0"/>
              <a:t>Also carries a technology demonstration, in the form of the Deep Space Optical Communications payload; completely separate from science. Will test capabilities of optical communications at various distances from the Earth during the Cruise Phase.</a:t>
            </a:r>
          </a:p>
          <a:p>
            <a:r>
              <a:rPr lang="en-US" sz="1200" kern="1200" dirty="0">
                <a:solidFill>
                  <a:schemeClr val="tx1"/>
                </a:solidFill>
                <a:effectLst/>
                <a:latin typeface="+mn-lt"/>
                <a:ea typeface="+mn-ea"/>
                <a:cs typeface="+mn-cs"/>
              </a:rPr>
              <a:t>We have selected SSL’s SEP chassis, which is a subset of their standard bus, to minimize modifications and maximize economy.</a:t>
            </a:r>
          </a:p>
          <a:p>
            <a:endParaRPr lang="en-US" dirty="0"/>
          </a:p>
        </p:txBody>
      </p:sp>
      <p:sp>
        <p:nvSpPr>
          <p:cNvPr id="4" name="Slide Number Placeholder 3"/>
          <p:cNvSpPr>
            <a:spLocks noGrp="1"/>
          </p:cNvSpPr>
          <p:nvPr>
            <p:ph type="sldNum" sz="quarter" idx="10"/>
          </p:nvPr>
        </p:nvSpPr>
        <p:spPr/>
        <p:txBody>
          <a:bodyPr/>
          <a:lstStyle/>
          <a:p>
            <a:fld id="{01FD6F7A-C59B-4054-ACF5-A8BA2BB1C617}" type="slidenum">
              <a:rPr lang="en-US" smtClean="0"/>
              <a:t>3</a:t>
            </a:fld>
            <a:endParaRPr lang="en-US"/>
          </a:p>
        </p:txBody>
      </p:sp>
    </p:spTree>
    <p:extLst>
      <p:ext uri="{BB962C8B-B14F-4D97-AF65-F5344CB8AC3E}">
        <p14:creationId xmlns:p14="http://schemas.microsoft.com/office/powerpoint/2010/main" val="103422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D6F7A-C59B-4054-ACF5-A8BA2BB1C617}" type="slidenum">
              <a:rPr lang="en-US" smtClean="0"/>
              <a:t>6</a:t>
            </a:fld>
            <a:endParaRPr lang="en-US"/>
          </a:p>
        </p:txBody>
      </p:sp>
    </p:spTree>
    <p:extLst>
      <p:ext uri="{BB962C8B-B14F-4D97-AF65-F5344CB8AC3E}">
        <p14:creationId xmlns:p14="http://schemas.microsoft.com/office/powerpoint/2010/main" val="96633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mission design:</a:t>
            </a:r>
          </a:p>
          <a:p>
            <a:r>
              <a:rPr lang="en-US" baseline="0" dirty="0"/>
              <a:t>Leveraging experience on Dawn, another SEP mission.</a:t>
            </a:r>
          </a:p>
          <a:p>
            <a:r>
              <a:rPr lang="en-US" baseline="0" dirty="0"/>
              <a:t>Launch from KSC, similar trajectory to Mars missions.</a:t>
            </a:r>
          </a:p>
          <a:p>
            <a:r>
              <a:rPr lang="en-US" baseline="0" dirty="0"/>
              <a:t>Point out red, gray arcs and what they mean.</a:t>
            </a:r>
          </a:p>
          <a:p>
            <a:r>
              <a:rPr lang="en-US" baseline="0" dirty="0"/>
              <a:t>However, flyby Mars, arrive at Psyche after a cruise, 27 months at Psyche.</a:t>
            </a:r>
          </a:p>
        </p:txBody>
      </p:sp>
      <p:sp>
        <p:nvSpPr>
          <p:cNvPr id="4" name="Slide Number Placeholder 3"/>
          <p:cNvSpPr>
            <a:spLocks noGrp="1"/>
          </p:cNvSpPr>
          <p:nvPr>
            <p:ph type="sldNum" sz="quarter" idx="10"/>
          </p:nvPr>
        </p:nvSpPr>
        <p:spPr/>
        <p:txBody>
          <a:bodyPr/>
          <a:lstStyle/>
          <a:p>
            <a:fld id="{01FD6F7A-C59B-4054-ACF5-A8BA2BB1C617}" type="slidenum">
              <a:rPr lang="en-US" smtClean="0"/>
              <a:t>9</a:t>
            </a:fld>
            <a:endParaRPr lang="en-US"/>
          </a:p>
        </p:txBody>
      </p:sp>
    </p:spTree>
    <p:extLst>
      <p:ext uri="{BB962C8B-B14F-4D97-AF65-F5344CB8AC3E}">
        <p14:creationId xmlns:p14="http://schemas.microsoft.com/office/powerpoint/2010/main" val="9173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orbits during</a:t>
            </a:r>
            <a:r>
              <a:rPr lang="en-US" baseline="0" dirty="0"/>
              <a:t> the mission; each defined to meet the requirements of a certain instrument.</a:t>
            </a:r>
          </a:p>
        </p:txBody>
      </p:sp>
      <p:sp>
        <p:nvSpPr>
          <p:cNvPr id="4" name="Slide Number Placeholder 3"/>
          <p:cNvSpPr>
            <a:spLocks noGrp="1"/>
          </p:cNvSpPr>
          <p:nvPr>
            <p:ph type="sldNum" sz="quarter" idx="10"/>
          </p:nvPr>
        </p:nvSpPr>
        <p:spPr/>
        <p:txBody>
          <a:bodyPr/>
          <a:lstStyle/>
          <a:p>
            <a:fld id="{01FD6F7A-C59B-4054-ACF5-A8BA2BB1C617}" type="slidenum">
              <a:rPr lang="en-US" smtClean="0"/>
              <a:t>10</a:t>
            </a:fld>
            <a:endParaRPr lang="en-US"/>
          </a:p>
        </p:txBody>
      </p:sp>
    </p:spTree>
    <p:extLst>
      <p:ext uri="{BB962C8B-B14F-4D97-AF65-F5344CB8AC3E}">
        <p14:creationId xmlns:p14="http://schemas.microsoft.com/office/powerpoint/2010/main" val="345820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D6F7A-C59B-4054-ACF5-A8BA2BB1C617}" type="slidenum">
              <a:rPr lang="en-US" smtClean="0"/>
              <a:t>12</a:t>
            </a:fld>
            <a:endParaRPr lang="en-US"/>
          </a:p>
        </p:txBody>
      </p:sp>
    </p:spTree>
    <p:extLst>
      <p:ext uri="{BB962C8B-B14F-4D97-AF65-F5344CB8AC3E}">
        <p14:creationId xmlns:p14="http://schemas.microsoft.com/office/powerpoint/2010/main" val="328131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Conclusions</a:t>
            </a:r>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Acknowledgements</a:t>
            </a:r>
          </a:p>
          <a:p>
            <a:r>
              <a:rPr lang="en-US" sz="1200" b="1" kern="1200" baseline="0" dirty="0">
                <a:solidFill>
                  <a:schemeClr val="tx1"/>
                </a:solidFill>
                <a:effectLst/>
                <a:latin typeface="+mn-lt"/>
                <a:ea typeface="+mn-ea"/>
                <a:cs typeface="+mn-cs"/>
              </a:rPr>
              <a:t>Open the floor to questions.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D45861-AFFE-894A-8213-2379C3DD53BA}"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118014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emf"/><Relationship Id="rId9"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0925A7-E8A7-4E6F-939E-3FD7C667AD12}"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245210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925A7-E8A7-4E6F-939E-3FD7C667AD12}"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1544094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925A7-E8A7-4E6F-939E-3FD7C667AD12}"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43514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mplete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511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p:cNvSpPr>
            <a:spLocks noGrp="1"/>
          </p:cNvSpPr>
          <p:nvPr>
            <p:ph type="title"/>
          </p:nvPr>
        </p:nvSpPr>
        <p:spPr>
          <a:xfrm>
            <a:off x="100012" y="179388"/>
            <a:ext cx="5843588" cy="663576"/>
          </a:xfrm>
          <a:prstGeom prst="rect">
            <a:avLst/>
          </a:prstGeom>
        </p:spPr>
        <p:txBody>
          <a:bodyPr/>
          <a:lstStyle>
            <a:lvl1pPr>
              <a:defRPr sz="3600" b="1" i="0">
                <a:solidFill>
                  <a:schemeClr val="bg1"/>
                </a:solidFill>
                <a:latin typeface="Calibri" charset="0"/>
                <a:ea typeface="Calibri" charset="0"/>
                <a:cs typeface="Calibri" charset="0"/>
              </a:defRPr>
            </a:lvl1pPr>
          </a:lstStyle>
          <a:p>
            <a:r>
              <a:rPr lang="en-US" dirty="0"/>
              <a:t>Click to edit Master title style</a:t>
            </a:r>
          </a:p>
        </p:txBody>
      </p:sp>
      <p:sp>
        <p:nvSpPr>
          <p:cNvPr id="5" name="Text Placeholder 4"/>
          <p:cNvSpPr>
            <a:spLocks noGrp="1"/>
          </p:cNvSpPr>
          <p:nvPr>
            <p:ph type="body" sz="quarter" idx="10" hasCustomPrompt="1"/>
          </p:nvPr>
        </p:nvSpPr>
        <p:spPr>
          <a:xfrm>
            <a:off x="100013" y="1271588"/>
            <a:ext cx="5057775" cy="1971674"/>
          </a:xfrm>
          <a:prstGeom prst="rect">
            <a:avLst/>
          </a:prstGeom>
        </p:spPr>
        <p:txBody>
          <a:bodyPr/>
          <a:lstStyle>
            <a:lvl1pPr marL="0" indent="0">
              <a:buNone/>
              <a:defRPr sz="2400">
                <a:solidFill>
                  <a:schemeClr val="bg1"/>
                </a:solidFill>
              </a:defRPr>
            </a:lvl1pPr>
          </a:lstStyle>
          <a:p>
            <a:pPr lvl="0"/>
            <a:r>
              <a:rPr lang="en-US" dirty="0"/>
              <a:t>Name</a:t>
            </a:r>
          </a:p>
          <a:p>
            <a:pPr lvl="0"/>
            <a:endParaRPr lang="en-US" dirty="0"/>
          </a:p>
          <a:p>
            <a:pPr lvl="0"/>
            <a:r>
              <a:rPr lang="en-US" dirty="0"/>
              <a:t>Date</a:t>
            </a:r>
          </a:p>
        </p:txBody>
      </p:sp>
    </p:spTree>
    <p:extLst>
      <p:ext uri="{BB962C8B-B14F-4D97-AF65-F5344CB8AC3E}">
        <p14:creationId xmlns:p14="http://schemas.microsoft.com/office/powerpoint/2010/main" val="22272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Go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773" y="1112108"/>
            <a:ext cx="8328453" cy="5090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1028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G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52101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logo and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12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9558" y="132412"/>
            <a:ext cx="6102822" cy="96289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353" y="74366"/>
            <a:ext cx="1063869" cy="914400"/>
          </a:xfrm>
          <a:prstGeom prst="rect">
            <a:avLst/>
          </a:prstGeom>
        </p:spPr>
      </p:pic>
      <p:pic>
        <p:nvPicPr>
          <p:cNvPr id="5" name="Picture 4"/>
          <p:cNvPicPr>
            <a:picLocks noChangeAspect="1"/>
          </p:cNvPicPr>
          <p:nvPr userDrawn="1"/>
        </p:nvPicPr>
        <p:blipFill>
          <a:blip r:embed="rId4"/>
          <a:stretch>
            <a:fillRect/>
          </a:stretch>
        </p:blipFill>
        <p:spPr>
          <a:xfrm>
            <a:off x="3629685" y="6002003"/>
            <a:ext cx="1766861" cy="51475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13970" y="5980710"/>
            <a:ext cx="1294746" cy="617162"/>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31394" y="5956262"/>
            <a:ext cx="999087" cy="666058"/>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56998" y="5956262"/>
            <a:ext cx="1096520" cy="548261"/>
          </a:xfrm>
          <a:prstGeom prst="rect">
            <a:avLst/>
          </a:prstGeom>
        </p:spPr>
      </p:pic>
      <p:pic>
        <p:nvPicPr>
          <p:cNvPr id="10" name="Pictur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3281" y="6052605"/>
            <a:ext cx="1083109" cy="451918"/>
          </a:xfrm>
          <a:prstGeom prst="rect">
            <a:avLst/>
          </a:prstGeom>
        </p:spPr>
      </p:pic>
      <p:sp>
        <p:nvSpPr>
          <p:cNvPr id="20" name="Text Placeholder 7"/>
          <p:cNvSpPr>
            <a:spLocks noGrp="1"/>
          </p:cNvSpPr>
          <p:nvPr>
            <p:ph type="body" sz="quarter" idx="10"/>
          </p:nvPr>
        </p:nvSpPr>
        <p:spPr>
          <a:xfrm>
            <a:off x="1026903" y="1627665"/>
            <a:ext cx="6881813" cy="1565275"/>
          </a:xfrm>
          <a:prstGeom prst="rect">
            <a:avLst/>
          </a:prstGeom>
        </p:spPr>
        <p:txBody>
          <a:bodyPr/>
          <a:lstStyle>
            <a:lvl1pPr marL="0" indent="0" algn="ctr">
              <a:buNone/>
              <a:defRPr sz="3600" b="0">
                <a:solidFill>
                  <a:schemeClr val="accent4"/>
                </a:solidFill>
                <a:latin typeface="Calibri" charset="0"/>
                <a:ea typeface="Calibri" charset="0"/>
                <a:cs typeface="Calibri" charset="0"/>
              </a:defRPr>
            </a:lvl1pPr>
          </a:lstStyle>
          <a:p>
            <a:pPr lvl="0"/>
            <a:r>
              <a:rPr lang="en-US" dirty="0"/>
              <a:t>Click to edit Master text styles</a:t>
            </a:r>
          </a:p>
        </p:txBody>
      </p:sp>
      <p:sp>
        <p:nvSpPr>
          <p:cNvPr id="21" name="Text Placeholder 9"/>
          <p:cNvSpPr>
            <a:spLocks noGrp="1"/>
          </p:cNvSpPr>
          <p:nvPr>
            <p:ph type="body" sz="quarter" idx="11" hasCustomPrompt="1"/>
          </p:nvPr>
        </p:nvSpPr>
        <p:spPr>
          <a:xfrm>
            <a:off x="1646821" y="3219842"/>
            <a:ext cx="5641975" cy="1495425"/>
          </a:xfrm>
          <a:prstGeom prst="rect">
            <a:avLst/>
          </a:prstGeom>
        </p:spPr>
        <p:txBody>
          <a:bodyPr/>
          <a:lstStyle>
            <a:lvl1pPr marL="0" indent="0" algn="ctr">
              <a:buNone/>
              <a:defRPr sz="2800" b="0">
                <a:solidFill>
                  <a:schemeClr val="accent5"/>
                </a:solidFill>
                <a:latin typeface="Calibri" charset="0"/>
                <a:ea typeface="Calibri" charset="0"/>
                <a:cs typeface="Calibri" charset="0"/>
              </a:defRPr>
            </a:lvl1pPr>
          </a:lstStyle>
          <a:p>
            <a:pPr lvl="0"/>
            <a:r>
              <a:rPr lang="en-US" dirty="0"/>
              <a:t>Click to edit Subtitle text styles</a:t>
            </a:r>
          </a:p>
        </p:txBody>
      </p:sp>
      <p:pic>
        <p:nvPicPr>
          <p:cNvPr id="11" name="Picture 10">
            <a:extLst>
              <a:ext uri="{FF2B5EF4-FFF2-40B4-BE49-F238E27FC236}">
                <a16:creationId xmlns:a16="http://schemas.microsoft.com/office/drawing/2014/main" id="{AF0B410C-07D1-1F41-8B12-4567357CE00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90679" y="6123904"/>
            <a:ext cx="2078554" cy="392854"/>
          </a:xfrm>
          <a:prstGeom prst="rect">
            <a:avLst/>
          </a:prstGeom>
        </p:spPr>
      </p:pic>
    </p:spTree>
    <p:extLst>
      <p:ext uri="{BB962C8B-B14F-4D97-AF65-F5344CB8AC3E}">
        <p14:creationId xmlns:p14="http://schemas.microsoft.com/office/powerpoint/2010/main" val="423316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mplete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422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925A7-E8A7-4E6F-939E-3FD7C667AD12}"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41407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0925A7-E8A7-4E6F-939E-3FD7C667AD12}"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352245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0925A7-E8A7-4E6F-939E-3FD7C667AD12}"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57894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0925A7-E8A7-4E6F-939E-3FD7C667AD12}"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98033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0925A7-E8A7-4E6F-939E-3FD7C667AD12}"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239095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925A7-E8A7-4E6F-939E-3FD7C667AD12}"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396266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0925A7-E8A7-4E6F-939E-3FD7C667AD12}"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3535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0925A7-E8A7-4E6F-939E-3FD7C667AD12}"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BA572-5088-474C-87D8-1D7F18CE65FE}" type="slidenum">
              <a:rPr lang="en-US" smtClean="0"/>
              <a:t>‹#›</a:t>
            </a:fld>
            <a:endParaRPr lang="en-US"/>
          </a:p>
        </p:txBody>
      </p:sp>
    </p:spTree>
    <p:extLst>
      <p:ext uri="{BB962C8B-B14F-4D97-AF65-F5344CB8AC3E}">
        <p14:creationId xmlns:p14="http://schemas.microsoft.com/office/powerpoint/2010/main" val="402642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925A7-E8A7-4E6F-939E-3FD7C667AD12}" type="datetimeFigureOut">
              <a:rPr lang="en-US" smtClean="0"/>
              <a:t>12/11/2023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BA572-5088-474C-87D8-1D7F18CE65FE}" type="slidenum">
              <a:rPr lang="en-US" smtClean="0"/>
              <a:t>‹#›</a:t>
            </a:fld>
            <a:endParaRPr lang="en-US"/>
          </a:p>
        </p:txBody>
      </p:sp>
    </p:spTree>
    <p:extLst>
      <p:ext uri="{BB962C8B-B14F-4D97-AF65-F5344CB8AC3E}">
        <p14:creationId xmlns:p14="http://schemas.microsoft.com/office/powerpoint/2010/main" val="445420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2566" cy="6858000"/>
          </a:xfrm>
          <a:prstGeom prst="rect">
            <a:avLst/>
          </a:prstGeom>
        </p:spPr>
      </p:pic>
    </p:spTree>
    <p:extLst>
      <p:ext uri="{BB962C8B-B14F-4D97-AF65-F5344CB8AC3E}">
        <p14:creationId xmlns:p14="http://schemas.microsoft.com/office/powerpoint/2010/main" val="247809569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34545" y="1112108"/>
            <a:ext cx="8274910" cy="5090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7013" lvl="0" indent="-227013"/>
            <a:r>
              <a:rPr lang="en-US" dirty="0"/>
              <a:t>Edit Master text styles</a:t>
            </a:r>
          </a:p>
          <a:p>
            <a:pPr lvl="1">
              <a:buSzPct val="100000"/>
              <a:buFont typeface="Calibri" panose="020F0502020204030204" pitchFamily="34" charset="0"/>
            </a:pPr>
            <a:r>
              <a:rPr lang="en-US" dirty="0"/>
              <a:t>Second level</a:t>
            </a:r>
          </a:p>
          <a:p>
            <a:pPr lvl="2">
              <a:buSzPct val="75000"/>
              <a:buFont typeface="Courier New" panose="02070309020205020404" pitchFamily="49" charset="0"/>
              <a:buChar char="o"/>
            </a:pPr>
            <a:r>
              <a:rPr lang="en-US" dirty="0"/>
              <a:t>Third level</a:t>
            </a:r>
          </a:p>
          <a:p>
            <a:pPr lvl="3">
              <a:buChar char="•"/>
            </a:pPr>
            <a:r>
              <a:rPr lang="en-US" dirty="0"/>
              <a:t>Fourth level</a:t>
            </a:r>
          </a:p>
          <a:p>
            <a:pPr lvl="4">
              <a:buFont typeface="Calibri" panose="020F0502020204030204" pitchFamily="34" charset="0"/>
              <a:buChar char="–"/>
            </a:pPr>
            <a:r>
              <a:rPr lang="en-US" dirty="0"/>
              <a:t>Fifth level</a:t>
            </a:r>
          </a:p>
        </p:txBody>
      </p:sp>
      <p:sp>
        <p:nvSpPr>
          <p:cNvPr id="12" name="Rectangle 11"/>
          <p:cNvSpPr/>
          <p:nvPr userDrawn="1"/>
        </p:nvSpPr>
        <p:spPr>
          <a:xfrm>
            <a:off x="7991476" y="6604841"/>
            <a:ext cx="1152524" cy="246221"/>
          </a:xfrm>
          <a:prstGeom prst="rect">
            <a:avLst/>
          </a:prstGeom>
        </p:spPr>
        <p:txBody>
          <a:bodyPr wrap="square">
            <a:spAutoFit/>
          </a:bodyPr>
          <a:lstStyle/>
          <a:p>
            <a:pPr algn="r"/>
            <a:fld id="{C782C377-E496-FC4F-8BEB-69689A227C70}" type="slidenum">
              <a:rPr lang="en-US" sz="1000" i="1" smtClean="0">
                <a:solidFill>
                  <a:schemeClr val="bg1">
                    <a:lumMod val="65000"/>
                  </a:schemeClr>
                </a:solidFill>
                <a:latin typeface="Arial"/>
                <a:ea typeface="Helvetica" charset="0"/>
                <a:cs typeface="Arial"/>
              </a:rPr>
              <a:pPr algn="r"/>
              <a:t>‹#›</a:t>
            </a:fld>
            <a:endParaRPr lang="en-US" sz="1000" i="1" dirty="0">
              <a:solidFill>
                <a:schemeClr val="bg1">
                  <a:lumMod val="65000"/>
                </a:schemeClr>
              </a:solidFill>
              <a:latin typeface="Arial"/>
              <a:ea typeface="Helvetica" charset="0"/>
              <a:cs typeface="Arial"/>
            </a:endParaRPr>
          </a:p>
        </p:txBody>
      </p:sp>
      <p:sp>
        <p:nvSpPr>
          <p:cNvPr id="16" name="Title Placeholder 1"/>
          <p:cNvSpPr>
            <a:spLocks noGrp="1"/>
          </p:cNvSpPr>
          <p:nvPr>
            <p:ph type="title"/>
          </p:nvPr>
        </p:nvSpPr>
        <p:spPr>
          <a:xfrm>
            <a:off x="71859" y="-3168"/>
            <a:ext cx="7859983" cy="914401"/>
          </a:xfrm>
          <a:prstGeom prst="rect">
            <a:avLst/>
          </a:prstGeom>
        </p:spPr>
        <p:txBody>
          <a:bodyPr vert="horz" lIns="91440" tIns="45720" rIns="91440" bIns="45720" rtlCol="0" anchor="ctr">
            <a:noAutofit/>
          </a:bodyPr>
          <a:lstStyle/>
          <a:p>
            <a:pPr lvl="0"/>
            <a:r>
              <a:rPr lang="en-US" dirty="0"/>
              <a:t>MASTER TITLE STYLE</a:t>
            </a:r>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167253" y="48491"/>
            <a:ext cx="914401" cy="914401"/>
          </a:xfrm>
          <a:prstGeom prst="rect">
            <a:avLst/>
          </a:prstGeom>
        </p:spPr>
      </p:pic>
    </p:spTree>
    <p:extLst>
      <p:ext uri="{BB962C8B-B14F-4D97-AF65-F5344CB8AC3E}">
        <p14:creationId xmlns:p14="http://schemas.microsoft.com/office/powerpoint/2010/main" val="18457979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sldNum="0" hdr="0" ftr="0" dt="0"/>
  <p:txStyles>
    <p:titleStyle>
      <a:lvl1pPr algn="l" rtl="0" eaLnBrk="1" fontAlgn="base" hangingPunct="1">
        <a:spcBef>
          <a:spcPct val="0"/>
        </a:spcBef>
        <a:spcAft>
          <a:spcPct val="0"/>
        </a:spcAft>
        <a:defRPr lang="en-US" sz="2800" b="0" kern="1200" baseline="0" dirty="0">
          <a:solidFill>
            <a:schemeClr val="accent2"/>
          </a:solidFill>
          <a:effectLst/>
          <a:latin typeface="Calibri" charset="0"/>
          <a:ea typeface="Calibri" charset="0"/>
          <a:cs typeface="Calibri" charset="0"/>
        </a:defRPr>
      </a:lvl1pPr>
      <a:lvl2pPr algn="ctr" rtl="0" eaLnBrk="1" fontAlgn="base" hangingPunct="1">
        <a:spcBef>
          <a:spcPct val="0"/>
        </a:spcBef>
        <a:spcAft>
          <a:spcPct val="0"/>
        </a:spcAft>
        <a:defRPr sz="3200">
          <a:solidFill>
            <a:schemeClr val="tx1"/>
          </a:solidFill>
          <a:latin typeface="Arial" charset="0"/>
          <a:ea typeface="ＭＳ Ｐゴシック" charset="0"/>
          <a:cs typeface="Arial" pitchFamily="34" charset="0"/>
        </a:defRPr>
      </a:lvl2pPr>
      <a:lvl3pPr algn="ctr" rtl="0" eaLnBrk="1" fontAlgn="base" hangingPunct="1">
        <a:spcBef>
          <a:spcPct val="0"/>
        </a:spcBef>
        <a:spcAft>
          <a:spcPct val="0"/>
        </a:spcAft>
        <a:defRPr sz="3200">
          <a:solidFill>
            <a:schemeClr val="tx1"/>
          </a:solidFill>
          <a:latin typeface="Arial" charset="0"/>
          <a:ea typeface="ＭＳ Ｐゴシック" charset="0"/>
          <a:cs typeface="Arial" pitchFamily="34" charset="0"/>
        </a:defRPr>
      </a:lvl3pPr>
      <a:lvl4pPr algn="ctr" rtl="0" eaLnBrk="1" fontAlgn="base" hangingPunct="1">
        <a:spcBef>
          <a:spcPct val="0"/>
        </a:spcBef>
        <a:spcAft>
          <a:spcPct val="0"/>
        </a:spcAft>
        <a:defRPr sz="3200">
          <a:solidFill>
            <a:schemeClr val="tx1"/>
          </a:solidFill>
          <a:latin typeface="Arial" charset="0"/>
          <a:ea typeface="ＭＳ Ｐゴシック" charset="0"/>
          <a:cs typeface="Arial" pitchFamily="34" charset="0"/>
        </a:defRPr>
      </a:lvl4pPr>
      <a:lvl5pPr algn="ctr" rtl="0" eaLnBrk="1" fontAlgn="base" hangingPunct="1">
        <a:spcBef>
          <a:spcPct val="0"/>
        </a:spcBef>
        <a:spcAft>
          <a:spcPct val="0"/>
        </a:spcAft>
        <a:defRPr sz="3200">
          <a:solidFill>
            <a:schemeClr val="tx1"/>
          </a:solidFill>
          <a:latin typeface="Arial" charset="0"/>
          <a:ea typeface="ＭＳ Ｐゴシック" charset="0"/>
          <a:cs typeface="Arial" pitchFamily="34"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pitchFamily="34" charset="0"/>
        <a:buChar char="•"/>
        <a:defRPr lang="en-US" sz="2000" kern="1200" smtClean="0">
          <a:solidFill>
            <a:schemeClr val="accent6"/>
          </a:solidFill>
          <a:latin typeface="Calibri" charset="0"/>
          <a:ea typeface="Calibri" charset="0"/>
          <a:cs typeface="Calibri" charset="0"/>
        </a:defRPr>
      </a:lvl1pPr>
      <a:lvl2pPr marL="742950" indent="-285750" algn="l" rtl="0" eaLnBrk="1" fontAlgn="base" hangingPunct="1">
        <a:spcBef>
          <a:spcPct val="20000"/>
        </a:spcBef>
        <a:spcAft>
          <a:spcPct val="0"/>
        </a:spcAft>
        <a:buFont typeface="Arial" pitchFamily="34" charset="0"/>
        <a:buChar char="–"/>
        <a:defRPr lang="en-US" sz="1800" kern="1200" smtClean="0">
          <a:solidFill>
            <a:schemeClr val="accent6"/>
          </a:solidFill>
          <a:latin typeface="Calibri" charset="0"/>
          <a:ea typeface="Calibri" charset="0"/>
          <a:cs typeface="Calibri" charset="0"/>
        </a:defRPr>
      </a:lvl2pPr>
      <a:lvl3pPr marL="1143000" indent="-228600" algn="l" rtl="0" eaLnBrk="1" fontAlgn="base" hangingPunct="1">
        <a:spcBef>
          <a:spcPct val="20000"/>
        </a:spcBef>
        <a:spcAft>
          <a:spcPct val="0"/>
        </a:spcAft>
        <a:buFont typeface="Arial" pitchFamily="34" charset="0"/>
        <a:buChar char="•"/>
        <a:defRPr lang="en-US" sz="1600" kern="1200" smtClean="0">
          <a:solidFill>
            <a:schemeClr val="accent6"/>
          </a:solidFill>
          <a:latin typeface="Calibri" charset="0"/>
          <a:ea typeface="Calibri" charset="0"/>
          <a:cs typeface="Calibri" charset="0"/>
        </a:defRPr>
      </a:lvl3pPr>
      <a:lvl4pPr marL="1600200" indent="-228600" algn="l" rtl="0" eaLnBrk="1" fontAlgn="base" hangingPunct="1">
        <a:spcBef>
          <a:spcPct val="20000"/>
        </a:spcBef>
        <a:spcAft>
          <a:spcPct val="0"/>
        </a:spcAft>
        <a:buFont typeface="Arial" pitchFamily="34" charset="0"/>
        <a:buChar char="–"/>
        <a:defRPr lang="en-US" sz="1400" kern="1200" smtClean="0">
          <a:solidFill>
            <a:schemeClr val="accent6"/>
          </a:solidFill>
          <a:latin typeface="Calibri" charset="0"/>
          <a:ea typeface="Calibri" charset="0"/>
          <a:cs typeface="Calibri" charset="0"/>
        </a:defRPr>
      </a:lvl4pPr>
      <a:lvl5pPr marL="2057400" indent="-228600" algn="l" rtl="0" eaLnBrk="1" fontAlgn="base" hangingPunct="1">
        <a:spcBef>
          <a:spcPct val="20000"/>
        </a:spcBef>
        <a:spcAft>
          <a:spcPct val="0"/>
        </a:spcAft>
        <a:buFont typeface="Arial" pitchFamily="34" charset="0"/>
        <a:buChar char="»"/>
        <a:defRPr lang="en-US" sz="1200" kern="1200" dirty="0" smtClean="0">
          <a:solidFill>
            <a:schemeClr val="accent6"/>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40">
          <p15:clr>
            <a:srgbClr val="F26B43"/>
          </p15:clr>
        </p15:guide>
        <p15:guide id="2" pos="5628">
          <p15:clr>
            <a:srgbClr val="F26B43"/>
          </p15:clr>
        </p15:guide>
        <p15:guide id="3" orient="horz" pos="4111">
          <p15:clr>
            <a:srgbClr val="F26B43"/>
          </p15:clr>
        </p15:guide>
        <p15:guide id="4" pos="1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science.nasa.gov/mission/psyche/" TargetMode="External"/><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hyperlink" Target="https://medium.com/the-nasa-psyche-mission-journey-to-a-metal-worl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1" y="179388"/>
            <a:ext cx="7471003" cy="663576"/>
          </a:xfrm>
        </p:spPr>
        <p:txBody>
          <a:bodyPr/>
          <a:lstStyle/>
          <a:p>
            <a:r>
              <a:rPr lang="en-US" dirty="0"/>
              <a:t>Psyche: Journal to a Metal World</a:t>
            </a:r>
          </a:p>
        </p:txBody>
      </p:sp>
      <p:sp>
        <p:nvSpPr>
          <p:cNvPr id="6" name="Text Placeholder 2"/>
          <p:cNvSpPr txBox="1">
            <a:spLocks/>
          </p:cNvSpPr>
          <p:nvPr/>
        </p:nvSpPr>
        <p:spPr>
          <a:xfrm>
            <a:off x="160775" y="1316334"/>
            <a:ext cx="4126147" cy="1894114"/>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latin typeface="Calibri" charset="0"/>
                <a:ea typeface="Calibri" charset="0"/>
                <a:cs typeface="Calibri" charset="0"/>
              </a:rPr>
              <a:t>William Hart,                       </a:t>
            </a:r>
          </a:p>
          <a:p>
            <a:r>
              <a:rPr lang="en-US" sz="2000" dirty="0">
                <a:latin typeface="Calibri" charset="0"/>
                <a:ea typeface="Calibri" charset="0"/>
                <a:cs typeface="Calibri" charset="0"/>
              </a:rPr>
              <a:t>California Institute of Technology, Jet Propulsion Laboratory</a:t>
            </a:r>
          </a:p>
          <a:p>
            <a:r>
              <a:rPr lang="en-US" sz="2000">
                <a:latin typeface="Calibri" charset="0"/>
                <a:ea typeface="Calibri" charset="0"/>
                <a:cs typeface="Calibri" charset="0"/>
              </a:rPr>
              <a:t>19 </a:t>
            </a:r>
            <a:r>
              <a:rPr lang="en-US" sz="2000" dirty="0">
                <a:latin typeface="Calibri" charset="0"/>
                <a:ea typeface="Calibri" charset="0"/>
                <a:cs typeface="Calibri" charset="0"/>
              </a:rPr>
              <a:t>December 2023</a:t>
            </a:r>
          </a:p>
          <a:p>
            <a:r>
              <a:rPr lang="en-US" sz="2000" dirty="0">
                <a:latin typeface="Calibri" charset="0"/>
                <a:ea typeface="Calibri" charset="0"/>
                <a:cs typeface="Calibri" charset="0"/>
              </a:rPr>
              <a:t>2023 AIAA SGV Technical Gathering</a:t>
            </a:r>
          </a:p>
        </p:txBody>
      </p:sp>
      <p:sp>
        <p:nvSpPr>
          <p:cNvPr id="4" name="Text Placeholder 2"/>
          <p:cNvSpPr txBox="1">
            <a:spLocks/>
          </p:cNvSpPr>
          <p:nvPr/>
        </p:nvSpPr>
        <p:spPr>
          <a:xfrm>
            <a:off x="204390" y="6247487"/>
            <a:ext cx="8749047" cy="433046"/>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latin typeface="Calibri" charset="0"/>
                <a:ea typeface="Calibri" charset="0"/>
                <a:cs typeface="Calibri" charset="0"/>
              </a:rPr>
              <a:t>Reference herein to any specific commercial product, process or service by trade name, trademark, manufacturer, or otherwise, does not constitute or imply its endorsement by the United States Government or the Jet Propulsion Laboratory, California Institute of Technology.</a:t>
            </a:r>
          </a:p>
        </p:txBody>
      </p:sp>
      <p:sp>
        <p:nvSpPr>
          <p:cNvPr id="5" name="Text Placeholder 2"/>
          <p:cNvSpPr txBox="1">
            <a:spLocks/>
          </p:cNvSpPr>
          <p:nvPr/>
        </p:nvSpPr>
        <p:spPr>
          <a:xfrm>
            <a:off x="4272694" y="6569005"/>
            <a:ext cx="4928133" cy="223056"/>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dirty="0"/>
              <a:t>© 2023 California Institute of Technology. Government sponsorship acknowledged. </a:t>
            </a:r>
            <a:endParaRPr lang="en-US" sz="1100" i="1" dirty="0">
              <a:latin typeface="Calibri" charset="0"/>
              <a:ea typeface="Calibri" charset="0"/>
              <a:cs typeface="Calibri" charset="0"/>
            </a:endParaRPr>
          </a:p>
        </p:txBody>
      </p:sp>
    </p:spTree>
    <p:extLst>
      <p:ext uri="{BB962C8B-B14F-4D97-AF65-F5344CB8AC3E}">
        <p14:creationId xmlns:p14="http://schemas.microsoft.com/office/powerpoint/2010/main" val="1815794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Mission Design</a:t>
            </a:r>
          </a:p>
        </p:txBody>
      </p:sp>
      <p:sp>
        <p:nvSpPr>
          <p:cNvPr id="16" name="Text Placeholder 2"/>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pic>
        <p:nvPicPr>
          <p:cNvPr id="5" name="Graphic 4">
            <a:extLst>
              <a:ext uri="{FF2B5EF4-FFF2-40B4-BE49-F238E27FC236}">
                <a16:creationId xmlns:a16="http://schemas.microsoft.com/office/drawing/2014/main" id="{DE9A3D98-0A2C-4455-9549-2ECF93D59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1532" y="2076226"/>
            <a:ext cx="5259512" cy="4225093"/>
          </a:xfrm>
          <a:prstGeom prst="rect">
            <a:avLst/>
          </a:prstGeom>
        </p:spPr>
      </p:pic>
      <p:sp>
        <p:nvSpPr>
          <p:cNvPr id="11" name="Rectangle 10">
            <a:extLst>
              <a:ext uri="{FF2B5EF4-FFF2-40B4-BE49-F238E27FC236}">
                <a16:creationId xmlns:a16="http://schemas.microsoft.com/office/drawing/2014/main" id="{CDAA814B-B662-4A6F-9555-7FBCF7C45012}"/>
              </a:ext>
            </a:extLst>
          </p:cNvPr>
          <p:cNvSpPr/>
          <p:nvPr/>
        </p:nvSpPr>
        <p:spPr>
          <a:xfrm>
            <a:off x="289482" y="1020784"/>
            <a:ext cx="8741562" cy="1015663"/>
          </a:xfrm>
          <a:prstGeom prst="rect">
            <a:avLst/>
          </a:prstGeom>
        </p:spPr>
        <p:txBody>
          <a:bodyPr wrap="square">
            <a:spAutoFit/>
          </a:bodyPr>
          <a:lstStyle/>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Orbital operations consists of four orbits</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Parameters designated to fit L1 science requirements</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Orbit sequence determined by lighting of 16 Psyche</a:t>
            </a:r>
          </a:p>
        </p:txBody>
      </p:sp>
      <p:graphicFrame>
        <p:nvGraphicFramePr>
          <p:cNvPr id="6" name="Table 5">
            <a:extLst>
              <a:ext uri="{FF2B5EF4-FFF2-40B4-BE49-F238E27FC236}">
                <a16:creationId xmlns:a16="http://schemas.microsoft.com/office/drawing/2014/main" id="{E7CC5BAB-F271-42EE-A4BD-FD7D26F6C246}"/>
              </a:ext>
            </a:extLst>
          </p:cNvPr>
          <p:cNvGraphicFramePr>
            <a:graphicFrameLocks noGrp="1"/>
          </p:cNvGraphicFramePr>
          <p:nvPr>
            <p:extLst>
              <p:ext uri="{D42A27DB-BD31-4B8C-83A1-F6EECF244321}">
                <p14:modId xmlns:p14="http://schemas.microsoft.com/office/powerpoint/2010/main" val="2487737656"/>
              </p:ext>
            </p:extLst>
          </p:nvPr>
        </p:nvGraphicFramePr>
        <p:xfrm>
          <a:off x="243840" y="3071777"/>
          <a:ext cx="3413760" cy="2251336"/>
        </p:xfrm>
        <a:graphic>
          <a:graphicData uri="http://schemas.openxmlformats.org/drawingml/2006/table">
            <a:tbl>
              <a:tblPr firstRow="1" bandRow="1">
                <a:tableStyleId>{5C22544A-7EE6-4342-B048-85BDC9FD1C3A}</a:tableStyleId>
              </a:tblPr>
              <a:tblGrid>
                <a:gridCol w="1137920">
                  <a:extLst>
                    <a:ext uri="{9D8B030D-6E8A-4147-A177-3AD203B41FA5}">
                      <a16:colId xmlns:a16="http://schemas.microsoft.com/office/drawing/2014/main" val="1772014847"/>
                    </a:ext>
                  </a:extLst>
                </a:gridCol>
                <a:gridCol w="1137920">
                  <a:extLst>
                    <a:ext uri="{9D8B030D-6E8A-4147-A177-3AD203B41FA5}">
                      <a16:colId xmlns:a16="http://schemas.microsoft.com/office/drawing/2014/main" val="3944523807"/>
                    </a:ext>
                  </a:extLst>
                </a:gridCol>
                <a:gridCol w="1137920">
                  <a:extLst>
                    <a:ext uri="{9D8B030D-6E8A-4147-A177-3AD203B41FA5}">
                      <a16:colId xmlns:a16="http://schemas.microsoft.com/office/drawing/2014/main" val="759973176"/>
                    </a:ext>
                  </a:extLst>
                </a:gridCol>
              </a:tblGrid>
              <a:tr h="402814">
                <a:tc>
                  <a:txBody>
                    <a:bodyPr/>
                    <a:lstStyle/>
                    <a:p>
                      <a:pPr algn="ctr"/>
                      <a:r>
                        <a:rPr lang="en-US" dirty="0"/>
                        <a:t>Orbit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Alt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Inc</a:t>
                      </a:r>
                    </a:p>
                    <a:p>
                      <a:pPr algn="ctr"/>
                      <a:r>
                        <a:rPr lang="en-US" dirty="0"/>
                        <a:t>(deg)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561024"/>
                  </a:ext>
                </a:extLst>
              </a:tr>
              <a:tr h="402814">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125426"/>
                  </a:ext>
                </a:extLst>
              </a:tr>
              <a:tr h="402814">
                <a:tc>
                  <a:txBody>
                    <a:bodyPr/>
                    <a:lstStyle/>
                    <a:p>
                      <a:pPr algn="ctr"/>
                      <a:r>
                        <a:rPr lang="en-US" dirty="0"/>
                        <a:t>B1/B2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50976"/>
                  </a:ext>
                </a:extLst>
              </a:tr>
              <a:tr h="402814">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7315494"/>
                  </a:ext>
                </a:extLst>
              </a:tr>
              <a:tr h="402814">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048961"/>
                  </a:ext>
                </a:extLst>
              </a:tr>
            </a:tbl>
          </a:graphicData>
        </a:graphic>
      </p:graphicFrame>
    </p:spTree>
    <p:extLst>
      <p:ext uri="{BB962C8B-B14F-4D97-AF65-F5344CB8AC3E}">
        <p14:creationId xmlns:p14="http://schemas.microsoft.com/office/powerpoint/2010/main" val="146028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D0F5-E64A-48B1-B7C3-CFFFEB8591D2}"/>
              </a:ext>
            </a:extLst>
          </p:cNvPr>
          <p:cNvSpPr>
            <a:spLocks noGrp="1"/>
          </p:cNvSpPr>
          <p:nvPr>
            <p:ph type="title"/>
          </p:nvPr>
        </p:nvSpPr>
        <p:spPr/>
        <p:txBody>
          <a:bodyPr/>
          <a:lstStyle/>
          <a:p>
            <a:r>
              <a:rPr lang="en-US" dirty="0"/>
              <a:t>Orbital Ops Phase: Trajectory View</a:t>
            </a:r>
          </a:p>
        </p:txBody>
      </p:sp>
      <p:pic>
        <p:nvPicPr>
          <p:cNvPr id="3" name="Picture 2">
            <a:extLst>
              <a:ext uri="{FF2B5EF4-FFF2-40B4-BE49-F238E27FC236}">
                <a16:creationId xmlns:a16="http://schemas.microsoft.com/office/drawing/2014/main" id="{5A402F04-6CEF-42D9-83E3-9BB43B9D9477}"/>
              </a:ext>
            </a:extLst>
          </p:cNvPr>
          <p:cNvPicPr>
            <a:picLocks noChangeAspect="1"/>
          </p:cNvPicPr>
          <p:nvPr/>
        </p:nvPicPr>
        <p:blipFill rotWithShape="1">
          <a:blip r:embed="rId2"/>
          <a:srcRect l="23883" t="35098" r="23941" b="16170"/>
          <a:stretch/>
        </p:blipFill>
        <p:spPr>
          <a:xfrm>
            <a:off x="226496" y="1506071"/>
            <a:ext cx="8917504" cy="4684955"/>
          </a:xfrm>
          <a:prstGeom prst="rect">
            <a:avLst/>
          </a:prstGeom>
        </p:spPr>
      </p:pic>
      <p:sp>
        <p:nvSpPr>
          <p:cNvPr id="4" name="Text Placeholder 2">
            <a:extLst>
              <a:ext uri="{FF2B5EF4-FFF2-40B4-BE49-F238E27FC236}">
                <a16:creationId xmlns:a16="http://schemas.microsoft.com/office/drawing/2014/main" id="{9B660E32-974A-4774-88CC-DFFC6CBAD01E}"/>
              </a:ext>
            </a:extLst>
          </p:cNvPr>
          <p:cNvSpPr txBox="1">
            <a:spLocks/>
          </p:cNvSpPr>
          <p:nvPr/>
        </p:nvSpPr>
        <p:spPr>
          <a:xfrm>
            <a:off x="1205740" y="6611740"/>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401745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1034-1F96-40D2-A19D-008EB8985309}"/>
              </a:ext>
            </a:extLst>
          </p:cNvPr>
          <p:cNvSpPr>
            <a:spLocks noGrp="1"/>
          </p:cNvSpPr>
          <p:nvPr>
            <p:ph type="title"/>
          </p:nvPr>
        </p:nvSpPr>
        <p:spPr/>
        <p:txBody>
          <a:bodyPr/>
          <a:lstStyle/>
          <a:p>
            <a:r>
              <a:rPr lang="en-US" dirty="0"/>
              <a:t>October 13, 2023: Launch!</a:t>
            </a:r>
          </a:p>
        </p:txBody>
      </p:sp>
      <p:pic>
        <p:nvPicPr>
          <p:cNvPr id="3" name="Picture 2">
            <a:extLst>
              <a:ext uri="{FF2B5EF4-FFF2-40B4-BE49-F238E27FC236}">
                <a16:creationId xmlns:a16="http://schemas.microsoft.com/office/drawing/2014/main" id="{9E4B8A01-331B-467C-A383-55C0B168B2E0}"/>
              </a:ext>
            </a:extLst>
          </p:cNvPr>
          <p:cNvPicPr>
            <a:picLocks noChangeAspect="1"/>
          </p:cNvPicPr>
          <p:nvPr/>
        </p:nvPicPr>
        <p:blipFill rotWithShape="1">
          <a:blip r:embed="rId3"/>
          <a:srcRect l="30715" r="22526" b="1147"/>
          <a:stretch/>
        </p:blipFill>
        <p:spPr>
          <a:xfrm>
            <a:off x="247426" y="1112071"/>
            <a:ext cx="4324574" cy="5143500"/>
          </a:xfrm>
          <a:prstGeom prst="rect">
            <a:avLst/>
          </a:prstGeom>
        </p:spPr>
      </p:pic>
      <p:pic>
        <p:nvPicPr>
          <p:cNvPr id="5" name="Picture 4">
            <a:extLst>
              <a:ext uri="{FF2B5EF4-FFF2-40B4-BE49-F238E27FC236}">
                <a16:creationId xmlns:a16="http://schemas.microsoft.com/office/drawing/2014/main" id="{6A56E773-8DE7-42FC-999E-9BB032F52290}"/>
              </a:ext>
            </a:extLst>
          </p:cNvPr>
          <p:cNvPicPr>
            <a:picLocks noChangeAspect="1"/>
          </p:cNvPicPr>
          <p:nvPr/>
        </p:nvPicPr>
        <p:blipFill rotWithShape="1">
          <a:blip r:embed="rId4"/>
          <a:srcRect l="53647"/>
          <a:stretch/>
        </p:blipFill>
        <p:spPr>
          <a:xfrm>
            <a:off x="4733364" y="1112071"/>
            <a:ext cx="4238513" cy="5143500"/>
          </a:xfrm>
          <a:prstGeom prst="rect">
            <a:avLst/>
          </a:prstGeom>
        </p:spPr>
      </p:pic>
      <p:sp>
        <p:nvSpPr>
          <p:cNvPr id="6" name="Text Placeholder 2">
            <a:extLst>
              <a:ext uri="{FF2B5EF4-FFF2-40B4-BE49-F238E27FC236}">
                <a16:creationId xmlns:a16="http://schemas.microsoft.com/office/drawing/2014/main" id="{3AFAA6AE-8FA8-48DA-B583-EF5F95C1034C}"/>
              </a:ext>
            </a:extLst>
          </p:cNvPr>
          <p:cNvSpPr txBox="1">
            <a:spLocks/>
          </p:cNvSpPr>
          <p:nvPr/>
        </p:nvSpPr>
        <p:spPr>
          <a:xfrm>
            <a:off x="1205740" y="6611740"/>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605466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2EE3-CAC6-4348-9612-6CF3C5AC4519}"/>
              </a:ext>
            </a:extLst>
          </p:cNvPr>
          <p:cNvSpPr>
            <a:spLocks noGrp="1"/>
          </p:cNvSpPr>
          <p:nvPr>
            <p:ph type="title"/>
          </p:nvPr>
        </p:nvSpPr>
        <p:spPr/>
        <p:txBody>
          <a:bodyPr/>
          <a:lstStyle/>
          <a:p>
            <a:r>
              <a:rPr lang="en-US" dirty="0"/>
              <a:t>Where is Psyche now?</a:t>
            </a:r>
          </a:p>
        </p:txBody>
      </p:sp>
      <p:pic>
        <p:nvPicPr>
          <p:cNvPr id="4" name="Picture 3">
            <a:extLst>
              <a:ext uri="{FF2B5EF4-FFF2-40B4-BE49-F238E27FC236}">
                <a16:creationId xmlns:a16="http://schemas.microsoft.com/office/drawing/2014/main" id="{510CF84F-E68E-4C38-A5B7-A5BECADFB222}"/>
              </a:ext>
            </a:extLst>
          </p:cNvPr>
          <p:cNvPicPr>
            <a:picLocks noChangeAspect="1"/>
          </p:cNvPicPr>
          <p:nvPr/>
        </p:nvPicPr>
        <p:blipFill rotWithShape="1">
          <a:blip r:embed="rId2"/>
          <a:srcRect b="12414"/>
          <a:stretch/>
        </p:blipFill>
        <p:spPr>
          <a:xfrm>
            <a:off x="4810987" y="4109421"/>
            <a:ext cx="4141918" cy="2283311"/>
          </a:xfrm>
          <a:prstGeom prst="rect">
            <a:avLst/>
          </a:prstGeom>
        </p:spPr>
      </p:pic>
      <p:sp>
        <p:nvSpPr>
          <p:cNvPr id="8" name="Rectangle 7">
            <a:extLst>
              <a:ext uri="{FF2B5EF4-FFF2-40B4-BE49-F238E27FC236}">
                <a16:creationId xmlns:a16="http://schemas.microsoft.com/office/drawing/2014/main" id="{9FD00E20-268D-4381-9E92-DEAF9A8BC0AF}"/>
              </a:ext>
            </a:extLst>
          </p:cNvPr>
          <p:cNvSpPr/>
          <p:nvPr/>
        </p:nvSpPr>
        <p:spPr>
          <a:xfrm>
            <a:off x="289481" y="1020784"/>
            <a:ext cx="8784593" cy="3170099"/>
          </a:xfrm>
          <a:prstGeom prst="rect">
            <a:avLst/>
          </a:prstGeom>
        </p:spPr>
        <p:txBody>
          <a:bodyPr wrap="square">
            <a:spAutoFit/>
          </a:bodyPr>
          <a:lstStyle/>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Two ways to keep track of Psyche’s progress visually:</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NASA’s Eyes on the Solar System (eyes.nasa.gov)</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JPL’s Solar System Simulator (space.jpl.nasa.gov/</a:t>
            </a:r>
            <a:r>
              <a:rPr lang="en-US" sz="2000" dirty="0" err="1">
                <a:ea typeface="Calibri" panose="020F0502020204030204" pitchFamily="34" charset="0"/>
                <a:cs typeface="Times New Roman" panose="02020603050405020304" pitchFamily="18" charset="0"/>
              </a:rPr>
              <a:t>psyche_now</a:t>
            </a:r>
            <a:r>
              <a:rPr lang="en-US" sz="2000" dirty="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Psyche mission website</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hlinkClick r:id="rId3"/>
              </a:rPr>
              <a:t>https://science.nasa.gov/mission/psyche/</a:t>
            </a:r>
            <a:endParaRPr lang="en-US" sz="20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Psyche mission blog</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hlinkClick r:id="rId4"/>
              </a:rPr>
              <a:t>https://medium.com/the-nasa-psyche-mission-journey-to-a-metal-world</a:t>
            </a:r>
            <a:endParaRPr lang="en-US" sz="20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endParaRPr lang="en-US" sz="2000" dirty="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3F3BDA-52AE-4246-9DF1-9A422C37464C}"/>
              </a:ext>
            </a:extLst>
          </p:cNvPr>
          <p:cNvPicPr>
            <a:picLocks noChangeAspect="1"/>
          </p:cNvPicPr>
          <p:nvPr/>
        </p:nvPicPr>
        <p:blipFill rotWithShape="1">
          <a:blip r:embed="rId5"/>
          <a:srcRect l="9941" t="8745" r="11176" b="13033"/>
          <a:stretch/>
        </p:blipFill>
        <p:spPr>
          <a:xfrm>
            <a:off x="368263" y="4131184"/>
            <a:ext cx="4203737" cy="2344814"/>
          </a:xfrm>
          <a:prstGeom prst="rect">
            <a:avLst/>
          </a:prstGeom>
        </p:spPr>
      </p:pic>
      <p:sp>
        <p:nvSpPr>
          <p:cNvPr id="12" name="Text Placeholder 2">
            <a:extLst>
              <a:ext uri="{FF2B5EF4-FFF2-40B4-BE49-F238E27FC236}">
                <a16:creationId xmlns:a16="http://schemas.microsoft.com/office/drawing/2014/main" id="{B9FBF1B3-CEDF-4329-AD70-10314CDD86A2}"/>
              </a:ext>
            </a:extLst>
          </p:cNvPr>
          <p:cNvSpPr txBox="1">
            <a:spLocks/>
          </p:cNvSpPr>
          <p:nvPr/>
        </p:nvSpPr>
        <p:spPr>
          <a:xfrm>
            <a:off x="1205740" y="6611740"/>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28373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happened/What’s next</a:t>
            </a:r>
          </a:p>
        </p:txBody>
      </p:sp>
      <p:sp>
        <p:nvSpPr>
          <p:cNvPr id="3" name="Rectangle 2"/>
          <p:cNvSpPr/>
          <p:nvPr/>
        </p:nvSpPr>
        <p:spPr>
          <a:xfrm>
            <a:off x="289481" y="1020784"/>
            <a:ext cx="5137751" cy="3477875"/>
          </a:xfrm>
          <a:prstGeom prst="rect">
            <a:avLst/>
          </a:prstGeom>
        </p:spPr>
        <p:txBody>
          <a:bodyPr wrap="square">
            <a:spAutoFit/>
          </a:bodyPr>
          <a:lstStyle/>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Already achieved a couple of firsts</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First firing of Hall Effect thrusters beyond Earth’s SOI</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First use of optical comm beyond Earth orbit (DSOC)</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Cruise Phase begins Jan 2024</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Periodic calibrations, DSOC comm testing through 2024, 2025</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Mars flyby in 2026</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Arrival, orbital operations in 2029</a:t>
            </a:r>
          </a:p>
          <a:p>
            <a:endParaRPr lang="en-US" sz="2000" dirty="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592936" y="1020784"/>
            <a:ext cx="3298222" cy="2548349"/>
          </a:xfrm>
          <a:prstGeom prst="rect">
            <a:avLst/>
          </a:prstGeom>
        </p:spPr>
      </p:pic>
      <p:sp>
        <p:nvSpPr>
          <p:cNvPr id="6" name="Text Placeholder 2"/>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76675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224" y="-41389"/>
            <a:ext cx="9288600" cy="6899389"/>
          </a:xfrm>
          <a:prstGeom prst="rect">
            <a:avLst/>
          </a:prstGeom>
        </p:spPr>
      </p:pic>
      <p:sp>
        <p:nvSpPr>
          <p:cNvPr id="25" name="Text Placeholder 2"/>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latin typeface="Calibri" charset="0"/>
                <a:ea typeface="Calibri" charset="0"/>
                <a:cs typeface="Calibri" charset="0"/>
              </a:rPr>
              <a:t>All material and information herein is subject to the statements at the bottom of the title page of this presentation. </a:t>
            </a:r>
          </a:p>
        </p:txBody>
      </p:sp>
      <p:sp>
        <p:nvSpPr>
          <p:cNvPr id="26" name="Title 1"/>
          <p:cNvSpPr txBox="1">
            <a:spLocks/>
          </p:cNvSpPr>
          <p:nvPr/>
        </p:nvSpPr>
        <p:spPr>
          <a:xfrm>
            <a:off x="100012" y="179388"/>
            <a:ext cx="5009264" cy="6635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Questions?</a:t>
            </a:r>
          </a:p>
        </p:txBody>
      </p:sp>
    </p:spTree>
    <p:extLst>
      <p:ext uri="{BB962C8B-B14F-4D97-AF65-F5344CB8AC3E}">
        <p14:creationId xmlns:p14="http://schemas.microsoft.com/office/powerpoint/2010/main" val="213095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What is (16) Psyche?</a:t>
            </a:r>
          </a:p>
        </p:txBody>
      </p:sp>
      <p:sp>
        <p:nvSpPr>
          <p:cNvPr id="12" name="Rectangle 11"/>
          <p:cNvSpPr/>
          <p:nvPr/>
        </p:nvSpPr>
        <p:spPr>
          <a:xfrm>
            <a:off x="3947582" y="1089146"/>
            <a:ext cx="5013059" cy="5016758"/>
          </a:xfrm>
          <a:prstGeom prst="rect">
            <a:avLst/>
          </a:prstGeom>
        </p:spPr>
        <p:txBody>
          <a:bodyPr wrap="square">
            <a:spAutoFit/>
          </a:bodyPr>
          <a:lstStyle/>
          <a:p>
            <a:pPr marL="285750" indent="-285750" defTabSz="914400">
              <a:buFont typeface="Arial" panose="020B0604020202020204" pitchFamily="34" charset="0"/>
              <a:buChar char="•"/>
              <a:defRPr/>
            </a:pPr>
            <a:r>
              <a:rPr lang="en-US" dirty="0">
                <a:solidFill>
                  <a:srgbClr val="000000"/>
                </a:solidFill>
                <a:ea typeface="Calibri" charset="0"/>
                <a:cs typeface="Calibri" charset="0"/>
              </a:rPr>
              <a:t>Discovered in 1852 (Naples)</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10</a:t>
            </a:r>
            <a:r>
              <a:rPr lang="en-US" baseline="30000" dirty="0">
                <a:solidFill>
                  <a:srgbClr val="000000"/>
                </a:solidFill>
                <a:ea typeface="Calibri" charset="0"/>
                <a:cs typeface="Calibri" charset="0"/>
              </a:rPr>
              <a:t>th</a:t>
            </a:r>
            <a:r>
              <a:rPr lang="en-US" dirty="0">
                <a:solidFill>
                  <a:srgbClr val="000000"/>
                </a:solidFill>
                <a:ea typeface="Calibri" charset="0"/>
                <a:cs typeface="Calibri" charset="0"/>
              </a:rPr>
              <a:t> largest asteroid (largest </a:t>
            </a:r>
            <a:r>
              <a:rPr lang="en-US" dirty="0">
                <a:ea typeface="Calibri" panose="020F0502020204030204" pitchFamily="34" charset="0"/>
                <a:cs typeface="Times New Roman" panose="02020603050405020304" pitchFamily="18" charset="0"/>
              </a:rPr>
              <a:t>M-type)</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a = 2.92 AU, e = 0.140, </a:t>
            </a:r>
            <a:r>
              <a:rPr lang="en-US" dirty="0" err="1">
                <a:solidFill>
                  <a:srgbClr val="000000"/>
                </a:solidFill>
                <a:ea typeface="Calibri" charset="0"/>
                <a:cs typeface="Calibri" charset="0"/>
              </a:rPr>
              <a:t>i</a:t>
            </a:r>
            <a:r>
              <a:rPr lang="en-US" dirty="0">
                <a:solidFill>
                  <a:srgbClr val="000000"/>
                </a:solidFill>
                <a:ea typeface="Calibri" charset="0"/>
                <a:cs typeface="Calibri" charset="0"/>
              </a:rPr>
              <a:t> = 3.09 </a:t>
            </a:r>
            <a:r>
              <a:rPr lang="en-US" dirty="0" err="1">
                <a:solidFill>
                  <a:srgbClr val="000000"/>
                </a:solidFill>
                <a:ea typeface="Calibri" charset="0"/>
                <a:cs typeface="Calibri" charset="0"/>
              </a:rPr>
              <a:t>deg</a:t>
            </a:r>
            <a:endParaRPr lang="en-US" dirty="0">
              <a:solidFill>
                <a:srgbClr val="000000"/>
              </a:solidFill>
              <a:ea typeface="Calibri" charset="0"/>
              <a:cs typeface="Calibri" charset="0"/>
            </a:endParaRPr>
          </a:p>
          <a:p>
            <a:pPr marL="742950" lvl="1" indent="-285750" defTabSz="914400">
              <a:buFont typeface="Arial" panose="020B0604020202020204" pitchFamily="34" charset="0"/>
              <a:buChar char="•"/>
              <a:defRPr/>
            </a:pPr>
            <a:r>
              <a:rPr lang="en-US" sz="1600" dirty="0">
                <a:solidFill>
                  <a:srgbClr val="000000"/>
                </a:solidFill>
                <a:ea typeface="Calibri" charset="0"/>
                <a:cs typeface="Calibri" charset="0"/>
              </a:rPr>
              <a:t>Relatively easy access with solar electric propulsion (SEP)</a:t>
            </a:r>
          </a:p>
          <a:p>
            <a:pPr marL="230188" lvl="0" indent="-285750" defTabSz="914400" fontAlgn="auto">
              <a:spcBef>
                <a:spcPts val="0"/>
              </a:spcBef>
              <a:spcAft>
                <a:spcPts val="0"/>
              </a:spcAft>
              <a:buFont typeface="Arial" charset="0"/>
              <a:buChar char="•"/>
              <a:tabLst>
                <a:tab pos="344488" algn="l"/>
              </a:tabLst>
              <a:defRPr/>
            </a:pPr>
            <a:r>
              <a:rPr lang="en-US" dirty="0">
                <a:solidFill>
                  <a:srgbClr val="000000"/>
                </a:solidFill>
                <a:ea typeface="Calibri" charset="0"/>
                <a:cs typeface="Calibri" charset="0"/>
              </a:rPr>
              <a:t>Rotation period: 4.2 hours</a:t>
            </a:r>
            <a:endParaRPr lang="en-US" baseline="30000" dirty="0">
              <a:solidFill>
                <a:srgbClr val="000000"/>
              </a:solidFill>
              <a:ea typeface="Calibri" charset="0"/>
              <a:cs typeface="Calibri" charset="0"/>
            </a:endParaRPr>
          </a:p>
          <a:p>
            <a:pPr marL="285750" indent="-285750" defTabSz="914400">
              <a:buFont typeface="Arial" panose="020B0604020202020204" pitchFamily="34" charset="0"/>
              <a:buChar char="•"/>
              <a:defRPr/>
            </a:pPr>
            <a:endParaRPr lang="en-US"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High radar albedo</a:t>
            </a: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High density</a:t>
            </a: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High thermal inertia (</a:t>
            </a:r>
            <a:r>
              <a:rPr lang="en-US" dirty="0"/>
              <a:t>120 </a:t>
            </a:r>
            <a:r>
              <a:rPr lang="en-US" dirty="0" err="1"/>
              <a:t>tiu</a:t>
            </a:r>
            <a:r>
              <a:rPr lang="en-US" dirty="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Spectra: 10% silicate, 90% metal</a:t>
            </a:r>
          </a:p>
          <a:p>
            <a:pPr lvl="1"/>
            <a:endParaRPr lang="en-US"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Strong testable hypothesis</a:t>
            </a:r>
          </a:p>
          <a:p>
            <a:pPr marL="742950" lvl="1" indent="-285750">
              <a:buFont typeface="Arial" panose="020B0604020202020204" pitchFamily="34" charset="0"/>
              <a:buChar char="•"/>
            </a:pPr>
            <a:r>
              <a:rPr lang="en-US" i="1" dirty="0">
                <a:ea typeface="Calibri" panose="020F0502020204030204" pitchFamily="34" charset="0"/>
                <a:cs typeface="Times New Roman" panose="02020603050405020304" pitchFamily="18" charset="0"/>
              </a:rPr>
              <a:t>“Is (16) Psyche the exposed core of larger differentiated body?”</a:t>
            </a:r>
          </a:p>
          <a:p>
            <a:pPr marL="742950" lvl="1" indent="-285750">
              <a:buFont typeface="Arial" panose="020B0604020202020204" pitchFamily="34" charset="0"/>
              <a:buChar char="•"/>
            </a:pPr>
            <a:r>
              <a:rPr lang="en-US" i="1" dirty="0">
                <a:ea typeface="Calibri" panose="020F0502020204030204" pitchFamily="34" charset="0"/>
                <a:cs typeface="Times New Roman" panose="02020603050405020304" pitchFamily="18" charset="0"/>
              </a:rPr>
              <a:t>“Was (16) Psyche created by a slow accretion of metal-rich material?”</a:t>
            </a:r>
          </a:p>
          <a:p>
            <a:pPr marL="742950" lvl="1"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156970" y="3536800"/>
            <a:ext cx="1790612" cy="246221"/>
          </a:xfrm>
          <a:prstGeom prst="rect">
            <a:avLst/>
          </a:prstGeom>
          <a:noFill/>
        </p:spPr>
        <p:txBody>
          <a:bodyPr wrap="none" rtlCol="0">
            <a:spAutoFit/>
          </a:bodyPr>
          <a:lstStyle/>
          <a:p>
            <a:r>
              <a:rPr lang="en-US" sz="1000" dirty="0">
                <a:solidFill>
                  <a:schemeClr val="bg1"/>
                </a:solidFill>
              </a:rPr>
              <a:t>Image Credit: Peter Rubin/ASU</a:t>
            </a:r>
          </a:p>
        </p:txBody>
      </p:sp>
      <p:sp>
        <p:nvSpPr>
          <p:cNvPr id="14" name="TextBox 13"/>
          <p:cNvSpPr txBox="1"/>
          <p:nvPr/>
        </p:nvSpPr>
        <p:spPr>
          <a:xfrm>
            <a:off x="504008" y="6173774"/>
            <a:ext cx="8345351" cy="370531"/>
          </a:xfrm>
          <a:prstGeom prst="rect">
            <a:avLst/>
          </a:prstGeom>
          <a:solidFill>
            <a:schemeClr val="tx2">
              <a:lumMod val="50000"/>
            </a:schemeClr>
          </a:solidFill>
          <a:ln>
            <a:solidFill>
              <a:schemeClr val="tx2">
                <a:lumMod val="50000"/>
              </a:schemeClr>
            </a:solidFill>
          </a:ln>
        </p:spPr>
        <p:txBody>
          <a:bodyPr wrap="square" rtlCol="0">
            <a:spAutoFit/>
          </a:bodyPr>
          <a:lstStyle/>
          <a:p>
            <a:pPr algn="ctr"/>
            <a:r>
              <a:rPr lang="en-US" i="1" dirty="0">
                <a:solidFill>
                  <a:schemeClr val="bg1"/>
                </a:solidFill>
              </a:rPr>
              <a:t>Whatever hypothesis is determined, results would be scientifically significant</a:t>
            </a:r>
          </a:p>
        </p:txBody>
      </p:sp>
      <p:pic>
        <p:nvPicPr>
          <p:cNvPr id="16" name="Picture 15" descr="unspecifi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008" y="3539453"/>
            <a:ext cx="3298820" cy="256551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850" y="1024036"/>
            <a:ext cx="3405136" cy="2397309"/>
          </a:xfrm>
          <a:prstGeom prst="rect">
            <a:avLst/>
          </a:prstGeom>
        </p:spPr>
      </p:pic>
      <p:sp>
        <p:nvSpPr>
          <p:cNvPr id="9" name="Text Placeholder 2"/>
          <p:cNvSpPr txBox="1">
            <a:spLocks/>
          </p:cNvSpPr>
          <p:nvPr/>
        </p:nvSpPr>
        <p:spPr>
          <a:xfrm>
            <a:off x="1205740" y="6611740"/>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15153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Psyche Mission Concept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157" y="1023942"/>
            <a:ext cx="3213913" cy="2388805"/>
          </a:xfrm>
          <a:prstGeom prst="rect">
            <a:avLst/>
          </a:prstGeom>
        </p:spPr>
      </p:pic>
      <p:sp>
        <p:nvSpPr>
          <p:cNvPr id="5" name="Rectangle 4"/>
          <p:cNvSpPr/>
          <p:nvPr/>
        </p:nvSpPr>
        <p:spPr>
          <a:xfrm>
            <a:off x="71859" y="1002230"/>
            <a:ext cx="5427666" cy="2585323"/>
          </a:xfrm>
          <a:prstGeom prst="rect">
            <a:avLst/>
          </a:prstGeom>
        </p:spPr>
        <p:txBody>
          <a:bodyPr wrap="square">
            <a:spAutoFit/>
          </a:bodyPr>
          <a:lstStyle/>
          <a:p>
            <a:pPr marL="285750" indent="-285750" defTabSz="914400">
              <a:buFont typeface="Arial" panose="020B0604020202020204" pitchFamily="34" charset="0"/>
              <a:buChar char="•"/>
              <a:defRPr/>
            </a:pPr>
            <a:r>
              <a:rPr lang="en-US" dirty="0">
                <a:solidFill>
                  <a:srgbClr val="000000"/>
                </a:solidFill>
                <a:ea typeface="Calibri" charset="0"/>
                <a:cs typeface="Calibri" charset="0"/>
              </a:rPr>
              <a:t>Three instruments, one technology demonstration</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Spacecraft bus fusion of two partners:</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Space Systems/Loral (SSL)</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Jet Propulsion Laboratory (JPL)</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Leverages key strengths of each partner</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Electric propulsion, high power S/C (SSL)</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Deep space communications, autonomy (JPL)</a:t>
            </a:r>
          </a:p>
          <a:p>
            <a:pPr marL="285750" indent="-285750" defTabSz="914400">
              <a:buFont typeface="Arial" panose="020B0604020202020204" pitchFamily="34" charset="0"/>
              <a:buChar char="•"/>
              <a:defRPr/>
            </a:pPr>
            <a:endParaRPr lang="en-US" i="1" dirty="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846923" y="3340607"/>
            <a:ext cx="4339624" cy="3374119"/>
            <a:chOff x="3780966" y="1215208"/>
            <a:chExt cx="4623562" cy="3594885"/>
          </a:xfrm>
        </p:grpSpPr>
        <p:sp>
          <p:nvSpPr>
            <p:cNvPr id="8" name="TextBox 7"/>
            <p:cNvSpPr txBox="1"/>
            <p:nvPr/>
          </p:nvSpPr>
          <p:spPr>
            <a:xfrm rot="19722743">
              <a:off x="7543190" y="4481413"/>
              <a:ext cx="410763" cy="153828"/>
            </a:xfrm>
            <a:prstGeom prst="rect">
              <a:avLst/>
            </a:prstGeom>
            <a:solidFill>
              <a:srgbClr val="FFFFFF"/>
            </a:solidFill>
          </p:spPr>
          <p:txBody>
            <a:bodyPr wrap="square" lIns="0" tIns="0" rIns="0" bIns="0" rtlCol="0">
              <a:spAutoFit/>
            </a:bodyPr>
            <a:lstStyle/>
            <a:p>
              <a:pPr algn="ctr"/>
              <a:r>
                <a:rPr lang="en-US" sz="1000" baseline="0" dirty="0">
                  <a:solidFill>
                    <a:schemeClr val="accent2">
                      <a:lumMod val="60000"/>
                      <a:lumOff val="40000"/>
                    </a:schemeClr>
                  </a:solidFill>
                  <a:latin typeface="Calibri" charset="0"/>
                  <a:ea typeface="Calibri" charset="0"/>
                  <a:cs typeface="Calibri" charset="0"/>
                </a:rPr>
                <a:t>2.4 m</a:t>
              </a:r>
              <a:endParaRPr lang="en-US" sz="1000" dirty="0">
                <a:solidFill>
                  <a:schemeClr val="accent2">
                    <a:lumMod val="60000"/>
                    <a:lumOff val="40000"/>
                  </a:schemeClr>
                </a:solidFill>
                <a:latin typeface="Calibri" charset="0"/>
                <a:ea typeface="Calibri" charset="0"/>
                <a:cs typeface="Calibri"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3727" y="1396122"/>
              <a:ext cx="2280410" cy="3299317"/>
            </a:xfrm>
            <a:prstGeom prst="rect">
              <a:avLst/>
            </a:prstGeom>
          </p:spPr>
        </p:pic>
        <p:cxnSp>
          <p:nvCxnSpPr>
            <p:cNvPr id="10" name="Straight Connector 9"/>
            <p:cNvCxnSpPr/>
            <p:nvPr/>
          </p:nvCxnSpPr>
          <p:spPr bwMode="auto">
            <a:xfrm flipV="1">
              <a:off x="7836711" y="2420476"/>
              <a:ext cx="127318" cy="69198"/>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flipV="1">
              <a:off x="7836711" y="3949199"/>
              <a:ext cx="127318" cy="69198"/>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Arrow Connector 11"/>
            <p:cNvCxnSpPr/>
            <p:nvPr/>
          </p:nvCxnSpPr>
          <p:spPr bwMode="auto">
            <a:xfrm>
              <a:off x="7900370" y="3238055"/>
              <a:ext cx="0" cy="745743"/>
            </a:xfrm>
            <a:prstGeom prst="straightConnector1">
              <a:avLst/>
            </a:prstGeom>
            <a:solidFill>
              <a:schemeClr val="accent1"/>
            </a:soli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p:cNvCxnSpPr/>
            <p:nvPr/>
          </p:nvCxnSpPr>
          <p:spPr bwMode="auto">
            <a:xfrm>
              <a:off x="7787284" y="4093404"/>
              <a:ext cx="0" cy="145197"/>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a:off x="6793932" y="4664896"/>
              <a:ext cx="0" cy="145197"/>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Arrow Connector 14"/>
            <p:cNvCxnSpPr/>
            <p:nvPr/>
          </p:nvCxnSpPr>
          <p:spPr bwMode="auto">
            <a:xfrm flipH="1">
              <a:off x="6793932" y="4526156"/>
              <a:ext cx="374845" cy="219773"/>
            </a:xfrm>
            <a:prstGeom prst="straightConnector1">
              <a:avLst/>
            </a:prstGeom>
            <a:solidFill>
              <a:schemeClr val="accent1"/>
            </a:soli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Arrow Connector 15"/>
            <p:cNvCxnSpPr/>
            <p:nvPr/>
          </p:nvCxnSpPr>
          <p:spPr bwMode="auto">
            <a:xfrm flipV="1">
              <a:off x="7900370" y="2455075"/>
              <a:ext cx="0" cy="620977"/>
            </a:xfrm>
            <a:prstGeom prst="straightConnector1">
              <a:avLst/>
            </a:prstGeom>
            <a:solidFill>
              <a:schemeClr val="accent1"/>
            </a:soli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p:cNvCxnSpPr/>
            <p:nvPr/>
          </p:nvCxnSpPr>
          <p:spPr bwMode="auto">
            <a:xfrm flipH="1">
              <a:off x="7412439" y="4164122"/>
              <a:ext cx="374845" cy="219773"/>
            </a:xfrm>
            <a:prstGeom prst="straightConnector1">
              <a:avLst/>
            </a:prstGeom>
            <a:solidFill>
              <a:schemeClr val="accent1"/>
            </a:solidFill>
            <a:ln w="63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TextBox 17"/>
            <p:cNvSpPr txBox="1"/>
            <p:nvPr/>
          </p:nvSpPr>
          <p:spPr>
            <a:xfrm>
              <a:off x="7193781" y="1583178"/>
              <a:ext cx="339333" cy="215444"/>
            </a:xfrm>
            <a:prstGeom prst="rect">
              <a:avLst/>
            </a:prstGeom>
            <a:noFill/>
          </p:spPr>
          <p:txBody>
            <a:bodyPr wrap="square" rtlCol="0">
              <a:spAutoFit/>
            </a:bodyPr>
            <a:lstStyle/>
            <a:p>
              <a:r>
                <a:rPr lang="en-US" sz="800" dirty="0">
                  <a:latin typeface="Calibri" charset="0"/>
                  <a:ea typeface="Calibri" charset="0"/>
                  <a:cs typeface="Calibri" charset="0"/>
                </a:rPr>
                <a:t>+Y</a:t>
              </a:r>
            </a:p>
          </p:txBody>
        </p:sp>
        <p:sp>
          <p:nvSpPr>
            <p:cNvPr id="19" name="TextBox 18"/>
            <p:cNvSpPr txBox="1"/>
            <p:nvPr/>
          </p:nvSpPr>
          <p:spPr>
            <a:xfrm>
              <a:off x="7750600" y="1587893"/>
              <a:ext cx="339333" cy="215444"/>
            </a:xfrm>
            <a:prstGeom prst="rect">
              <a:avLst/>
            </a:prstGeom>
            <a:noFill/>
          </p:spPr>
          <p:txBody>
            <a:bodyPr wrap="square" rtlCol="0">
              <a:spAutoFit/>
            </a:bodyPr>
            <a:lstStyle/>
            <a:p>
              <a:r>
                <a:rPr lang="en-US" sz="800" dirty="0">
                  <a:latin typeface="Calibri" charset="0"/>
                  <a:ea typeface="Calibri" charset="0"/>
                  <a:cs typeface="Calibri" charset="0"/>
                </a:rPr>
                <a:t>+X</a:t>
              </a:r>
            </a:p>
          </p:txBody>
        </p:sp>
        <p:sp>
          <p:nvSpPr>
            <p:cNvPr id="20" name="TextBox 19"/>
            <p:cNvSpPr txBox="1"/>
            <p:nvPr/>
          </p:nvSpPr>
          <p:spPr>
            <a:xfrm>
              <a:off x="7464002" y="1408771"/>
              <a:ext cx="339333" cy="215444"/>
            </a:xfrm>
            <a:prstGeom prst="rect">
              <a:avLst/>
            </a:prstGeom>
            <a:noFill/>
          </p:spPr>
          <p:txBody>
            <a:bodyPr wrap="square" rtlCol="0">
              <a:spAutoFit/>
            </a:bodyPr>
            <a:lstStyle/>
            <a:p>
              <a:r>
                <a:rPr lang="en-US" sz="800" dirty="0">
                  <a:latin typeface="Calibri" charset="0"/>
                  <a:ea typeface="Calibri" charset="0"/>
                  <a:cs typeface="Calibri" charset="0"/>
                </a:rPr>
                <a:t>+Z</a:t>
              </a:r>
            </a:p>
          </p:txBody>
        </p:sp>
        <p:cxnSp>
          <p:nvCxnSpPr>
            <p:cNvPr id="21" name="Straight Arrow Connector 20"/>
            <p:cNvCxnSpPr/>
            <p:nvPr/>
          </p:nvCxnSpPr>
          <p:spPr bwMode="auto">
            <a:xfrm>
              <a:off x="5510799" y="1757585"/>
              <a:ext cx="348813" cy="0"/>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Arrow Connector 21"/>
            <p:cNvCxnSpPr/>
            <p:nvPr/>
          </p:nvCxnSpPr>
          <p:spPr bwMode="auto">
            <a:xfrm>
              <a:off x="5510799" y="1757585"/>
              <a:ext cx="348813" cy="460401"/>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TextBox 22"/>
            <p:cNvSpPr txBox="1"/>
            <p:nvPr/>
          </p:nvSpPr>
          <p:spPr>
            <a:xfrm>
              <a:off x="3780966" y="1215208"/>
              <a:ext cx="1741359" cy="584776"/>
            </a:xfrm>
            <a:prstGeom prst="rect">
              <a:avLst/>
            </a:prstGeom>
            <a:noFill/>
          </p:spPr>
          <p:txBody>
            <a:bodyPr wrap="square" rtlCol="0">
              <a:spAutoFit/>
            </a:bodyPr>
            <a:lstStyle/>
            <a:p>
              <a:pPr algn="r"/>
              <a:r>
                <a:rPr lang="en-US" sz="1600" baseline="0" dirty="0">
                  <a:latin typeface="Calibri" charset="0"/>
                  <a:ea typeface="Calibri" charset="0"/>
                  <a:cs typeface="Calibri" charset="0"/>
                </a:rPr>
                <a:t>Magnetometer</a:t>
              </a:r>
            </a:p>
            <a:p>
              <a:pPr algn="r"/>
              <a:r>
                <a:rPr lang="en-US" sz="1600" dirty="0">
                  <a:latin typeface="Calibri" charset="0"/>
                  <a:ea typeface="Calibri" charset="0"/>
                  <a:cs typeface="Calibri" charset="0"/>
                </a:rPr>
                <a:t>Sensor</a:t>
              </a:r>
              <a:r>
                <a:rPr lang="en-US" sz="1600" baseline="0" dirty="0">
                  <a:latin typeface="Calibri" charset="0"/>
                  <a:ea typeface="Calibri" charset="0"/>
                  <a:cs typeface="Calibri" charset="0"/>
                </a:rPr>
                <a:t>s</a:t>
              </a:r>
              <a:endParaRPr lang="en-US" sz="1600" dirty="0">
                <a:latin typeface="Calibri" charset="0"/>
                <a:ea typeface="Calibri" charset="0"/>
                <a:cs typeface="Calibri" charset="0"/>
              </a:endParaRPr>
            </a:p>
          </p:txBody>
        </p:sp>
        <p:cxnSp>
          <p:nvCxnSpPr>
            <p:cNvPr id="24" name="Straight Arrow Connector 23"/>
            <p:cNvCxnSpPr/>
            <p:nvPr/>
          </p:nvCxnSpPr>
          <p:spPr bwMode="auto">
            <a:xfrm flipV="1">
              <a:off x="5332019" y="3222844"/>
              <a:ext cx="878543" cy="269721"/>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TextBox 24"/>
            <p:cNvSpPr txBox="1"/>
            <p:nvPr/>
          </p:nvSpPr>
          <p:spPr>
            <a:xfrm>
              <a:off x="4182536" y="3320440"/>
              <a:ext cx="1171841" cy="338554"/>
            </a:xfrm>
            <a:prstGeom prst="rect">
              <a:avLst/>
            </a:prstGeom>
            <a:noFill/>
          </p:spPr>
          <p:txBody>
            <a:bodyPr wrap="square" rtlCol="0">
              <a:spAutoFit/>
            </a:bodyPr>
            <a:lstStyle/>
            <a:p>
              <a:pPr algn="r"/>
              <a:r>
                <a:rPr lang="en-US" sz="1600" baseline="0" dirty="0">
                  <a:latin typeface="Calibri" charset="0"/>
                  <a:ea typeface="Calibri" charset="0"/>
                  <a:cs typeface="Calibri" charset="0"/>
                </a:rPr>
                <a:t>Imagers</a:t>
              </a:r>
              <a:endParaRPr lang="en-US" sz="1600" dirty="0">
                <a:latin typeface="Calibri" charset="0"/>
                <a:ea typeface="Calibri" charset="0"/>
                <a:cs typeface="Calibri" charset="0"/>
              </a:endParaRPr>
            </a:p>
          </p:txBody>
        </p:sp>
        <p:cxnSp>
          <p:nvCxnSpPr>
            <p:cNvPr id="26" name="Straight Arrow Connector 25"/>
            <p:cNvCxnSpPr/>
            <p:nvPr/>
          </p:nvCxnSpPr>
          <p:spPr bwMode="auto">
            <a:xfrm flipV="1">
              <a:off x="5332019" y="3294839"/>
              <a:ext cx="992747" cy="197726"/>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Box 26"/>
            <p:cNvSpPr txBox="1"/>
            <p:nvPr/>
          </p:nvSpPr>
          <p:spPr>
            <a:xfrm>
              <a:off x="7114003" y="4354270"/>
              <a:ext cx="951537" cy="276999"/>
            </a:xfrm>
            <a:prstGeom prst="rect">
              <a:avLst/>
            </a:prstGeom>
            <a:noFill/>
          </p:spPr>
          <p:txBody>
            <a:bodyPr wrap="square" rtlCol="0">
              <a:spAutoFit/>
            </a:bodyPr>
            <a:lstStyle/>
            <a:p>
              <a:r>
                <a:rPr lang="en-US" sz="1200" baseline="0" dirty="0">
                  <a:latin typeface="Calibri" charset="0"/>
                  <a:ea typeface="Calibri" charset="0"/>
                  <a:cs typeface="Calibri" charset="0"/>
                </a:rPr>
                <a:t>2.4m</a:t>
              </a:r>
              <a:endParaRPr lang="en-US" sz="1200" dirty="0">
                <a:latin typeface="Calibri" charset="0"/>
                <a:ea typeface="Calibri" charset="0"/>
                <a:cs typeface="Calibri" charset="0"/>
              </a:endParaRPr>
            </a:p>
          </p:txBody>
        </p:sp>
        <p:sp>
          <p:nvSpPr>
            <p:cNvPr id="28" name="TextBox 27"/>
            <p:cNvSpPr txBox="1"/>
            <p:nvPr/>
          </p:nvSpPr>
          <p:spPr>
            <a:xfrm>
              <a:off x="7814615" y="3024784"/>
              <a:ext cx="589913" cy="276999"/>
            </a:xfrm>
            <a:prstGeom prst="rect">
              <a:avLst/>
            </a:prstGeom>
            <a:noFill/>
          </p:spPr>
          <p:txBody>
            <a:bodyPr wrap="square" rtlCol="0">
              <a:spAutoFit/>
            </a:bodyPr>
            <a:lstStyle/>
            <a:p>
              <a:r>
                <a:rPr lang="en-US" sz="1200" baseline="0" dirty="0">
                  <a:latin typeface="Calibri" charset="0"/>
                  <a:ea typeface="Calibri" charset="0"/>
                  <a:cs typeface="Calibri" charset="0"/>
                </a:rPr>
                <a:t>3.1m</a:t>
              </a:r>
              <a:endParaRPr lang="en-US" sz="1200" dirty="0">
                <a:latin typeface="Calibri" charset="0"/>
                <a:ea typeface="Calibri" charset="0"/>
                <a:cs typeface="Calibri" charset="0"/>
              </a:endParaRPr>
            </a:p>
          </p:txBody>
        </p:sp>
        <p:sp>
          <p:nvSpPr>
            <p:cNvPr id="29" name="Oval 28"/>
            <p:cNvSpPr/>
            <p:nvPr/>
          </p:nvSpPr>
          <p:spPr>
            <a:xfrm>
              <a:off x="7193781" y="1315103"/>
              <a:ext cx="871759" cy="54554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Calibri" charset="0"/>
                <a:ea typeface="Calibri" charset="0"/>
                <a:cs typeface="Calibri" charset="0"/>
              </a:endParaRPr>
            </a:p>
          </p:txBody>
        </p:sp>
      </p:grpSp>
      <p:grpSp>
        <p:nvGrpSpPr>
          <p:cNvPr id="30" name="Group 29"/>
          <p:cNvGrpSpPr/>
          <p:nvPr/>
        </p:nvGrpSpPr>
        <p:grpSpPr>
          <a:xfrm>
            <a:off x="1022606" y="3461665"/>
            <a:ext cx="3884158" cy="3277865"/>
            <a:chOff x="-694841" y="1018921"/>
            <a:chExt cx="4477189" cy="3778327"/>
          </a:xfrm>
        </p:grpSpPr>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8251" y="1197029"/>
              <a:ext cx="2424097" cy="3600219"/>
            </a:xfrm>
            <a:prstGeom prst="rect">
              <a:avLst/>
            </a:prstGeom>
          </p:spPr>
        </p:pic>
        <p:sp>
          <p:nvSpPr>
            <p:cNvPr id="32" name="TextBox 31"/>
            <p:cNvSpPr txBox="1"/>
            <p:nvPr/>
          </p:nvSpPr>
          <p:spPr>
            <a:xfrm>
              <a:off x="3131719" y="1675098"/>
              <a:ext cx="339333" cy="215444"/>
            </a:xfrm>
            <a:prstGeom prst="rect">
              <a:avLst/>
            </a:prstGeom>
            <a:noFill/>
          </p:spPr>
          <p:txBody>
            <a:bodyPr wrap="square" rtlCol="0">
              <a:spAutoFit/>
            </a:bodyPr>
            <a:lstStyle/>
            <a:p>
              <a:r>
                <a:rPr lang="en-US" sz="800" dirty="0">
                  <a:latin typeface="Calibri" charset="0"/>
                  <a:ea typeface="Calibri" charset="0"/>
                  <a:cs typeface="Calibri" charset="0"/>
                </a:rPr>
                <a:t>+Y</a:t>
              </a:r>
            </a:p>
          </p:txBody>
        </p:sp>
        <p:sp>
          <p:nvSpPr>
            <p:cNvPr id="33" name="TextBox 32"/>
            <p:cNvSpPr txBox="1"/>
            <p:nvPr/>
          </p:nvSpPr>
          <p:spPr>
            <a:xfrm>
              <a:off x="2626399" y="1675097"/>
              <a:ext cx="339333" cy="215444"/>
            </a:xfrm>
            <a:prstGeom prst="rect">
              <a:avLst/>
            </a:prstGeom>
            <a:noFill/>
          </p:spPr>
          <p:txBody>
            <a:bodyPr wrap="square" rtlCol="0">
              <a:spAutoFit/>
            </a:bodyPr>
            <a:lstStyle/>
            <a:p>
              <a:r>
                <a:rPr lang="en-US" sz="800" dirty="0">
                  <a:latin typeface="Calibri" charset="0"/>
                  <a:ea typeface="Calibri" charset="0"/>
                  <a:cs typeface="Calibri" charset="0"/>
                </a:rPr>
                <a:t>+X</a:t>
              </a:r>
            </a:p>
          </p:txBody>
        </p:sp>
        <p:sp>
          <p:nvSpPr>
            <p:cNvPr id="34" name="TextBox 33"/>
            <p:cNvSpPr txBox="1"/>
            <p:nvPr/>
          </p:nvSpPr>
          <p:spPr>
            <a:xfrm>
              <a:off x="2893901" y="1315103"/>
              <a:ext cx="339333" cy="215444"/>
            </a:xfrm>
            <a:prstGeom prst="rect">
              <a:avLst/>
            </a:prstGeom>
            <a:noFill/>
          </p:spPr>
          <p:txBody>
            <a:bodyPr wrap="square" rtlCol="0">
              <a:spAutoFit/>
            </a:bodyPr>
            <a:lstStyle/>
            <a:p>
              <a:r>
                <a:rPr lang="en-US" sz="800" dirty="0">
                  <a:latin typeface="Calibri" charset="0"/>
                  <a:ea typeface="Calibri" charset="0"/>
                  <a:cs typeface="Calibri" charset="0"/>
                </a:rPr>
                <a:t>+Z</a:t>
              </a:r>
            </a:p>
          </p:txBody>
        </p:sp>
        <p:cxnSp>
          <p:nvCxnSpPr>
            <p:cNvPr id="35" name="Straight Arrow Connector 34"/>
            <p:cNvCxnSpPr/>
            <p:nvPr/>
          </p:nvCxnSpPr>
          <p:spPr bwMode="auto">
            <a:xfrm>
              <a:off x="1935595" y="1315103"/>
              <a:ext cx="526473" cy="0"/>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Arrow Connector 35"/>
            <p:cNvCxnSpPr/>
            <p:nvPr/>
          </p:nvCxnSpPr>
          <p:spPr bwMode="auto">
            <a:xfrm>
              <a:off x="1935595" y="1583178"/>
              <a:ext cx="526473" cy="174407"/>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Arrow Connector 36"/>
            <p:cNvCxnSpPr/>
            <p:nvPr/>
          </p:nvCxnSpPr>
          <p:spPr bwMode="auto">
            <a:xfrm flipV="1">
              <a:off x="1358251" y="4019154"/>
              <a:ext cx="577344" cy="335116"/>
            </a:xfrm>
            <a:prstGeom prst="straightConnector1">
              <a:avLst/>
            </a:prstGeom>
            <a:solidFill>
              <a:schemeClr val="accent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8" name="TextBox 37"/>
            <p:cNvSpPr txBox="1"/>
            <p:nvPr/>
          </p:nvSpPr>
          <p:spPr>
            <a:xfrm>
              <a:off x="-212591" y="1018921"/>
              <a:ext cx="2063932" cy="957873"/>
            </a:xfrm>
            <a:prstGeom prst="rect">
              <a:avLst/>
            </a:prstGeom>
            <a:noFill/>
          </p:spPr>
          <p:txBody>
            <a:bodyPr wrap="square" rtlCol="0">
              <a:spAutoFit/>
            </a:bodyPr>
            <a:lstStyle/>
            <a:p>
              <a:pPr algn="r"/>
              <a:r>
                <a:rPr lang="en-US" sz="1600" baseline="0" dirty="0">
                  <a:latin typeface="Calibri" charset="0"/>
                  <a:ea typeface="Calibri" charset="0"/>
                  <a:cs typeface="Calibri" charset="0"/>
                </a:rPr>
                <a:t>Gamma Ray and Neutron Spectrometer</a:t>
              </a:r>
              <a:endParaRPr lang="en-US" sz="1600" dirty="0">
                <a:latin typeface="Calibri" charset="0"/>
                <a:ea typeface="Calibri" charset="0"/>
                <a:cs typeface="Calibri" charset="0"/>
              </a:endParaRPr>
            </a:p>
          </p:txBody>
        </p:sp>
        <p:sp>
          <p:nvSpPr>
            <p:cNvPr id="39" name="TextBox 38"/>
            <p:cNvSpPr txBox="1"/>
            <p:nvPr/>
          </p:nvSpPr>
          <p:spPr>
            <a:xfrm>
              <a:off x="-694841" y="3823101"/>
              <a:ext cx="2169407" cy="674058"/>
            </a:xfrm>
            <a:prstGeom prst="rect">
              <a:avLst/>
            </a:prstGeom>
            <a:noFill/>
          </p:spPr>
          <p:txBody>
            <a:bodyPr wrap="square" rtlCol="0">
              <a:spAutoFit/>
            </a:bodyPr>
            <a:lstStyle/>
            <a:p>
              <a:pPr algn="r"/>
              <a:r>
                <a:rPr lang="en-US" sz="1600" baseline="0" dirty="0">
                  <a:latin typeface="Calibri" charset="0"/>
                  <a:ea typeface="Calibri" charset="0"/>
                  <a:cs typeface="Calibri" charset="0"/>
                </a:rPr>
                <a:t>Deep Space Optical Communications</a:t>
              </a:r>
              <a:endParaRPr lang="en-US" sz="1600" dirty="0">
                <a:latin typeface="Calibri" charset="0"/>
                <a:ea typeface="Calibri" charset="0"/>
                <a:cs typeface="Calibri" charset="0"/>
              </a:endParaRPr>
            </a:p>
          </p:txBody>
        </p:sp>
        <p:sp>
          <p:nvSpPr>
            <p:cNvPr id="40" name="Oval 39"/>
            <p:cNvSpPr/>
            <p:nvPr/>
          </p:nvSpPr>
          <p:spPr>
            <a:xfrm rot="17854864">
              <a:off x="2650231" y="1289821"/>
              <a:ext cx="871759" cy="6696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Calibri" charset="0"/>
                <a:ea typeface="Calibri" charset="0"/>
                <a:cs typeface="Calibri" charset="0"/>
              </a:endParaRPr>
            </a:p>
          </p:txBody>
        </p:sp>
      </p:grpSp>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0820" y="5641432"/>
            <a:ext cx="1438906" cy="993603"/>
          </a:xfrm>
          <a:prstGeom prst="rect">
            <a:avLst/>
          </a:prstGeom>
        </p:spPr>
      </p:pic>
      <p:pic>
        <p:nvPicPr>
          <p:cNvPr id="42" name="Picture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730" y="3442627"/>
            <a:ext cx="1311561" cy="1889537"/>
          </a:xfrm>
          <a:prstGeom prst="rect">
            <a:avLst/>
          </a:prstGeom>
        </p:spPr>
      </p:pic>
      <p:pic>
        <p:nvPicPr>
          <p:cNvPr id="43" name="Picture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38653" y="3920438"/>
            <a:ext cx="1566732" cy="1075560"/>
          </a:xfrm>
          <a:prstGeom prst="rect">
            <a:avLst/>
          </a:prstGeom>
        </p:spPr>
      </p:pic>
      <p:sp>
        <p:nvSpPr>
          <p:cNvPr id="44" name="Text Placeholder 2"/>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07374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CF60-A455-4C4F-81FA-D26EAD4C8F28}"/>
              </a:ext>
            </a:extLst>
          </p:cNvPr>
          <p:cNvSpPr>
            <a:spLocks noGrp="1"/>
          </p:cNvSpPr>
          <p:nvPr>
            <p:ph type="title"/>
          </p:nvPr>
        </p:nvSpPr>
        <p:spPr/>
        <p:txBody>
          <a:bodyPr/>
          <a:lstStyle/>
          <a:p>
            <a:r>
              <a:rPr lang="en-US" dirty="0"/>
              <a:t>Project Timeline</a:t>
            </a:r>
          </a:p>
        </p:txBody>
      </p:sp>
      <p:pic>
        <p:nvPicPr>
          <p:cNvPr id="4" name="Picture 3">
            <a:extLst>
              <a:ext uri="{FF2B5EF4-FFF2-40B4-BE49-F238E27FC236}">
                <a16:creationId xmlns:a16="http://schemas.microsoft.com/office/drawing/2014/main" id="{F770F29F-85BA-4E5C-BBD9-CEE0475A445E}"/>
              </a:ext>
            </a:extLst>
          </p:cNvPr>
          <p:cNvPicPr>
            <a:picLocks noChangeAspect="1"/>
          </p:cNvPicPr>
          <p:nvPr/>
        </p:nvPicPr>
        <p:blipFill rotWithShape="1">
          <a:blip r:embed="rId2">
            <a:extLst>
              <a:ext uri="{28A0092B-C50C-407E-A947-70E740481C1C}">
                <a14:useLocalDpi xmlns:a14="http://schemas.microsoft.com/office/drawing/2010/main" val="0"/>
              </a:ext>
            </a:extLst>
          </a:blip>
          <a:srcRect t="5019" r="48188" b="55138"/>
          <a:stretch/>
        </p:blipFill>
        <p:spPr>
          <a:xfrm>
            <a:off x="6352245" y="1000222"/>
            <a:ext cx="2502611" cy="2339789"/>
          </a:xfrm>
          <a:prstGeom prst="rect">
            <a:avLst/>
          </a:prstGeom>
        </p:spPr>
      </p:pic>
      <p:sp>
        <p:nvSpPr>
          <p:cNvPr id="5" name="Rectangle 4">
            <a:extLst>
              <a:ext uri="{FF2B5EF4-FFF2-40B4-BE49-F238E27FC236}">
                <a16:creationId xmlns:a16="http://schemas.microsoft.com/office/drawing/2014/main" id="{CDA77261-72DF-44B6-9E53-DBBE5D5018A4}"/>
              </a:ext>
            </a:extLst>
          </p:cNvPr>
          <p:cNvSpPr/>
          <p:nvPr/>
        </p:nvSpPr>
        <p:spPr>
          <a:xfrm>
            <a:off x="139374" y="920621"/>
            <a:ext cx="6089303" cy="5909310"/>
          </a:xfrm>
          <a:prstGeom prst="rect">
            <a:avLst/>
          </a:prstGeom>
        </p:spPr>
        <p:txBody>
          <a:bodyPr wrap="square">
            <a:spAutoFit/>
          </a:bodyPr>
          <a:lstStyle/>
          <a:p>
            <a:pPr marL="285750" indent="-285750" defTabSz="914400">
              <a:buFont typeface="Arial" panose="020B0604020202020204" pitchFamily="34" charset="0"/>
              <a:buChar char="•"/>
              <a:defRPr/>
            </a:pPr>
            <a:r>
              <a:rPr lang="en-US" dirty="0">
                <a:solidFill>
                  <a:srgbClr val="000000"/>
                </a:solidFill>
                <a:ea typeface="Calibri" charset="0"/>
                <a:cs typeface="Calibri" charset="0"/>
              </a:rPr>
              <a:t>2013: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Initial concept studies, JPL A-Team</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2014: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Discovery #14 AO announced</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More detailed studies, initial RFIs</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2015/2016: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Psyche one of five projects </a:t>
            </a:r>
            <a:r>
              <a:rPr lang="en-US" dirty="0" err="1">
                <a:solidFill>
                  <a:srgbClr val="000000"/>
                </a:solidFill>
                <a:ea typeface="Calibri" charset="0"/>
                <a:cs typeface="Calibri" charset="0"/>
              </a:rPr>
              <a:t>downselected</a:t>
            </a:r>
            <a:r>
              <a:rPr lang="en-US" dirty="0">
                <a:solidFill>
                  <a:srgbClr val="000000"/>
                </a:solidFill>
                <a:ea typeface="Calibri" charset="0"/>
                <a:cs typeface="Calibri" charset="0"/>
              </a:rPr>
              <a:t> per Step 1</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Step 2 Proposal efforts, refinement of design, RFPs</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2017: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Psyche, Lucy selected as part of Step 2</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2018/2019: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Phase B/C</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Project PDR</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2020: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Project CDR, subsystem construction and testing</a:t>
            </a:r>
          </a:p>
          <a:p>
            <a:pPr marL="285750" indent="-285750" defTabSz="914400">
              <a:buFont typeface="Arial" panose="020B0604020202020204" pitchFamily="34" charset="0"/>
              <a:buChar char="•"/>
              <a:defRPr/>
            </a:pPr>
            <a:r>
              <a:rPr lang="en-US" dirty="0">
                <a:solidFill>
                  <a:srgbClr val="000000"/>
                </a:solidFill>
                <a:ea typeface="Calibri" charset="0"/>
                <a:cs typeface="Calibri" charset="0"/>
              </a:rPr>
              <a:t>2021-2023: </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Project SIR</a:t>
            </a:r>
          </a:p>
          <a:p>
            <a:pPr marL="742950" lvl="1" indent="-285750" defTabSz="914400">
              <a:buFont typeface="Arial" panose="020B0604020202020204" pitchFamily="34" charset="0"/>
              <a:buChar char="•"/>
              <a:defRPr/>
            </a:pPr>
            <a:r>
              <a:rPr lang="en-US" dirty="0">
                <a:solidFill>
                  <a:srgbClr val="000000"/>
                </a:solidFill>
                <a:ea typeface="Calibri" charset="0"/>
                <a:cs typeface="Calibri" charset="0"/>
              </a:rPr>
              <a:t>Phase D, system assembly, integration and testing</a:t>
            </a:r>
          </a:p>
          <a:p>
            <a:pPr marL="285750" indent="-285750" defTabSz="914400">
              <a:buFont typeface="Arial" panose="020B0604020202020204" pitchFamily="34" charset="0"/>
              <a:buChar char="•"/>
              <a:defRPr/>
            </a:pPr>
            <a:r>
              <a:rPr lang="en-US" dirty="0">
                <a:solidFill>
                  <a:srgbClr val="000000"/>
                </a:solidFill>
                <a:ea typeface="Calibri" panose="020F0502020204030204" pitchFamily="34" charset="0"/>
                <a:cs typeface="Calibri" charset="0"/>
              </a:rPr>
              <a:t>2023: </a:t>
            </a:r>
          </a:p>
          <a:p>
            <a:pPr marL="742950" lvl="1" indent="-285750" defTabSz="914400">
              <a:buFont typeface="Arial" panose="020B0604020202020204" pitchFamily="34" charset="0"/>
              <a:buChar char="•"/>
              <a:defRPr/>
            </a:pPr>
            <a:r>
              <a:rPr lang="en-US" dirty="0">
                <a:solidFill>
                  <a:srgbClr val="000000"/>
                </a:solidFill>
                <a:ea typeface="Calibri" panose="020F0502020204030204" pitchFamily="34" charset="0"/>
                <a:cs typeface="Calibri" charset="0"/>
              </a:rPr>
              <a:t>Final testing at launch base, launch operations</a:t>
            </a:r>
            <a:endParaRPr lang="en-US" dirty="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A245AB9-08D6-44E8-9884-9991ECD59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422" y="3429000"/>
            <a:ext cx="2559434" cy="3199293"/>
          </a:xfrm>
          <a:prstGeom prst="rect">
            <a:avLst/>
          </a:prstGeom>
        </p:spPr>
      </p:pic>
      <p:sp>
        <p:nvSpPr>
          <p:cNvPr id="9" name="Text Placeholder 2">
            <a:extLst>
              <a:ext uri="{FF2B5EF4-FFF2-40B4-BE49-F238E27FC236}">
                <a16:creationId xmlns:a16="http://schemas.microsoft.com/office/drawing/2014/main" id="{66894622-6D91-4A6D-9B34-E08A452DE941}"/>
              </a:ext>
            </a:extLst>
          </p:cNvPr>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91342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A05E-169F-4ED5-AC60-7B66954BCACC}"/>
              </a:ext>
            </a:extLst>
          </p:cNvPr>
          <p:cNvSpPr>
            <a:spLocks noGrp="1"/>
          </p:cNvSpPr>
          <p:nvPr>
            <p:ph type="title"/>
          </p:nvPr>
        </p:nvSpPr>
        <p:spPr/>
        <p:txBody>
          <a:bodyPr/>
          <a:lstStyle/>
          <a:p>
            <a:r>
              <a:rPr lang="en-US" dirty="0"/>
              <a:t>Under construction</a:t>
            </a:r>
          </a:p>
        </p:txBody>
      </p:sp>
      <p:pic>
        <p:nvPicPr>
          <p:cNvPr id="3" name="Picture 2">
            <a:extLst>
              <a:ext uri="{FF2B5EF4-FFF2-40B4-BE49-F238E27FC236}">
                <a16:creationId xmlns:a16="http://schemas.microsoft.com/office/drawing/2014/main" id="{5A7CEFFD-C592-4F01-A0CF-1C6779BFAFC5}"/>
              </a:ext>
            </a:extLst>
          </p:cNvPr>
          <p:cNvPicPr>
            <a:picLocks noChangeAspect="1"/>
          </p:cNvPicPr>
          <p:nvPr/>
        </p:nvPicPr>
        <p:blipFill>
          <a:blip r:embed="rId2"/>
          <a:stretch>
            <a:fillRect/>
          </a:stretch>
        </p:blipFill>
        <p:spPr>
          <a:xfrm>
            <a:off x="293146" y="1197795"/>
            <a:ext cx="8557708" cy="4813711"/>
          </a:xfrm>
          <a:prstGeom prst="rect">
            <a:avLst/>
          </a:prstGeom>
        </p:spPr>
      </p:pic>
      <p:sp>
        <p:nvSpPr>
          <p:cNvPr id="4" name="Text Placeholder 2">
            <a:extLst>
              <a:ext uri="{FF2B5EF4-FFF2-40B4-BE49-F238E27FC236}">
                <a16:creationId xmlns:a16="http://schemas.microsoft.com/office/drawing/2014/main" id="{C12BC574-99B7-4F49-A3E2-9DFE19041082}"/>
              </a:ext>
            </a:extLst>
          </p:cNvPr>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6041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AD6CED7B-AD67-B643-B9FA-991CD9394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810"/>
            <a:ext cx="9144000" cy="6847189"/>
          </a:xfrm>
          <a:prstGeom prst="rect">
            <a:avLst/>
          </a:prstGeom>
        </p:spPr>
      </p:pic>
      <p:sp>
        <p:nvSpPr>
          <p:cNvPr id="4" name="Rectangle 3">
            <a:extLst>
              <a:ext uri="{FF2B5EF4-FFF2-40B4-BE49-F238E27FC236}">
                <a16:creationId xmlns:a16="http://schemas.microsoft.com/office/drawing/2014/main" id="{A01B3141-C571-6A42-BCC3-6AF5BC40EAE2}"/>
              </a:ext>
            </a:extLst>
          </p:cNvPr>
          <p:cNvSpPr/>
          <p:nvPr/>
        </p:nvSpPr>
        <p:spPr>
          <a:xfrm>
            <a:off x="7822234" y="2547608"/>
            <a:ext cx="132006" cy="793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CA7E19C-2BC5-D44E-8726-0EF91E1F84D0}"/>
              </a:ext>
            </a:extLst>
          </p:cNvPr>
          <p:cNvSpPr/>
          <p:nvPr/>
        </p:nvSpPr>
        <p:spPr>
          <a:xfrm>
            <a:off x="35376" y="619287"/>
            <a:ext cx="5655419" cy="2585323"/>
          </a:xfrm>
          <a:prstGeom prst="rect">
            <a:avLst/>
          </a:prstGeom>
          <a:noFill/>
        </p:spPr>
        <p:txBody>
          <a:bodyPr wrap="square">
            <a:spAutoFit/>
          </a:bodyPr>
          <a:lstStyle/>
          <a:p>
            <a:r>
              <a:rPr lang="en-US" dirty="0">
                <a:solidFill>
                  <a:schemeClr val="bg1"/>
                </a:solidFill>
              </a:rPr>
              <a:t>DSOC is a technology demonstration provided as GFE to Psyche</a:t>
            </a:r>
          </a:p>
          <a:p>
            <a:pPr marL="214313" indent="-214313">
              <a:buFont typeface="Arial" panose="020B0604020202020204" pitchFamily="34" charset="0"/>
              <a:buChar char="•"/>
            </a:pPr>
            <a:r>
              <a:rPr lang="en-US" dirty="0">
                <a:solidFill>
                  <a:schemeClr val="bg1"/>
                </a:solidFill>
              </a:rPr>
              <a:t>DSOC is its own project, with separate NASA funding sponsors</a:t>
            </a:r>
          </a:p>
          <a:p>
            <a:pPr marL="214313" indent="-214313">
              <a:buFont typeface="Arial" panose="020B0604020202020204" pitchFamily="34" charset="0"/>
              <a:buChar char="•"/>
            </a:pPr>
            <a:r>
              <a:rPr lang="en-US" dirty="0">
                <a:solidFill>
                  <a:schemeClr val="bg1"/>
                </a:solidFill>
              </a:rPr>
              <a:t>Psyche mission success does not rely on the success of the DSOC demonstration</a:t>
            </a:r>
          </a:p>
          <a:p>
            <a:endParaRPr lang="en-US" dirty="0">
              <a:solidFill>
                <a:schemeClr val="bg1"/>
              </a:solidFill>
            </a:endParaRPr>
          </a:p>
          <a:p>
            <a:r>
              <a:rPr lang="en-US" dirty="0">
                <a:solidFill>
                  <a:schemeClr val="bg1"/>
                </a:solidFill>
              </a:rPr>
              <a:t>Psyche schedules regular opportunities to point DSOC at Earth for communications</a:t>
            </a:r>
          </a:p>
        </p:txBody>
      </p:sp>
      <p:sp>
        <p:nvSpPr>
          <p:cNvPr id="8" name="TextBox 7">
            <a:extLst>
              <a:ext uri="{FF2B5EF4-FFF2-40B4-BE49-F238E27FC236}">
                <a16:creationId xmlns:a16="http://schemas.microsoft.com/office/drawing/2014/main" id="{F6145B4C-013A-A247-8252-33EF5EFDA482}"/>
              </a:ext>
            </a:extLst>
          </p:cNvPr>
          <p:cNvSpPr txBox="1"/>
          <p:nvPr/>
        </p:nvSpPr>
        <p:spPr>
          <a:xfrm>
            <a:off x="3657502" y="5503750"/>
            <a:ext cx="1786667" cy="646331"/>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Ground Laser Receiver (GLR)</a:t>
            </a:r>
          </a:p>
          <a:p>
            <a:r>
              <a:rPr lang="en-US" sz="900" dirty="0">
                <a:solidFill>
                  <a:schemeClr val="bg1"/>
                </a:solidFill>
                <a:latin typeface="Arial" panose="020B0604020202020204" pitchFamily="34" charset="0"/>
                <a:cs typeface="Arial" panose="020B0604020202020204" pitchFamily="34" charset="0"/>
              </a:rPr>
              <a:t>Palomar Mountain, CA</a:t>
            </a:r>
          </a:p>
          <a:p>
            <a:r>
              <a:rPr lang="en-US" sz="900" dirty="0">
                <a:solidFill>
                  <a:schemeClr val="bg1"/>
                </a:solidFill>
                <a:latin typeface="Arial" panose="020B0604020202020204" pitchFamily="34" charset="0"/>
                <a:cs typeface="Arial" panose="020B0604020202020204" pitchFamily="34" charset="0"/>
              </a:rPr>
              <a:t>5m-dia. Hale Telescope</a:t>
            </a:r>
          </a:p>
        </p:txBody>
      </p:sp>
      <p:pic>
        <p:nvPicPr>
          <p:cNvPr id="9" name="Picture 11">
            <a:extLst>
              <a:ext uri="{FF2B5EF4-FFF2-40B4-BE49-F238E27FC236}">
                <a16:creationId xmlns:a16="http://schemas.microsoft.com/office/drawing/2014/main" id="{70722923-20DE-624B-8853-ED495DAF5C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1756" y="4512103"/>
            <a:ext cx="880055" cy="730811"/>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63C69E00-DB27-3041-929B-E5D40427F019}"/>
              </a:ext>
            </a:extLst>
          </p:cNvPr>
          <p:cNvSpPr txBox="1"/>
          <p:nvPr/>
        </p:nvSpPr>
        <p:spPr>
          <a:xfrm>
            <a:off x="130491" y="5242914"/>
            <a:ext cx="1912059" cy="646331"/>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Ground Laser Transmitter (GLT)</a:t>
            </a:r>
          </a:p>
          <a:p>
            <a:r>
              <a:rPr lang="en-US" sz="900" dirty="0">
                <a:solidFill>
                  <a:schemeClr val="bg1"/>
                </a:solidFill>
                <a:latin typeface="Arial" panose="020B0604020202020204" pitchFamily="34" charset="0"/>
                <a:cs typeface="Arial" panose="020B0604020202020204" pitchFamily="34" charset="0"/>
              </a:rPr>
              <a:t>Table Mountain, CA</a:t>
            </a:r>
          </a:p>
          <a:p>
            <a:r>
              <a:rPr lang="en-US" sz="900" dirty="0">
                <a:solidFill>
                  <a:schemeClr val="bg1"/>
                </a:solidFill>
                <a:latin typeface="Arial" panose="020B0604020202020204" pitchFamily="34" charset="0"/>
                <a:cs typeface="Arial" panose="020B0604020202020204" pitchFamily="34" charset="0"/>
              </a:rPr>
              <a:t>1m-OCTL Telescope (5 kW)</a:t>
            </a:r>
          </a:p>
        </p:txBody>
      </p:sp>
      <p:cxnSp>
        <p:nvCxnSpPr>
          <p:cNvPr id="13" name="Straight Connector 12">
            <a:extLst>
              <a:ext uri="{FF2B5EF4-FFF2-40B4-BE49-F238E27FC236}">
                <a16:creationId xmlns:a16="http://schemas.microsoft.com/office/drawing/2014/main" id="{C8078F5E-0052-9C42-B751-75ABFAEC010F}"/>
              </a:ext>
            </a:extLst>
          </p:cNvPr>
          <p:cNvCxnSpPr>
            <a:cxnSpLocks/>
          </p:cNvCxnSpPr>
          <p:nvPr/>
        </p:nvCxnSpPr>
        <p:spPr>
          <a:xfrm>
            <a:off x="3526972" y="4512338"/>
            <a:ext cx="1063392" cy="210542"/>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9FB26E-6154-CE4F-B8D0-1688DB00E2FA}"/>
              </a:ext>
            </a:extLst>
          </p:cNvPr>
          <p:cNvSpPr txBox="1"/>
          <p:nvPr/>
        </p:nvSpPr>
        <p:spPr>
          <a:xfrm>
            <a:off x="0" y="0"/>
            <a:ext cx="7132320"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Deep Space Optical Communications (DSOC)</a:t>
            </a:r>
          </a:p>
        </p:txBody>
      </p:sp>
      <p:sp>
        <p:nvSpPr>
          <p:cNvPr id="16" name="TextBox 15">
            <a:extLst>
              <a:ext uri="{FF2B5EF4-FFF2-40B4-BE49-F238E27FC236}">
                <a16:creationId xmlns:a16="http://schemas.microsoft.com/office/drawing/2014/main" id="{B5FED4ED-49D2-894D-AF1B-D3C760D19E06}"/>
              </a:ext>
            </a:extLst>
          </p:cNvPr>
          <p:cNvSpPr txBox="1"/>
          <p:nvPr/>
        </p:nvSpPr>
        <p:spPr>
          <a:xfrm>
            <a:off x="7662651" y="3348306"/>
            <a:ext cx="1101164" cy="507831"/>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Flight Laser</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Transceiver (FLT)</a:t>
            </a:r>
          </a:p>
        </p:txBody>
      </p:sp>
      <p:sp>
        <p:nvSpPr>
          <p:cNvPr id="17" name="TextBox 16">
            <a:extLst>
              <a:ext uri="{FF2B5EF4-FFF2-40B4-BE49-F238E27FC236}">
                <a16:creationId xmlns:a16="http://schemas.microsoft.com/office/drawing/2014/main" id="{0F9B3BEA-635C-AD4B-9108-4C01E9A29EF4}"/>
              </a:ext>
            </a:extLst>
          </p:cNvPr>
          <p:cNvSpPr txBox="1"/>
          <p:nvPr/>
        </p:nvSpPr>
        <p:spPr>
          <a:xfrm>
            <a:off x="7440695" y="1088993"/>
            <a:ext cx="912429" cy="415498"/>
          </a:xfrm>
          <a:prstGeom prst="rect">
            <a:avLst/>
          </a:prstGeom>
          <a:noFill/>
        </p:spPr>
        <p:txBody>
          <a:bodyPr wrap="none" rtlCol="0">
            <a:spAutoFit/>
          </a:bodyPr>
          <a:lstStyle/>
          <a:p>
            <a:r>
              <a:rPr lang="en-US" sz="1050" b="1" dirty="0">
                <a:solidFill>
                  <a:schemeClr val="bg1"/>
                </a:solidFill>
                <a:latin typeface="Arial" panose="020B0604020202020204" pitchFamily="34" charset="0"/>
                <a:cs typeface="Arial" panose="020B0604020202020204" pitchFamily="34" charset="0"/>
              </a:rPr>
              <a:t>Psyche</a:t>
            </a:r>
          </a:p>
          <a:p>
            <a:r>
              <a:rPr lang="en-US" sz="1050" b="1" dirty="0">
                <a:solidFill>
                  <a:schemeClr val="bg1"/>
                </a:solidFill>
                <a:latin typeface="Arial" panose="020B0604020202020204" pitchFamily="34" charset="0"/>
                <a:cs typeface="Arial" panose="020B0604020202020204" pitchFamily="34" charset="0"/>
              </a:rPr>
              <a:t>Spacecraft </a:t>
            </a:r>
          </a:p>
        </p:txBody>
      </p:sp>
      <p:cxnSp>
        <p:nvCxnSpPr>
          <p:cNvPr id="18" name="Straight Connector 17">
            <a:extLst>
              <a:ext uri="{FF2B5EF4-FFF2-40B4-BE49-F238E27FC236}">
                <a16:creationId xmlns:a16="http://schemas.microsoft.com/office/drawing/2014/main" id="{8044D800-9050-2949-AAFB-DF961F4DD4DF}"/>
              </a:ext>
            </a:extLst>
          </p:cNvPr>
          <p:cNvCxnSpPr/>
          <p:nvPr/>
        </p:nvCxnSpPr>
        <p:spPr>
          <a:xfrm flipV="1">
            <a:off x="7178870" y="1092007"/>
            <a:ext cx="261825" cy="95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3BCF518-A282-5D44-8EFB-8B61CFD1FC9A}"/>
              </a:ext>
            </a:extLst>
          </p:cNvPr>
          <p:cNvCxnSpPr>
            <a:cxnSpLocks/>
          </p:cNvCxnSpPr>
          <p:nvPr/>
        </p:nvCxnSpPr>
        <p:spPr>
          <a:xfrm>
            <a:off x="6244924" y="2659114"/>
            <a:ext cx="1367255" cy="639886"/>
          </a:xfrm>
          <a:prstGeom prst="line">
            <a:avLst/>
          </a:prstGeom>
          <a:ln w="31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02C89FE-CB5B-304C-82E9-74622093CDD9}"/>
              </a:ext>
            </a:extLst>
          </p:cNvPr>
          <p:cNvCxnSpPr>
            <a:cxnSpLocks/>
          </p:cNvCxnSpPr>
          <p:nvPr/>
        </p:nvCxnSpPr>
        <p:spPr>
          <a:xfrm>
            <a:off x="6257849" y="2659114"/>
            <a:ext cx="1182846" cy="0"/>
          </a:xfrm>
          <a:prstGeom prst="line">
            <a:avLst/>
          </a:prstGeom>
          <a:ln w="3175">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E873BB78-248C-9546-A28F-1281F66C01CD}"/>
              </a:ext>
            </a:extLst>
          </p:cNvPr>
          <p:cNvSpPr/>
          <p:nvPr/>
        </p:nvSpPr>
        <p:spPr>
          <a:xfrm>
            <a:off x="7833758" y="2552011"/>
            <a:ext cx="158485" cy="95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6" name="Picture 75">
            <a:extLst>
              <a:ext uri="{FF2B5EF4-FFF2-40B4-BE49-F238E27FC236}">
                <a16:creationId xmlns:a16="http://schemas.microsoft.com/office/drawing/2014/main" id="{C821A05D-8813-A54A-9929-0B46F64EEA1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43309">
            <a:off x="7481083" y="2372483"/>
            <a:ext cx="1022320" cy="950712"/>
          </a:xfrm>
          <a:prstGeom prst="rect">
            <a:avLst/>
          </a:prstGeom>
        </p:spPr>
      </p:pic>
      <p:graphicFrame>
        <p:nvGraphicFramePr>
          <p:cNvPr id="75" name="Table 74">
            <a:extLst>
              <a:ext uri="{FF2B5EF4-FFF2-40B4-BE49-F238E27FC236}">
                <a16:creationId xmlns:a16="http://schemas.microsoft.com/office/drawing/2014/main" id="{F76C7F83-BD3D-4E4C-9E8F-07500F62AD9A}"/>
              </a:ext>
            </a:extLst>
          </p:cNvPr>
          <p:cNvGraphicFramePr>
            <a:graphicFrameLocks noGrp="1"/>
          </p:cNvGraphicFramePr>
          <p:nvPr>
            <p:extLst>
              <p:ext uri="{D42A27DB-BD31-4B8C-83A1-F6EECF244321}">
                <p14:modId xmlns:p14="http://schemas.microsoft.com/office/powerpoint/2010/main" val="3252271809"/>
              </p:ext>
            </p:extLst>
          </p:nvPr>
        </p:nvGraphicFramePr>
        <p:xfrm>
          <a:off x="5063202" y="4079870"/>
          <a:ext cx="3899040" cy="1360153"/>
        </p:xfrm>
        <a:graphic>
          <a:graphicData uri="http://schemas.openxmlformats.org/drawingml/2006/table">
            <a:tbl>
              <a:tblPr firstRow="1" bandRow="1">
                <a:tableStyleId>{93296810-A885-4BE3-A3E7-6D5BEEA58F35}</a:tableStyleId>
              </a:tblPr>
              <a:tblGrid>
                <a:gridCol w="1238131">
                  <a:extLst>
                    <a:ext uri="{9D8B030D-6E8A-4147-A177-3AD203B41FA5}">
                      <a16:colId xmlns:a16="http://schemas.microsoft.com/office/drawing/2014/main" val="20000"/>
                    </a:ext>
                  </a:extLst>
                </a:gridCol>
                <a:gridCol w="1568163">
                  <a:extLst>
                    <a:ext uri="{9D8B030D-6E8A-4147-A177-3AD203B41FA5}">
                      <a16:colId xmlns:a16="http://schemas.microsoft.com/office/drawing/2014/main" val="20001"/>
                    </a:ext>
                  </a:extLst>
                </a:gridCol>
                <a:gridCol w="1092746">
                  <a:extLst>
                    <a:ext uri="{9D8B030D-6E8A-4147-A177-3AD203B41FA5}">
                      <a16:colId xmlns:a16="http://schemas.microsoft.com/office/drawing/2014/main" val="20003"/>
                    </a:ext>
                  </a:extLst>
                </a:gridCol>
              </a:tblGrid>
              <a:tr h="531310">
                <a:tc>
                  <a:txBody>
                    <a:bodyPr/>
                    <a:lstStyle/>
                    <a:p>
                      <a:pPr algn="ctr" rtl="0"/>
                      <a:r>
                        <a:rPr lang="en-US" sz="1400" dirty="0">
                          <a:effectLst/>
                        </a:rPr>
                        <a:t>Range (au from Earth)</a:t>
                      </a:r>
                    </a:p>
                  </a:txBody>
                  <a:tcPr marL="5715" marR="5715" marT="5715" marB="5715" anchor="ctr"/>
                </a:tc>
                <a:tc>
                  <a:txBody>
                    <a:bodyPr/>
                    <a:lstStyle/>
                    <a:p>
                      <a:pPr algn="ctr" rtl="0"/>
                      <a:r>
                        <a:rPr lang="en-US" sz="1400" dirty="0">
                          <a:effectLst/>
                        </a:rPr>
                        <a:t>Time Period</a:t>
                      </a:r>
                    </a:p>
                  </a:txBody>
                  <a:tcPr marL="5715" marR="5715" marT="5715" marB="5715" anchor="ctr"/>
                </a:tc>
                <a:tc>
                  <a:txBody>
                    <a:bodyPr/>
                    <a:lstStyle/>
                    <a:p>
                      <a:pPr algn="ctr" rtl="0"/>
                      <a:r>
                        <a:rPr lang="en-US" sz="1400" dirty="0">
                          <a:effectLst/>
                        </a:rPr>
                        <a:t>Cadence (approx.)</a:t>
                      </a:r>
                    </a:p>
                  </a:txBody>
                  <a:tcPr marL="5715" marR="5715" marT="5715" marB="5715" anchor="ctr"/>
                </a:tc>
                <a:extLst>
                  <a:ext uri="{0D108BD9-81ED-4DB2-BD59-A6C34878D82A}">
                    <a16:rowId xmlns:a16="http://schemas.microsoft.com/office/drawing/2014/main" val="10000"/>
                  </a:ext>
                </a:extLst>
              </a:tr>
              <a:tr h="276281">
                <a:tc>
                  <a:txBody>
                    <a:bodyPr/>
                    <a:lstStyle/>
                    <a:p>
                      <a:pPr algn="ctr" rtl="0"/>
                      <a:r>
                        <a:rPr lang="en-US" sz="1400" dirty="0">
                          <a:effectLst/>
                        </a:rPr>
                        <a:t>0.0 – 1.5</a:t>
                      </a:r>
                    </a:p>
                  </a:txBody>
                  <a:tcPr marL="5715" marR="5715" marT="5715" marB="5715" anchor="ctr"/>
                </a:tc>
                <a:tc>
                  <a:txBody>
                    <a:bodyPr/>
                    <a:lstStyle/>
                    <a:p>
                      <a:pPr algn="ctr" rtl="0"/>
                      <a:r>
                        <a:rPr lang="en-US" sz="1400" dirty="0">
                          <a:effectLst/>
                        </a:rPr>
                        <a:t>Oct 2023 </a:t>
                      </a:r>
                      <a:r>
                        <a:rPr lang="mr-IN" sz="1400" dirty="0">
                          <a:effectLst/>
                        </a:rPr>
                        <a:t>–</a:t>
                      </a:r>
                      <a:r>
                        <a:rPr lang="en-US" sz="1400" dirty="0">
                          <a:effectLst/>
                        </a:rPr>
                        <a:t> Feb 2024</a:t>
                      </a:r>
                    </a:p>
                  </a:txBody>
                  <a:tcPr marL="5715" marR="5715" marT="5715" marB="5715" anchor="ctr"/>
                </a:tc>
                <a:tc>
                  <a:txBody>
                    <a:bodyPr/>
                    <a:lstStyle/>
                    <a:p>
                      <a:pPr algn="ctr" rtl="0"/>
                      <a:r>
                        <a:rPr lang="en-US" sz="1400" dirty="0">
                          <a:effectLst/>
                        </a:rPr>
                        <a:t>1 / week</a:t>
                      </a:r>
                    </a:p>
                  </a:txBody>
                  <a:tcPr marL="5715" marR="5715" marT="5715" marB="5715" anchor="ctr"/>
                </a:tc>
                <a:extLst>
                  <a:ext uri="{0D108BD9-81ED-4DB2-BD59-A6C34878D82A}">
                    <a16:rowId xmlns:a16="http://schemas.microsoft.com/office/drawing/2014/main" val="10001"/>
                  </a:ext>
                </a:extLst>
              </a:tr>
              <a:tr h="276281">
                <a:tc>
                  <a:txBody>
                    <a:bodyPr/>
                    <a:lstStyle/>
                    <a:p>
                      <a:pPr algn="ctr" rtl="0"/>
                      <a:r>
                        <a:rPr lang="en-US" sz="1400" dirty="0">
                          <a:effectLst/>
                        </a:rPr>
                        <a:t>1.5 – 3.1</a:t>
                      </a:r>
                    </a:p>
                  </a:txBody>
                  <a:tcPr marL="5715" marR="5715" marT="5715" marB="5715" anchor="ctr"/>
                </a:tc>
                <a:tc>
                  <a:txBody>
                    <a:bodyPr/>
                    <a:lstStyle/>
                    <a:p>
                      <a:pPr algn="ctr" rtl="0"/>
                      <a:r>
                        <a:rPr lang="en-US" sz="1400" dirty="0">
                          <a:effectLst/>
                        </a:rPr>
                        <a:t>Mar 2024 – Jul 2024</a:t>
                      </a:r>
                    </a:p>
                  </a:txBody>
                  <a:tcPr marL="5715" marR="5715" marT="5715" marB="5715" anchor="ctr"/>
                </a:tc>
                <a:tc>
                  <a:txBody>
                    <a:bodyPr/>
                    <a:lstStyle/>
                    <a:p>
                      <a:pPr algn="ctr" rtl="0"/>
                      <a:r>
                        <a:rPr lang="en-US" sz="1400" dirty="0">
                          <a:effectLst/>
                        </a:rPr>
                        <a:t>1 / week</a:t>
                      </a:r>
                    </a:p>
                  </a:txBody>
                  <a:tcPr marL="5715" marR="5715" marT="5715" marB="5715" anchor="ctr"/>
                </a:tc>
                <a:extLst>
                  <a:ext uri="{0D108BD9-81ED-4DB2-BD59-A6C34878D82A}">
                    <a16:rowId xmlns:a16="http://schemas.microsoft.com/office/drawing/2014/main" val="10002"/>
                  </a:ext>
                </a:extLst>
              </a:tr>
              <a:tr h="276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2.6 – 1.5</a:t>
                      </a:r>
                    </a:p>
                  </a:txBody>
                  <a:tcPr marL="5715" marR="5715" marT="5715" marB="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Dec 2024 – Sep 2025</a:t>
                      </a:r>
                    </a:p>
                  </a:txBody>
                  <a:tcPr marL="5715" marR="5715" marT="5715" marB="5715" anchor="ctr"/>
                </a:tc>
                <a:tc>
                  <a:txBody>
                    <a:bodyPr/>
                    <a:lstStyle/>
                    <a:p>
                      <a:pPr algn="ctr" rtl="0"/>
                      <a:r>
                        <a:rPr lang="en-US" sz="1400" dirty="0">
                          <a:effectLst/>
                        </a:rPr>
                        <a:t>1 / week</a:t>
                      </a:r>
                    </a:p>
                  </a:txBody>
                  <a:tcPr marL="5715" marR="5715" marT="5715" marB="5715" anchor="ctr"/>
                </a:tc>
                <a:extLst>
                  <a:ext uri="{0D108BD9-81ED-4DB2-BD59-A6C34878D82A}">
                    <a16:rowId xmlns:a16="http://schemas.microsoft.com/office/drawing/2014/main" val="568357564"/>
                  </a:ext>
                </a:extLst>
              </a:tr>
            </a:tbl>
          </a:graphicData>
        </a:graphic>
      </p:graphicFrame>
      <p:cxnSp>
        <p:nvCxnSpPr>
          <p:cNvPr id="82" name="Straight Connector 81">
            <a:extLst>
              <a:ext uri="{FF2B5EF4-FFF2-40B4-BE49-F238E27FC236}">
                <a16:creationId xmlns:a16="http://schemas.microsoft.com/office/drawing/2014/main" id="{DAE07F44-DC17-4C41-97A7-1F23166FF198}"/>
              </a:ext>
            </a:extLst>
          </p:cNvPr>
          <p:cNvCxnSpPr>
            <a:cxnSpLocks/>
          </p:cNvCxnSpPr>
          <p:nvPr/>
        </p:nvCxnSpPr>
        <p:spPr>
          <a:xfrm flipV="1">
            <a:off x="6257849" y="2377951"/>
            <a:ext cx="1575341" cy="269729"/>
          </a:xfrm>
          <a:prstGeom prst="line">
            <a:avLst/>
          </a:prstGeom>
          <a:ln w="31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BCC7776-62B9-574B-8484-CC24FC95508D}"/>
              </a:ext>
            </a:extLst>
          </p:cNvPr>
          <p:cNvCxnSpPr>
            <a:cxnSpLocks/>
          </p:cNvCxnSpPr>
          <p:nvPr/>
        </p:nvCxnSpPr>
        <p:spPr>
          <a:xfrm>
            <a:off x="3526972" y="4512338"/>
            <a:ext cx="213022" cy="210542"/>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29B0D16-1AF3-2945-B6E9-28F9C2A70A8C}"/>
              </a:ext>
            </a:extLst>
          </p:cNvPr>
          <p:cNvCxnSpPr>
            <a:cxnSpLocks/>
          </p:cNvCxnSpPr>
          <p:nvPr/>
        </p:nvCxnSpPr>
        <p:spPr>
          <a:xfrm flipH="1">
            <a:off x="1049082" y="4215051"/>
            <a:ext cx="2222324" cy="297051"/>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A59FD62-8DB3-4A45-ADB9-0F52EBD0676E}"/>
              </a:ext>
            </a:extLst>
          </p:cNvPr>
          <p:cNvCxnSpPr>
            <a:cxnSpLocks/>
          </p:cNvCxnSpPr>
          <p:nvPr/>
        </p:nvCxnSpPr>
        <p:spPr>
          <a:xfrm flipH="1">
            <a:off x="1049082" y="4215052"/>
            <a:ext cx="2222324" cy="1027862"/>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Picture 9" descr="P7120005">
            <a:extLst>
              <a:ext uri="{FF2B5EF4-FFF2-40B4-BE49-F238E27FC236}">
                <a16:creationId xmlns:a16="http://schemas.microsoft.com/office/drawing/2014/main" id="{C676D0F3-D5AD-8649-AD16-03902A9CAE7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44245" y="4722880"/>
            <a:ext cx="850803" cy="741266"/>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23" name="Text Placeholder 2">
            <a:extLst>
              <a:ext uri="{FF2B5EF4-FFF2-40B4-BE49-F238E27FC236}">
                <a16:creationId xmlns:a16="http://schemas.microsoft.com/office/drawing/2014/main" id="{2BB295E3-FF00-49EB-922F-19F41F5D9E7E}"/>
              </a:ext>
            </a:extLst>
          </p:cNvPr>
          <p:cNvSpPr txBox="1">
            <a:spLocks/>
          </p:cNvSpPr>
          <p:nvPr/>
        </p:nvSpPr>
        <p:spPr>
          <a:xfrm>
            <a:off x="1214552" y="6556606"/>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latin typeface="Calibri" charset="0"/>
                <a:ea typeface="Calibri" charset="0"/>
                <a:cs typeface="Calibri" charset="0"/>
              </a:rPr>
              <a:t>All material and information herein is subject to the statements at the bottom of the title page of this presentation. </a:t>
            </a:r>
          </a:p>
        </p:txBody>
      </p:sp>
    </p:spTree>
    <p:extLst>
      <p:ext uri="{BB962C8B-B14F-4D97-AF65-F5344CB8AC3E}">
        <p14:creationId xmlns:p14="http://schemas.microsoft.com/office/powerpoint/2010/main" val="26623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F00F-9528-5948-94EA-637A50F47E9D}"/>
              </a:ext>
            </a:extLst>
          </p:cNvPr>
          <p:cNvSpPr>
            <a:spLocks noGrp="1"/>
          </p:cNvSpPr>
          <p:nvPr>
            <p:ph type="title"/>
          </p:nvPr>
        </p:nvSpPr>
        <p:spPr/>
        <p:txBody>
          <a:bodyPr/>
          <a:lstStyle/>
          <a:p>
            <a:r>
              <a:rPr lang="en-US" dirty="0"/>
              <a:t>Electric Propulsion: High efficiency, low thrust</a:t>
            </a:r>
          </a:p>
        </p:txBody>
      </p:sp>
      <p:pic>
        <p:nvPicPr>
          <p:cNvPr id="4" name="Picture 3">
            <a:extLst>
              <a:ext uri="{FF2B5EF4-FFF2-40B4-BE49-F238E27FC236}">
                <a16:creationId xmlns:a16="http://schemas.microsoft.com/office/drawing/2014/main" id="{412EECC8-D4CD-E146-BBA9-A3BB90C000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15721" y="1076473"/>
            <a:ext cx="4012539" cy="2748644"/>
          </a:xfrm>
          <a:prstGeom prst="rect">
            <a:avLst/>
          </a:prstGeom>
        </p:spPr>
      </p:pic>
      <p:pic>
        <p:nvPicPr>
          <p:cNvPr id="13" name="Picture 12">
            <a:extLst>
              <a:ext uri="{FF2B5EF4-FFF2-40B4-BE49-F238E27FC236}">
                <a16:creationId xmlns:a16="http://schemas.microsoft.com/office/drawing/2014/main" id="{6702353A-FD96-4DAF-82E9-0D390C0FBD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68"/>
          <a:stretch/>
        </p:blipFill>
        <p:spPr>
          <a:xfrm>
            <a:off x="4915721" y="3912614"/>
            <a:ext cx="4068118" cy="2629367"/>
          </a:xfrm>
          <a:prstGeom prst="rect">
            <a:avLst/>
          </a:prstGeom>
        </p:spPr>
      </p:pic>
      <p:sp>
        <p:nvSpPr>
          <p:cNvPr id="20" name="Text Placeholder 2">
            <a:extLst>
              <a:ext uri="{FF2B5EF4-FFF2-40B4-BE49-F238E27FC236}">
                <a16:creationId xmlns:a16="http://schemas.microsoft.com/office/drawing/2014/main" id="{F196F4AE-6801-4FBB-9BF5-6D0BD27A95D7}"/>
              </a:ext>
            </a:extLst>
          </p:cNvPr>
          <p:cNvSpPr txBox="1">
            <a:spLocks/>
          </p:cNvSpPr>
          <p:nvPr/>
        </p:nvSpPr>
        <p:spPr>
          <a:xfrm>
            <a:off x="1205740" y="6596242"/>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pic>
        <p:nvPicPr>
          <p:cNvPr id="22" name="Picture 21">
            <a:extLst>
              <a:ext uri="{FF2B5EF4-FFF2-40B4-BE49-F238E27FC236}">
                <a16:creationId xmlns:a16="http://schemas.microsoft.com/office/drawing/2014/main" id="{E056E34E-4985-4ECA-8E72-04F4E9E8EA95}"/>
              </a:ext>
            </a:extLst>
          </p:cNvPr>
          <p:cNvPicPr>
            <a:picLocks noChangeAspect="1"/>
          </p:cNvPicPr>
          <p:nvPr/>
        </p:nvPicPr>
        <p:blipFill rotWithShape="1">
          <a:blip r:embed="rId4"/>
          <a:srcRect r="51087"/>
          <a:stretch/>
        </p:blipFill>
        <p:spPr>
          <a:xfrm>
            <a:off x="332945" y="803785"/>
            <a:ext cx="4459064" cy="5792457"/>
          </a:xfrm>
          <a:prstGeom prst="rect">
            <a:avLst/>
          </a:prstGeom>
        </p:spPr>
      </p:pic>
      <p:sp>
        <p:nvSpPr>
          <p:cNvPr id="16" name="Rectangle 15">
            <a:extLst>
              <a:ext uri="{FF2B5EF4-FFF2-40B4-BE49-F238E27FC236}">
                <a16:creationId xmlns:a16="http://schemas.microsoft.com/office/drawing/2014/main" id="{86CCD593-1E4A-4055-B006-462906CE234F}"/>
              </a:ext>
            </a:extLst>
          </p:cNvPr>
          <p:cNvSpPr/>
          <p:nvPr/>
        </p:nvSpPr>
        <p:spPr>
          <a:xfrm>
            <a:off x="4228280" y="1167205"/>
            <a:ext cx="612661" cy="128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69D44AE-0CDA-4E55-83C1-EBC3DF99F582}"/>
              </a:ext>
            </a:extLst>
          </p:cNvPr>
          <p:cNvSpPr/>
          <p:nvPr/>
        </p:nvSpPr>
        <p:spPr>
          <a:xfrm>
            <a:off x="4440434" y="5610113"/>
            <a:ext cx="351575" cy="387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624AC6-5706-4B19-BA8C-37F45B92B04D}"/>
              </a:ext>
            </a:extLst>
          </p:cNvPr>
          <p:cNvSpPr/>
          <p:nvPr/>
        </p:nvSpPr>
        <p:spPr>
          <a:xfrm>
            <a:off x="1554480" y="5319656"/>
            <a:ext cx="1188720" cy="8014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36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121A-344C-4ABC-8F8A-C8C77C0D05F1}"/>
              </a:ext>
            </a:extLst>
          </p:cNvPr>
          <p:cNvSpPr>
            <a:spLocks noGrp="1"/>
          </p:cNvSpPr>
          <p:nvPr>
            <p:ph type="title"/>
          </p:nvPr>
        </p:nvSpPr>
        <p:spPr/>
        <p:txBody>
          <a:bodyPr/>
          <a:lstStyle/>
          <a:p>
            <a:r>
              <a:rPr lang="en-US" dirty="0"/>
              <a:t>The rise of electric propulsion (and Hall thrusters!)</a:t>
            </a:r>
          </a:p>
        </p:txBody>
      </p:sp>
      <p:sp>
        <p:nvSpPr>
          <p:cNvPr id="4" name="Rectangle 3">
            <a:extLst>
              <a:ext uri="{FF2B5EF4-FFF2-40B4-BE49-F238E27FC236}">
                <a16:creationId xmlns:a16="http://schemas.microsoft.com/office/drawing/2014/main" id="{332B988D-06D3-42E5-99A4-34831814FFE7}"/>
              </a:ext>
            </a:extLst>
          </p:cNvPr>
          <p:cNvSpPr/>
          <p:nvPr/>
        </p:nvSpPr>
        <p:spPr>
          <a:xfrm>
            <a:off x="224219" y="1036920"/>
            <a:ext cx="4433126" cy="5339923"/>
          </a:xfrm>
          <a:prstGeom prst="rect">
            <a:avLst/>
          </a:prstGeom>
        </p:spPr>
        <p:txBody>
          <a:bodyPr wrap="square">
            <a:spAutoFit/>
          </a:bodyPr>
          <a:lstStyle/>
          <a:p>
            <a:pPr marL="285750" indent="-285750">
              <a:buFont typeface="Arial" panose="020B0604020202020204" pitchFamily="34" charset="0"/>
              <a:buChar char="•"/>
            </a:pPr>
            <a:r>
              <a:rPr lang="en-US" sz="1900" dirty="0"/>
              <a:t>Majority of deep space missions use chemical propulsion</a:t>
            </a:r>
          </a:p>
          <a:p>
            <a:pPr marL="285750" indent="-285750">
              <a:buFont typeface="Arial" panose="020B0604020202020204" pitchFamily="34" charset="0"/>
              <a:buChar char="•"/>
            </a:pPr>
            <a:r>
              <a:rPr lang="en-US" sz="1900" dirty="0"/>
              <a:t>Electric propulsion deep space missions started in 1999 (DS1)</a:t>
            </a:r>
          </a:p>
          <a:p>
            <a:pPr marL="742950" lvl="1" indent="-285750">
              <a:buFont typeface="Arial" panose="020B0604020202020204" pitchFamily="34" charset="0"/>
              <a:buChar char="•"/>
            </a:pPr>
            <a:r>
              <a:rPr lang="en-US" sz="1900" dirty="0"/>
              <a:t>Propulsive maneuvers much longer</a:t>
            </a:r>
          </a:p>
          <a:p>
            <a:pPr marL="742950" lvl="1" indent="-285750">
              <a:buFont typeface="Arial" panose="020B0604020202020204" pitchFamily="34" charset="0"/>
              <a:buChar char="•"/>
            </a:pPr>
            <a:r>
              <a:rPr lang="en-US" sz="1900" dirty="0"/>
              <a:t>Thrust times become significantly longer</a:t>
            </a:r>
          </a:p>
          <a:p>
            <a:pPr marL="742950" lvl="1" indent="-285750">
              <a:buFont typeface="Arial" panose="020B0604020202020204" pitchFamily="34" charset="0"/>
              <a:buChar char="•"/>
            </a:pPr>
            <a:r>
              <a:rPr lang="en-US" sz="1900" dirty="0"/>
              <a:t>Strong mass/power relationship; thrust now dependent upon power</a:t>
            </a:r>
          </a:p>
          <a:p>
            <a:pPr marL="285750" indent="-285750">
              <a:buFont typeface="Arial" panose="020B0604020202020204" pitchFamily="34" charset="0"/>
              <a:buChar char="•"/>
            </a:pPr>
            <a:r>
              <a:rPr lang="en-US" sz="1900" dirty="0"/>
              <a:t>With development of LEO constellations (</a:t>
            </a:r>
            <a:r>
              <a:rPr lang="en-US" sz="1900" dirty="0" err="1"/>
              <a:t>Starlink</a:t>
            </a:r>
            <a:r>
              <a:rPr lang="en-US" sz="1900" dirty="0"/>
              <a:t>, Project Kuiper), electric propulsion use increased dramatically</a:t>
            </a:r>
          </a:p>
          <a:p>
            <a:pPr marL="742950" lvl="1" indent="-285750">
              <a:buFont typeface="Arial" panose="020B0604020202020204" pitchFamily="34" charset="0"/>
              <a:buChar char="•"/>
            </a:pPr>
            <a:r>
              <a:rPr lang="en-US" sz="1900" dirty="0"/>
              <a:t>Over 7,700 satellites in Earth orbit, and about two-thirds utilize electric propulsion</a:t>
            </a:r>
          </a:p>
          <a:p>
            <a:pPr marL="742950" lvl="1" indent="-285750">
              <a:buFont typeface="Arial" panose="020B0604020202020204" pitchFamily="34" charset="0"/>
              <a:buChar char="•"/>
            </a:pPr>
            <a:r>
              <a:rPr lang="en-US" sz="1900" dirty="0"/>
              <a:t>Most of those satellites utilize Hall effect thrusters, similar to Psyche’s</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6E31BE91-FBA8-43CC-B449-3D84F230F9FF}"/>
              </a:ext>
            </a:extLst>
          </p:cNvPr>
          <p:cNvPicPr>
            <a:picLocks noChangeAspect="1"/>
          </p:cNvPicPr>
          <p:nvPr/>
        </p:nvPicPr>
        <p:blipFill>
          <a:blip r:embed="rId2"/>
          <a:stretch>
            <a:fillRect/>
          </a:stretch>
        </p:blipFill>
        <p:spPr>
          <a:xfrm>
            <a:off x="4657345" y="950705"/>
            <a:ext cx="2402397" cy="1761758"/>
          </a:xfrm>
          <a:prstGeom prst="rect">
            <a:avLst/>
          </a:prstGeom>
        </p:spPr>
      </p:pic>
      <p:pic>
        <p:nvPicPr>
          <p:cNvPr id="7" name="Picture 6">
            <a:extLst>
              <a:ext uri="{FF2B5EF4-FFF2-40B4-BE49-F238E27FC236}">
                <a16:creationId xmlns:a16="http://schemas.microsoft.com/office/drawing/2014/main" id="{3A8FEBA6-89D0-4DF0-9B63-1052E900E1B1}"/>
              </a:ext>
            </a:extLst>
          </p:cNvPr>
          <p:cNvPicPr>
            <a:picLocks noChangeAspect="1"/>
          </p:cNvPicPr>
          <p:nvPr/>
        </p:nvPicPr>
        <p:blipFill>
          <a:blip r:embed="rId3"/>
          <a:stretch>
            <a:fillRect/>
          </a:stretch>
        </p:blipFill>
        <p:spPr>
          <a:xfrm>
            <a:off x="6378851" y="2415573"/>
            <a:ext cx="2598988" cy="1949241"/>
          </a:xfrm>
          <a:prstGeom prst="rect">
            <a:avLst/>
          </a:prstGeom>
        </p:spPr>
      </p:pic>
      <p:sp>
        <p:nvSpPr>
          <p:cNvPr id="8" name="Rectangle 7">
            <a:extLst>
              <a:ext uri="{FF2B5EF4-FFF2-40B4-BE49-F238E27FC236}">
                <a16:creationId xmlns:a16="http://schemas.microsoft.com/office/drawing/2014/main" id="{29A3F5A2-F059-4FD5-A2AE-449F66D94F82}"/>
              </a:ext>
            </a:extLst>
          </p:cNvPr>
          <p:cNvSpPr/>
          <p:nvPr/>
        </p:nvSpPr>
        <p:spPr>
          <a:xfrm>
            <a:off x="4245685" y="934829"/>
            <a:ext cx="2311101" cy="400110"/>
          </a:xfrm>
          <a:prstGeom prst="rect">
            <a:avLst/>
          </a:prstGeom>
        </p:spPr>
        <p:txBody>
          <a:bodyPr wrap="square">
            <a:spAutoFit/>
          </a:bodyPr>
          <a:lstStyle/>
          <a:p>
            <a:pPr algn="ctr"/>
            <a:r>
              <a:rPr lang="en-US" sz="2000" dirty="0">
                <a:solidFill>
                  <a:schemeClr val="bg1"/>
                </a:solidFill>
                <a:ea typeface="Calibri" panose="020F0502020204030204" pitchFamily="34" charset="0"/>
                <a:cs typeface="Times New Roman" panose="02020603050405020304" pitchFamily="18" charset="0"/>
              </a:rPr>
              <a:t>Deep Space 1</a:t>
            </a:r>
          </a:p>
        </p:txBody>
      </p:sp>
      <p:sp>
        <p:nvSpPr>
          <p:cNvPr id="9" name="Rectangle 8">
            <a:extLst>
              <a:ext uri="{FF2B5EF4-FFF2-40B4-BE49-F238E27FC236}">
                <a16:creationId xmlns:a16="http://schemas.microsoft.com/office/drawing/2014/main" id="{D36718AD-F65C-4514-8F39-12B60EED2516}"/>
              </a:ext>
            </a:extLst>
          </p:cNvPr>
          <p:cNvSpPr/>
          <p:nvPr/>
        </p:nvSpPr>
        <p:spPr>
          <a:xfrm>
            <a:off x="7876390" y="2415573"/>
            <a:ext cx="1342913" cy="400110"/>
          </a:xfrm>
          <a:prstGeom prst="rect">
            <a:avLst/>
          </a:prstGeom>
        </p:spPr>
        <p:txBody>
          <a:bodyPr wrap="square">
            <a:spAutoFit/>
          </a:bodyPr>
          <a:lstStyle/>
          <a:p>
            <a:pPr algn="ctr"/>
            <a:r>
              <a:rPr lang="en-US" sz="2000" dirty="0">
                <a:solidFill>
                  <a:schemeClr val="bg1"/>
                </a:solidFill>
                <a:ea typeface="Calibri" panose="020F0502020204030204" pitchFamily="34" charset="0"/>
                <a:cs typeface="Times New Roman" panose="02020603050405020304" pitchFamily="18" charset="0"/>
              </a:rPr>
              <a:t>Dawn</a:t>
            </a:r>
          </a:p>
        </p:txBody>
      </p:sp>
      <p:pic>
        <p:nvPicPr>
          <p:cNvPr id="10" name="Picture 9">
            <a:extLst>
              <a:ext uri="{FF2B5EF4-FFF2-40B4-BE49-F238E27FC236}">
                <a16:creationId xmlns:a16="http://schemas.microsoft.com/office/drawing/2014/main" id="{7297273D-3F78-46A8-9715-3673FCBF09A0}"/>
              </a:ext>
            </a:extLst>
          </p:cNvPr>
          <p:cNvPicPr>
            <a:picLocks noChangeAspect="1"/>
          </p:cNvPicPr>
          <p:nvPr/>
        </p:nvPicPr>
        <p:blipFill rotWithShape="1">
          <a:blip r:embed="rId4"/>
          <a:srcRect l="6183" r="12757"/>
          <a:stretch/>
        </p:blipFill>
        <p:spPr>
          <a:xfrm>
            <a:off x="4657345" y="4216774"/>
            <a:ext cx="2445451" cy="1899831"/>
          </a:xfrm>
          <a:prstGeom prst="rect">
            <a:avLst/>
          </a:prstGeom>
        </p:spPr>
      </p:pic>
      <p:sp>
        <p:nvSpPr>
          <p:cNvPr id="11" name="Rectangle 10">
            <a:extLst>
              <a:ext uri="{FF2B5EF4-FFF2-40B4-BE49-F238E27FC236}">
                <a16:creationId xmlns:a16="http://schemas.microsoft.com/office/drawing/2014/main" id="{DAD964FD-AC5F-4DC2-941B-5A81446F38BC}"/>
              </a:ext>
            </a:extLst>
          </p:cNvPr>
          <p:cNvSpPr/>
          <p:nvPr/>
        </p:nvSpPr>
        <p:spPr>
          <a:xfrm>
            <a:off x="4530882" y="5731828"/>
            <a:ext cx="2698376" cy="400110"/>
          </a:xfrm>
          <a:prstGeom prst="rect">
            <a:avLst/>
          </a:prstGeom>
        </p:spPr>
        <p:txBody>
          <a:bodyPr wrap="square">
            <a:spAutoFit/>
          </a:bodyPr>
          <a:lstStyle/>
          <a:p>
            <a:pPr algn="ctr"/>
            <a:r>
              <a:rPr lang="en-US" sz="2000" dirty="0" err="1">
                <a:solidFill>
                  <a:schemeClr val="bg1"/>
                </a:solidFill>
                <a:ea typeface="Calibri" panose="020F0502020204030204" pitchFamily="34" charset="0"/>
                <a:cs typeface="Times New Roman" panose="02020603050405020304" pitchFamily="18" charset="0"/>
              </a:rPr>
              <a:t>Starlink</a:t>
            </a:r>
            <a:r>
              <a:rPr lang="en-US" sz="2000" dirty="0">
                <a:solidFill>
                  <a:schemeClr val="bg1"/>
                </a:solidFill>
                <a:ea typeface="Calibri" panose="020F0502020204030204" pitchFamily="34" charset="0"/>
                <a:cs typeface="Times New Roman" panose="02020603050405020304" pitchFamily="18" charset="0"/>
              </a:rPr>
              <a:t> (cred: SpaceX)</a:t>
            </a:r>
          </a:p>
        </p:txBody>
      </p:sp>
    </p:spTree>
    <p:extLst>
      <p:ext uri="{BB962C8B-B14F-4D97-AF65-F5344CB8AC3E}">
        <p14:creationId xmlns:p14="http://schemas.microsoft.com/office/powerpoint/2010/main" val="1583781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Mission Design</a:t>
            </a:r>
          </a:p>
        </p:txBody>
      </p:sp>
      <p:sp>
        <p:nvSpPr>
          <p:cNvPr id="8" name="Rectangle 7"/>
          <p:cNvSpPr/>
          <p:nvPr/>
        </p:nvSpPr>
        <p:spPr>
          <a:xfrm>
            <a:off x="289482" y="1020784"/>
            <a:ext cx="4572000" cy="2246769"/>
          </a:xfrm>
          <a:prstGeom prst="rect">
            <a:avLst/>
          </a:prstGeom>
        </p:spPr>
        <p:txBody>
          <a:bodyPr>
            <a:spAutoFit/>
          </a:bodyPr>
          <a:lstStyle/>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Dawn-like mission design</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Launch from KSC</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Mars Flyby (500 km)</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Min Solar Range: 1.0 AU</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Max Solar Range: 3.33 AU</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Cruise: 5.9 Years (70 months)</a:t>
            </a:r>
          </a:p>
          <a:p>
            <a:pPr marL="285750"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Orbital Operations: 27 months</a:t>
            </a:r>
          </a:p>
        </p:txBody>
      </p:sp>
      <p:sp>
        <p:nvSpPr>
          <p:cNvPr id="65" name="Text Placeholder 2"/>
          <p:cNvSpPr txBox="1">
            <a:spLocks/>
          </p:cNvSpPr>
          <p:nvPr/>
        </p:nvSpPr>
        <p:spPr>
          <a:xfrm>
            <a:off x="1205740" y="6601408"/>
            <a:ext cx="6672566" cy="227017"/>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i="1" dirty="0">
                <a:solidFill>
                  <a:schemeClr val="tx1"/>
                </a:solidFill>
                <a:latin typeface="Calibri" charset="0"/>
                <a:ea typeface="Calibri" charset="0"/>
                <a:cs typeface="Calibri" charset="0"/>
              </a:rPr>
              <a:t>All material and information herein is subject to the statements at the bottom of the title page of this presentation. </a:t>
            </a:r>
          </a:p>
        </p:txBody>
      </p:sp>
      <p:pic>
        <p:nvPicPr>
          <p:cNvPr id="4" name="Picture 3">
            <a:extLst>
              <a:ext uri="{FF2B5EF4-FFF2-40B4-BE49-F238E27FC236}">
                <a16:creationId xmlns:a16="http://schemas.microsoft.com/office/drawing/2014/main" id="{AF5D07A2-46D4-4C8A-B381-C6CD63CC861F}"/>
              </a:ext>
            </a:extLst>
          </p:cNvPr>
          <p:cNvPicPr>
            <a:picLocks noChangeAspect="1"/>
          </p:cNvPicPr>
          <p:nvPr/>
        </p:nvPicPr>
        <p:blipFill>
          <a:blip r:embed="rId3"/>
          <a:stretch>
            <a:fillRect/>
          </a:stretch>
        </p:blipFill>
        <p:spPr>
          <a:xfrm>
            <a:off x="3392030" y="911233"/>
            <a:ext cx="5751970" cy="5593976"/>
          </a:xfrm>
          <a:prstGeom prst="rect">
            <a:avLst/>
          </a:prstGeom>
        </p:spPr>
      </p:pic>
      <p:sp>
        <p:nvSpPr>
          <p:cNvPr id="5" name="Star: 5 Points 4">
            <a:extLst>
              <a:ext uri="{FF2B5EF4-FFF2-40B4-BE49-F238E27FC236}">
                <a16:creationId xmlns:a16="http://schemas.microsoft.com/office/drawing/2014/main" id="{6B4A271D-9224-43D2-AC74-CB2659DCBEF1}"/>
              </a:ext>
            </a:extLst>
          </p:cNvPr>
          <p:cNvSpPr/>
          <p:nvPr/>
        </p:nvSpPr>
        <p:spPr>
          <a:xfrm>
            <a:off x="5357309" y="3771183"/>
            <a:ext cx="274320" cy="2828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044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08 New Psyche Template" id="{2E215FC1-75F3-4A43-905D-A72715DCC793}" vid="{3BB47AEE-32BE-1B49-A45D-E6F7B40FA00D}"/>
    </a:ext>
  </a:extLst>
</a:theme>
</file>

<file path=ppt/theme/theme3.xml><?xml version="1.0" encoding="utf-8"?>
<a:theme xmlns:a="http://schemas.openxmlformats.org/drawingml/2006/main" name="Psyche Master - Gold">
  <a:themeElements>
    <a:clrScheme name="Another all-Psyche">
      <a:dk1>
        <a:srgbClr val="000000"/>
      </a:dk1>
      <a:lt1>
        <a:srgbClr val="FFFFFF"/>
      </a:lt1>
      <a:dk2>
        <a:srgbClr val="302144"/>
      </a:dk2>
      <a:lt2>
        <a:srgbClr val="F9A100"/>
      </a:lt2>
      <a:accent1>
        <a:srgbClr val="F9A100"/>
      </a:accent1>
      <a:accent2>
        <a:srgbClr val="F47C33"/>
      </a:accent2>
      <a:accent3>
        <a:srgbClr val="EF5966"/>
      </a:accent3>
      <a:accent4>
        <a:srgbClr val="A63F5B"/>
      </a:accent4>
      <a:accent5>
        <a:srgbClr val="582651"/>
      </a:accent5>
      <a:accent6>
        <a:srgbClr val="302144"/>
      </a:accent6>
      <a:hlink>
        <a:srgbClr val="F9A1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80108 New Psyche Template" id="{2E215FC1-75F3-4A43-905D-A72715DCC793}" vid="{DDD6D5CF-7CA8-754F-8354-49E16CE810F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15532</TotalTime>
  <Words>1527</Words>
  <Application>Microsoft Office PowerPoint</Application>
  <PresentationFormat>On-screen Show (4:3)</PresentationFormat>
  <Paragraphs>201</Paragraphs>
  <Slides>15</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ＭＳ Ｐゴシック</vt:lpstr>
      <vt:lpstr>Arial</vt:lpstr>
      <vt:lpstr>Calibri</vt:lpstr>
      <vt:lpstr>Calibri Light</vt:lpstr>
      <vt:lpstr>Courier New</vt:lpstr>
      <vt:lpstr>Helvetica</vt:lpstr>
      <vt:lpstr>Times New Roman</vt:lpstr>
      <vt:lpstr>Office Theme</vt:lpstr>
      <vt:lpstr>Title page</vt:lpstr>
      <vt:lpstr>Psyche Master - Gold</vt:lpstr>
      <vt:lpstr>Psyche: Journal to a Metal World</vt:lpstr>
      <vt:lpstr>What is (16) Psyche?</vt:lpstr>
      <vt:lpstr>Psyche Mission Concept</vt:lpstr>
      <vt:lpstr>Project Timeline</vt:lpstr>
      <vt:lpstr>Under construction</vt:lpstr>
      <vt:lpstr>PowerPoint Presentation</vt:lpstr>
      <vt:lpstr>Electric Propulsion: High efficiency, low thrust</vt:lpstr>
      <vt:lpstr>The rise of electric propulsion (and Hall thrusters!)</vt:lpstr>
      <vt:lpstr>Baseline Mission Design</vt:lpstr>
      <vt:lpstr>Baseline Mission Design</vt:lpstr>
      <vt:lpstr>Orbital Ops Phase: Trajectory View</vt:lpstr>
      <vt:lpstr>October 13, 2023: Launch!</vt:lpstr>
      <vt:lpstr>Where is Psyche now?</vt:lpstr>
      <vt:lpstr>What’s happened/What’s next</vt:lpstr>
      <vt:lpstr>PowerPoint Presentation</vt:lpstr>
    </vt:vector>
  </TitlesOfParts>
  <Company>JPL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 William (312I)</dc:creator>
  <cp:lastModifiedBy>Hart, William (US 312I)</cp:lastModifiedBy>
  <cp:revision>181</cp:revision>
  <dcterms:created xsi:type="dcterms:W3CDTF">2018-02-09T19:11:31Z</dcterms:created>
  <dcterms:modified xsi:type="dcterms:W3CDTF">2023-12-11T19:12:52Z</dcterms:modified>
</cp:coreProperties>
</file>