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9"/>
    <p:restoredTop sz="94654"/>
  </p:normalViewPr>
  <p:slideViewPr>
    <p:cSldViewPr snapToGrid="0">
      <p:cViewPr varScale="1">
        <p:scale>
          <a:sx n="49" d="100"/>
          <a:sy n="49" d="100"/>
        </p:scale>
        <p:origin x="23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6B9D6A-5C24-4DC2-89EE-B9B4E326CFE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102401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6B9D6A-5C24-4DC2-89EE-B9B4E326CFE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4990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6B9D6A-5C24-4DC2-89EE-B9B4E326CFE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291502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6B9D6A-5C24-4DC2-89EE-B9B4E326CFE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62738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6B9D6A-5C24-4DC2-89EE-B9B4E326CFE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99564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6B9D6A-5C24-4DC2-89EE-B9B4E326CFE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38611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6B9D6A-5C24-4DC2-89EE-B9B4E326CFEA}"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30409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6B9D6A-5C24-4DC2-89EE-B9B4E326CFEA}"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251652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B9D6A-5C24-4DC2-89EE-B9B4E326CFEA}"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214521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46B9D6A-5C24-4DC2-89EE-B9B4E326CFE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392363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46B9D6A-5C24-4DC2-89EE-B9B4E326CFE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D4192-471D-4D56-BF71-2490CBF835ED}" type="slidenum">
              <a:rPr lang="en-US" smtClean="0"/>
              <a:t>‹#›</a:t>
            </a:fld>
            <a:endParaRPr lang="en-US"/>
          </a:p>
        </p:txBody>
      </p:sp>
    </p:spTree>
    <p:extLst>
      <p:ext uri="{BB962C8B-B14F-4D97-AF65-F5344CB8AC3E}">
        <p14:creationId xmlns:p14="http://schemas.microsoft.com/office/powerpoint/2010/main" val="119118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46B9D6A-5C24-4DC2-89EE-B9B4E326CFEA}" type="datetimeFigureOut">
              <a:rPr lang="en-US" smtClean="0"/>
              <a:t>12/7/2023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42D4192-471D-4D56-BF71-2490CBF835ED}" type="slidenum">
              <a:rPr lang="en-US" smtClean="0"/>
              <a:t>‹#›</a:t>
            </a:fld>
            <a:endParaRPr lang="en-US"/>
          </a:p>
        </p:txBody>
      </p:sp>
    </p:spTree>
    <p:extLst>
      <p:ext uri="{BB962C8B-B14F-4D97-AF65-F5344CB8AC3E}">
        <p14:creationId xmlns:p14="http://schemas.microsoft.com/office/powerpoint/2010/main" val="3728245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ing and Logo | AIAA">
            <a:extLst>
              <a:ext uri="{FF2B5EF4-FFF2-40B4-BE49-F238E27FC236}">
                <a16:creationId xmlns:a16="http://schemas.microsoft.com/office/drawing/2014/main" id="{94F5B4D4-BEFF-4D6E-A171-0EBB41787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9" y="8509309"/>
            <a:ext cx="1485474" cy="4913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C00C1E-A05B-433C-BBB0-6A297A54C094}"/>
              </a:ext>
            </a:extLst>
          </p:cNvPr>
          <p:cNvSpPr/>
          <p:nvPr/>
        </p:nvSpPr>
        <p:spPr>
          <a:xfrm>
            <a:off x="508379" y="3657377"/>
            <a:ext cx="5841242" cy="400110"/>
          </a:xfrm>
          <a:prstGeom prst="rect">
            <a:avLst/>
          </a:prstGeom>
        </p:spPr>
        <p:txBody>
          <a:bodyPr wrap="square">
            <a:spAutoFit/>
          </a:bodyPr>
          <a:lstStyle/>
          <a:p>
            <a:pPr algn="ctr"/>
            <a:r>
              <a:rPr lang="en-US" sz="2000" i="1" dirty="0">
                <a:solidFill>
                  <a:schemeClr val="accent1"/>
                </a:solidFill>
                <a:effectLst/>
                <a:latin typeface="Calibri" panose="020F0502020204030204" pitchFamily="34" charset="0"/>
                <a:ea typeface="Calibri" panose="020F0502020204030204" pitchFamily="34" charset="0"/>
              </a:rPr>
              <a:t>Psyche: Journey to a Metal World</a:t>
            </a:r>
          </a:p>
        </p:txBody>
      </p:sp>
      <p:sp>
        <p:nvSpPr>
          <p:cNvPr id="5" name="Rectangle 4">
            <a:extLst>
              <a:ext uri="{FF2B5EF4-FFF2-40B4-BE49-F238E27FC236}">
                <a16:creationId xmlns:a16="http://schemas.microsoft.com/office/drawing/2014/main" id="{312EB125-DC38-4085-9303-BF61CAA6BBBB}"/>
              </a:ext>
            </a:extLst>
          </p:cNvPr>
          <p:cNvSpPr/>
          <p:nvPr/>
        </p:nvSpPr>
        <p:spPr>
          <a:xfrm>
            <a:off x="386149" y="4206796"/>
            <a:ext cx="6085685" cy="2031325"/>
          </a:xfrm>
          <a:prstGeom prst="rect">
            <a:avLst/>
          </a:prstGeom>
        </p:spPr>
        <p:txBody>
          <a:bodyPr wrap="square">
            <a:spAutoFit/>
          </a:bodyPr>
          <a:lstStyle/>
          <a:p>
            <a:pPr algn="just"/>
            <a:r>
              <a:rPr lang="en-US" sz="1400" b="1" dirty="0">
                <a:latin typeface="Arial" panose="020B0604020202020204" pitchFamily="34" charset="0"/>
                <a:ea typeface="Calibri" panose="020F0502020204030204" pitchFamily="34" charset="0"/>
                <a:cs typeface="Arial" panose="020B0604020202020204" pitchFamily="34" charset="0"/>
              </a:rPr>
              <a:t>Abstract: </a:t>
            </a:r>
            <a:r>
              <a:rPr lang="en-US" sz="1400" dirty="0">
                <a:latin typeface="Arial" panose="020B0604020202020204" pitchFamily="34" charset="0"/>
                <a:ea typeface="Calibri" panose="020F0502020204030204" pitchFamily="34" charset="0"/>
                <a:cs typeface="Arial" panose="020B0604020202020204" pitchFamily="34" charset="0"/>
              </a:rPr>
              <a:t>“Psyche: Journey to a Metal World”, launched on October 13, 2023, was selected in 2017 as the 14th mission in NASA’s Discovery program. The mission uses an electric propulsion (EP) system to rendezvous with and orbit the large metal asteroid (16) Psyche. The spacecraft design is a hybrid approach with deep-space avionics provided by the Jet Propulsion Laboratory (JPL) and a solar electric propulsion chassis based on </a:t>
            </a:r>
            <a:r>
              <a:rPr lang="en-US" sz="1400" dirty="0" err="1">
                <a:latin typeface="Arial" panose="020B0604020202020204" pitchFamily="34" charset="0"/>
                <a:ea typeface="Calibri" panose="020F0502020204030204" pitchFamily="34" charset="0"/>
                <a:cs typeface="Arial" panose="020B0604020202020204" pitchFamily="34" charset="0"/>
              </a:rPr>
              <a:t>Maxar’s</a:t>
            </a:r>
            <a:r>
              <a:rPr lang="en-US" sz="1400" dirty="0">
                <a:latin typeface="Arial" panose="020B0604020202020204" pitchFamily="34" charset="0"/>
                <a:ea typeface="Calibri" panose="020F0502020204030204" pitchFamily="34" charset="0"/>
                <a:cs typeface="Arial" panose="020B0604020202020204" pitchFamily="34" charset="0"/>
              </a:rPr>
              <a:t> 1300-series GEO communications satellites. This presentation will go over the design and development of Psyche, its current status, and upcoming milestones in its historic mission.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A2E237-B34B-4BA6-A176-38E4E17FB623}"/>
              </a:ext>
            </a:extLst>
          </p:cNvPr>
          <p:cNvSpPr/>
          <p:nvPr/>
        </p:nvSpPr>
        <p:spPr>
          <a:xfrm>
            <a:off x="1771330" y="6416520"/>
            <a:ext cx="4700504" cy="2246769"/>
          </a:xfrm>
          <a:prstGeom prst="rect">
            <a:avLst/>
          </a:prstGeom>
        </p:spPr>
        <p:txBody>
          <a:bodyPr wrap="square">
            <a:spAutoFit/>
          </a:bodyPr>
          <a:lstStyle/>
          <a:p>
            <a:pPr algn="just"/>
            <a:r>
              <a:rPr lang="en-US" sz="1400" b="1" i="1" dirty="0">
                <a:latin typeface="Arial" panose="020B0604020202020204" pitchFamily="34" charset="0"/>
                <a:cs typeface="Arial" panose="020B0604020202020204" pitchFamily="34" charset="0"/>
              </a:rPr>
              <a:t>William Hart</a:t>
            </a:r>
            <a:r>
              <a:rPr lang="en-US" sz="1400" i="1" dirty="0">
                <a:latin typeface="Arial" panose="020B0604020202020204" pitchFamily="34" charset="0"/>
                <a:cs typeface="Arial" panose="020B0604020202020204" pitchFamily="34" charset="0"/>
              </a:rPr>
              <a:t> is a member of the Project Systems Engineering and Formulation section at NASA's Jet Propulsion Laboratory. Prior to JPL, he served a variety of roles at Space Systems Loral (SSL), leading electric propulsion and bus design efforts for a variety of commercial and government new business proposals. He is an Associate Fellow in the AIAA, he received his B.S. in Mechanical Engineering from the University of Notre Dame and his M.S. and Ph.D. in Aeronautics and Astronautics from Stanford University.</a:t>
            </a: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04DE1E-30FB-4E21-AA53-AE4B5EFFE1EE}"/>
              </a:ext>
            </a:extLst>
          </p:cNvPr>
          <p:cNvSpPr txBox="1"/>
          <p:nvPr/>
        </p:nvSpPr>
        <p:spPr>
          <a:xfrm>
            <a:off x="772804" y="148755"/>
            <a:ext cx="5312389" cy="1138773"/>
          </a:xfrm>
          <a:prstGeom prst="rect">
            <a:avLst/>
          </a:prstGeom>
          <a:noFill/>
        </p:spPr>
        <p:txBody>
          <a:bodyPr wrap="square" rtlCol="0">
            <a:spAutoFit/>
          </a:bodyPr>
          <a:lstStyle/>
          <a:p>
            <a:pPr algn="ctr"/>
            <a:r>
              <a:rPr lang="en-US" b="1" dirty="0">
                <a:solidFill>
                  <a:schemeClr val="accent1"/>
                </a:solidFill>
              </a:rPr>
              <a:t>AIAA San Gabriel Valley Seminar</a:t>
            </a:r>
          </a:p>
          <a:p>
            <a:pPr algn="ctr"/>
            <a:r>
              <a:rPr lang="en-US" b="1" dirty="0">
                <a:solidFill>
                  <a:schemeClr val="accent1"/>
                </a:solidFill>
              </a:rPr>
              <a:t>December 19, 2024 at 2pm PST</a:t>
            </a:r>
          </a:p>
          <a:p>
            <a:pPr algn="ctr"/>
            <a:r>
              <a:rPr lang="en-US" sz="1600" b="1" dirty="0">
                <a:solidFill>
                  <a:schemeClr val="accent1"/>
                </a:solidFill>
              </a:rPr>
              <a:t>RSVP online:</a:t>
            </a:r>
            <a:r>
              <a:rPr lang="en-US" sz="1600" dirty="0"/>
              <a:t> </a:t>
            </a:r>
            <a:r>
              <a:rPr lang="en-US" sz="1600" b="1" dirty="0">
                <a:solidFill>
                  <a:schemeClr val="accent1"/>
                </a:solidFill>
              </a:rPr>
              <a:t>https://tinyurl.com/aiaa-psyche</a:t>
            </a:r>
            <a:endParaRPr lang="en-US" sz="1200" b="1" dirty="0">
              <a:solidFill>
                <a:schemeClr val="accent1"/>
              </a:solidFill>
            </a:endParaRPr>
          </a:p>
          <a:p>
            <a:pPr algn="ctr"/>
            <a:endParaRPr lang="en-US" sz="1600" b="1" dirty="0">
              <a:solidFill>
                <a:schemeClr val="accent1"/>
              </a:solidFill>
            </a:endParaRPr>
          </a:p>
        </p:txBody>
      </p:sp>
      <p:pic>
        <p:nvPicPr>
          <p:cNvPr id="10" name="Picture 9" descr="A satellite flying over a rocky surface&#10;&#10;Description automatically generated">
            <a:extLst>
              <a:ext uri="{FF2B5EF4-FFF2-40B4-BE49-F238E27FC236}">
                <a16:creationId xmlns:a16="http://schemas.microsoft.com/office/drawing/2014/main" id="{39488B9A-64EB-AC5B-EC29-EF6AB4477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834" y="1093697"/>
            <a:ext cx="3346314" cy="2487214"/>
          </a:xfrm>
          <a:prstGeom prst="rect">
            <a:avLst/>
          </a:prstGeom>
        </p:spPr>
      </p:pic>
      <p:pic>
        <p:nvPicPr>
          <p:cNvPr id="11" name="Picture 10">
            <a:extLst>
              <a:ext uri="{FF2B5EF4-FFF2-40B4-BE49-F238E27FC236}">
                <a16:creationId xmlns:a16="http://schemas.microsoft.com/office/drawing/2014/main" id="{524B781C-E91B-4E47-8B3F-54788BD5D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3" y="6427336"/>
            <a:ext cx="1583140" cy="1978925"/>
          </a:xfrm>
          <a:prstGeom prst="rect">
            <a:avLst/>
          </a:prstGeom>
        </p:spPr>
      </p:pic>
    </p:spTree>
    <p:extLst>
      <p:ext uri="{BB962C8B-B14F-4D97-AF65-F5344CB8AC3E}">
        <p14:creationId xmlns:p14="http://schemas.microsoft.com/office/powerpoint/2010/main" val="363923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239</Words>
  <Application>Microsoft Office PowerPoint</Application>
  <PresentationFormat>Letter Paper (8.5x11 in)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dc:creator>
  <cp:lastModifiedBy>Stacey</cp:lastModifiedBy>
  <cp:revision>15</cp:revision>
  <cp:lastPrinted>2021-10-16T02:15:38Z</cp:lastPrinted>
  <dcterms:created xsi:type="dcterms:W3CDTF">2021-10-15T20:19:22Z</dcterms:created>
  <dcterms:modified xsi:type="dcterms:W3CDTF">2023-12-07T19:13:50Z</dcterms:modified>
</cp:coreProperties>
</file>