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JPG" ContentType="image/jpe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66"/>
  </p:notesMasterIdLst>
  <p:handoutMasterIdLst>
    <p:handoutMasterId r:id="rId67"/>
  </p:handoutMasterIdLst>
  <p:sldIdLst>
    <p:sldId id="814" r:id="rId2"/>
    <p:sldId id="815" r:id="rId3"/>
    <p:sldId id="816" r:id="rId4"/>
    <p:sldId id="817" r:id="rId5"/>
    <p:sldId id="818" r:id="rId6"/>
    <p:sldId id="819" r:id="rId7"/>
    <p:sldId id="820" r:id="rId8"/>
    <p:sldId id="821" r:id="rId9"/>
    <p:sldId id="822" r:id="rId10"/>
    <p:sldId id="823" r:id="rId11"/>
    <p:sldId id="824" r:id="rId12"/>
    <p:sldId id="825" r:id="rId13"/>
    <p:sldId id="826" r:id="rId14"/>
    <p:sldId id="827" r:id="rId15"/>
    <p:sldId id="828" r:id="rId16"/>
    <p:sldId id="829" r:id="rId17"/>
    <p:sldId id="830" r:id="rId18"/>
    <p:sldId id="831" r:id="rId19"/>
    <p:sldId id="834" r:id="rId20"/>
    <p:sldId id="835" r:id="rId21"/>
    <p:sldId id="813" r:id="rId22"/>
    <p:sldId id="802" r:id="rId23"/>
    <p:sldId id="797" r:id="rId24"/>
    <p:sldId id="798" r:id="rId25"/>
    <p:sldId id="799" r:id="rId26"/>
    <p:sldId id="800" r:id="rId27"/>
    <p:sldId id="801" r:id="rId28"/>
    <p:sldId id="757" r:id="rId29"/>
    <p:sldId id="777" r:id="rId30"/>
    <p:sldId id="759" r:id="rId31"/>
    <p:sldId id="842" r:id="rId32"/>
    <p:sldId id="792" r:id="rId33"/>
    <p:sldId id="415" r:id="rId34"/>
    <p:sldId id="537" r:id="rId35"/>
    <p:sldId id="391" r:id="rId36"/>
    <p:sldId id="521" r:id="rId37"/>
    <p:sldId id="577" r:id="rId38"/>
    <p:sldId id="781" r:id="rId39"/>
    <p:sldId id="785" r:id="rId40"/>
    <p:sldId id="787" r:id="rId41"/>
    <p:sldId id="786" r:id="rId42"/>
    <p:sldId id="779" r:id="rId43"/>
    <p:sldId id="783" r:id="rId44"/>
    <p:sldId id="782" r:id="rId45"/>
    <p:sldId id="784" r:id="rId46"/>
    <p:sldId id="791" r:id="rId47"/>
    <p:sldId id="680" r:id="rId48"/>
    <p:sldId id="833" r:id="rId49"/>
    <p:sldId id="778" r:id="rId50"/>
    <p:sldId id="843" r:id="rId51"/>
    <p:sldId id="789" r:id="rId52"/>
    <p:sldId id="832" r:id="rId53"/>
    <p:sldId id="793" r:id="rId54"/>
    <p:sldId id="794" r:id="rId55"/>
    <p:sldId id="795" r:id="rId56"/>
    <p:sldId id="804" r:id="rId57"/>
    <p:sldId id="844" r:id="rId58"/>
    <p:sldId id="809" r:id="rId59"/>
    <p:sldId id="810" r:id="rId60"/>
    <p:sldId id="811" r:id="rId61"/>
    <p:sldId id="812" r:id="rId62"/>
    <p:sldId id="836" r:id="rId63"/>
    <p:sldId id="841" r:id="rId64"/>
    <p:sldId id="838" r:id="rId65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1344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96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019"/>
    <a:srgbClr val="00FFFF"/>
    <a:srgbClr val="A91505"/>
    <a:srgbClr val="00FF00"/>
    <a:srgbClr val="FF6600"/>
    <a:srgbClr val="000099"/>
    <a:srgbClr val="0000CC"/>
    <a:srgbClr val="21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93" autoAdjust="0"/>
    <p:restoredTop sz="94157" autoAdjust="0"/>
  </p:normalViewPr>
  <p:slideViewPr>
    <p:cSldViewPr snapToGrid="0">
      <p:cViewPr varScale="1">
        <p:scale>
          <a:sx n="83" d="100"/>
          <a:sy n="83" d="100"/>
        </p:scale>
        <p:origin x="-90" y="-762"/>
      </p:cViewPr>
      <p:guideLst>
        <p:guide orient="horz" pos="2208"/>
        <p:guide orient="horz" pos="384"/>
        <p:guide orient="horz" pos="4032"/>
        <p:guide orient="horz" pos="960"/>
        <p:guide orient="horz" pos="1344"/>
        <p:guide orient="horz" pos="3072"/>
        <p:guide orient="horz" pos="6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notesViewPr>
    <p:cSldViewPr snapToGrid="0">
      <p:cViewPr varScale="1">
        <p:scale>
          <a:sx n="65" d="100"/>
          <a:sy n="65" d="100"/>
        </p:scale>
        <p:origin x="-970" y="-67"/>
      </p:cViewPr>
      <p:guideLst>
        <p:guide orient="horz" pos="2896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35DE614-39F6-488F-825E-85CAE6D3A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7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0E0D47C-5E4C-4DBA-B679-03C283F0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89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0B1A5-3F84-465B-94DF-E5A697D5B8F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135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D473B-36D9-4D89-8C1E-AB08D548A23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40F0C0-CD78-4A61-8BA7-65A654B55CDB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518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2442-66BC-4F5C-B9B7-0054C3E7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15BF-9651-4F4C-B610-2C7158676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A18A9-9D6D-4231-8F7E-2FE971417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9AEBB-3D39-4D4B-AC47-2493892E3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E4EF0-C4D7-446B-BECB-2D74D51C1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FD56-CE9D-456D-BD51-50241924D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8080F-1D84-4470-BD6A-B7DA71A62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657F-2FA9-4D4E-97CB-DA9154C54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8EDC4-F46A-4ED6-93DB-7F61ADE1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699DC-3048-4553-8D32-531472961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45A9-4433-4321-B64C-06CBFF3BD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D92E49-B7B0-4ADC-85AD-E86041039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800" y="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AIAA DAYTON-CINCINNATI / </a:t>
            </a:r>
            <a:r>
              <a:rPr lang="en-US" altLang="en-US" sz="2800" b="1">
                <a:latin typeface="Times New Roman" pitchFamily="18" charset="0"/>
              </a:rPr>
              <a:t>ASME DAYTON</a:t>
            </a:r>
          </a:p>
          <a:p>
            <a:pPr algn="ctr"/>
            <a:r>
              <a:rPr lang="en-US" altLang="en-US" sz="2800" b="1">
                <a:latin typeface="Times New Roman" pitchFamily="18" charset="0"/>
              </a:rPr>
              <a:t>ANNUAL HONORS &amp; AWARDS PROGRAM</a:t>
            </a:r>
          </a:p>
        </p:txBody>
      </p:sp>
      <p:sp>
        <p:nvSpPr>
          <p:cNvPr id="2051" name="TextBox 22"/>
          <p:cNvSpPr txBox="1">
            <a:spLocks noChangeArrowheads="1"/>
          </p:cNvSpPr>
          <p:nvPr/>
        </p:nvSpPr>
        <p:spPr bwMode="auto">
          <a:xfrm>
            <a:off x="1785938" y="6396038"/>
            <a:ext cx="572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University of Dayton	 May </a:t>
            </a:r>
            <a:r>
              <a:rPr lang="en-US" sz="2400" dirty="0" smtClean="0"/>
              <a:t>21, 2015</a:t>
            </a:r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16454" y="1168279"/>
            <a:ext cx="6571941" cy="5082395"/>
            <a:chOff x="5287963" y="2846954"/>
            <a:chExt cx="4559300" cy="3666559"/>
          </a:xfrm>
        </p:grpSpPr>
        <p:pic>
          <p:nvPicPr>
            <p:cNvPr id="28" name="Picture 26" descr="C:\Users\TilmanCP\Documents\AIAA\AIAA Day-Cin Section\K-12 STEM Outreach\2015-03-15 Cincinnati Science Fair - S&amp;E EXPO\Photos of Winners\1s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27683" y="2847286"/>
              <a:ext cx="1028700" cy="193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 descr="IMG_0556"/>
            <p:cNvPicPr>
              <a:picLocks noChangeAspect="1" noChangeArrowheads="1"/>
            </p:cNvPicPr>
            <p:nvPr/>
          </p:nvPicPr>
          <p:blipFill>
            <a:blip r:embed="rId4" cstate="print"/>
            <a:srcRect t="4989"/>
            <a:stretch>
              <a:fillRect/>
            </a:stretch>
          </p:blipFill>
          <p:spPr bwMode="auto">
            <a:xfrm>
              <a:off x="5294581" y="2875473"/>
              <a:ext cx="1278747" cy="1609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 descr="IMG_0557"/>
            <p:cNvPicPr>
              <a:picLocks noChangeAspect="1" noChangeArrowheads="1"/>
            </p:cNvPicPr>
            <p:nvPr/>
          </p:nvPicPr>
          <p:blipFill>
            <a:blip r:embed="rId5" cstate="print"/>
            <a:srcRect l="11220" t="10207"/>
            <a:stretch>
              <a:fillRect/>
            </a:stretch>
          </p:blipFill>
          <p:spPr bwMode="auto">
            <a:xfrm>
              <a:off x="8453887" y="4572000"/>
              <a:ext cx="1380285" cy="1921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 descr="IMG_0555"/>
            <p:cNvPicPr>
              <a:picLocks noChangeAspect="1" noChangeArrowheads="1"/>
            </p:cNvPicPr>
            <p:nvPr/>
          </p:nvPicPr>
          <p:blipFill>
            <a:blip r:embed="rId6" cstate="print"/>
            <a:srcRect l="20396" t="18864"/>
            <a:stretch>
              <a:fillRect/>
            </a:stretch>
          </p:blipFill>
          <p:spPr bwMode="auto">
            <a:xfrm>
              <a:off x="8561087" y="2864957"/>
              <a:ext cx="1281112" cy="178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8" descr="#3 Cinci Thesing.jpg"/>
            <p:cNvPicPr>
              <a:picLocks noChangeAspect="1"/>
            </p:cNvPicPr>
            <p:nvPr/>
          </p:nvPicPr>
          <p:blipFill>
            <a:blip r:embed="rId7" cstate="print"/>
            <a:srcRect t="19386"/>
            <a:stretch>
              <a:fillRect/>
            </a:stretch>
          </p:blipFill>
          <p:spPr bwMode="auto">
            <a:xfrm>
              <a:off x="5294012" y="4236230"/>
              <a:ext cx="1563987" cy="12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7" descr="#2 UC Bobba.jpg"/>
            <p:cNvPicPr>
              <a:picLocks noChangeAspect="1"/>
            </p:cNvPicPr>
            <p:nvPr/>
          </p:nvPicPr>
          <p:blipFill>
            <a:blip r:embed="rId8" cstate="print"/>
            <a:srcRect t="16800" b="35740"/>
            <a:stretch>
              <a:fillRect/>
            </a:stretch>
          </p:blipFill>
          <p:spPr bwMode="auto">
            <a:xfrm>
              <a:off x="6926708" y="5369690"/>
              <a:ext cx="1544428" cy="114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9" descr="#3 UD Hendricks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91800" y="5287992"/>
              <a:ext cx="1633622" cy="1224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4" descr="#2 UD Middleton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32123" y="4352035"/>
              <a:ext cx="1621763" cy="1178583"/>
            </a:xfrm>
            <a:prstGeom prst="rect">
              <a:avLst/>
            </a:prstGeom>
          </p:spPr>
        </p:pic>
        <p:pic>
          <p:nvPicPr>
            <p:cNvPr id="36" name="Picture 24" descr="# 1 UD Coyle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40707" y="2846954"/>
              <a:ext cx="1242408" cy="1725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" name="Group 24"/>
            <p:cNvGrpSpPr>
              <a:grpSpLocks/>
            </p:cNvGrpSpPr>
            <p:nvPr/>
          </p:nvGrpSpPr>
          <p:grpSpPr bwMode="auto">
            <a:xfrm>
              <a:off x="5287963" y="2857500"/>
              <a:ext cx="4559300" cy="3656013"/>
              <a:chOff x="4867774" y="2781300"/>
              <a:chExt cx="4954090" cy="3695827"/>
            </a:xfrm>
          </p:grpSpPr>
          <p:sp>
            <p:nvSpPr>
              <p:cNvPr id="38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4867774" y="2781300"/>
                <a:ext cx="4954090" cy="3695827"/>
              </a:xfrm>
              <a:prstGeom prst="rect">
                <a:avLst/>
              </a:prstGeom>
              <a:noFill/>
              <a:ln w="38100">
                <a:solidFill>
                  <a:srgbClr val="9933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800">
                  <a:latin typeface="Tahoma" pitchFamily="34" charset="0"/>
                </a:endParaRPr>
              </a:p>
            </p:txBody>
          </p:sp>
          <p:sp>
            <p:nvSpPr>
              <p:cNvPr id="39" name="Text Box 74"/>
              <p:cNvSpPr txBox="1">
                <a:spLocks noChangeArrowheads="1"/>
              </p:cNvSpPr>
              <p:nvPr/>
            </p:nvSpPr>
            <p:spPr bwMode="auto">
              <a:xfrm>
                <a:off x="6257724" y="4873943"/>
                <a:ext cx="2289025" cy="59114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6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Science Fair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6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Award Winners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228600" y="1016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Tenth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Annual DESS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Sponsors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7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1304925" y="14605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70432" y="6019800"/>
            <a:ext cx="66078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hlink"/>
                </a:solidFill>
                <a:latin typeface="Times New Roman" pitchFamily="18" charset="0"/>
              </a:rPr>
              <a:t>Thank you for your </a:t>
            </a:r>
            <a:r>
              <a:rPr lang="en-US" sz="4400" dirty="0" smtClean="0">
                <a:solidFill>
                  <a:schemeClr val="hlink"/>
                </a:solidFill>
                <a:latin typeface="Times New Roman" pitchFamily="18" charset="0"/>
              </a:rPr>
              <a:t>support!</a:t>
            </a:r>
            <a:endParaRPr lang="en-US" sz="44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51" y="2112733"/>
            <a:ext cx="2351337" cy="95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77" y="2196049"/>
            <a:ext cx="2423503" cy="87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Ohio Aerospace Institu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1" y="4771905"/>
            <a:ext cx="1477370" cy="9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s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81" y="4881710"/>
            <a:ext cx="1821781" cy="10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930459" y="1527958"/>
            <a:ext cx="3292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Gold Sponsors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7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28600" y="4134482"/>
            <a:ext cx="3292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Silver Sponsors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7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914570" y="4170156"/>
            <a:ext cx="50252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Supporting Organizations</a:t>
            </a:r>
            <a:endParaRPr lang="en-US" sz="320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7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45" y="4843048"/>
            <a:ext cx="1313760" cy="1291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77" y="4838454"/>
            <a:ext cx="1743564" cy="871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1637588"/>
            <a:ext cx="1076325" cy="1608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t="25044" r="11045" b="23866"/>
          <a:stretch/>
        </p:blipFill>
        <p:spPr>
          <a:xfrm>
            <a:off x="597942" y="3410183"/>
            <a:ext cx="2553838" cy="724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69" y="3118894"/>
            <a:ext cx="1607024" cy="1051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6812" r="6259" b="-1"/>
          <a:stretch/>
        </p:blipFill>
        <p:spPr>
          <a:xfrm>
            <a:off x="5868535" y="3356165"/>
            <a:ext cx="2866031" cy="61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228600" y="104775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rPr>
              <a:t>ASME Dayton Engineering Sciences Symposium</a:t>
            </a:r>
          </a:p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rPr>
              <a:t>Best Presentation Awards</a:t>
            </a:r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 flipV="1">
            <a:off x="1447800" y="1371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787021" y="1521725"/>
            <a:ext cx="805217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Measurements: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Clark</a:t>
            </a:r>
            <a:endParaRPr lang="en-US" sz="24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Additive Manufacturing: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Kyle 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Harned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</a:t>
            </a:r>
            <a:r>
              <a:rPr lang="en-US" sz="24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Raabe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Alexander Cozier,</a:t>
            </a:r>
          </a:p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Margaret Riley</a:t>
            </a:r>
          </a:p>
          <a:p>
            <a:pPr>
              <a:defRPr/>
            </a:pP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 Session, College: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</a:t>
            </a:r>
            <a:r>
              <a:rPr lang="en-US" sz="24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Hehr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Marcelo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Dapino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Paul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Wolcott, </a:t>
            </a:r>
            <a:endParaRPr lang="en-U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Matt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Scheidt</a:t>
            </a:r>
            <a:endParaRPr lang="en-U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 and Fatigue: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Emily Henry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Optimization: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Nidal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Jodeh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Abishek</a:t>
            </a:r>
            <a:r>
              <a:rPr 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Kamaraj</a:t>
            </a:r>
            <a:endParaRPr lang="en-US" sz="24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Sciences: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Mouleeswaran</a:t>
            </a:r>
            <a:r>
              <a:rPr 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Palaniappan</a:t>
            </a:r>
            <a:endParaRPr lang="en-US" sz="2400" b="1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228600" y="104775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rPr>
              <a:t>ASME Dayton Engineering Sciences Symposium</a:t>
            </a:r>
          </a:p>
          <a:p>
            <a:pPr algn="ctr">
              <a:defRPr/>
            </a:pP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rPr>
              <a:t>Best Presentation Awards</a:t>
            </a:r>
          </a:p>
        </p:txBody>
      </p:sp>
      <p:sp>
        <p:nvSpPr>
          <p:cNvPr id="11267" name="Line 2"/>
          <p:cNvSpPr>
            <a:spLocks noChangeShapeType="1"/>
          </p:cNvSpPr>
          <p:nvPr/>
        </p:nvSpPr>
        <p:spPr bwMode="auto">
          <a:xfrm flipV="1">
            <a:off x="1447800" y="1371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787021" y="1494430"/>
            <a:ext cx="8052179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Undergraduate Research: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Adam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Katterheinrich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defRPr/>
            </a:pP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Nicholas Nielsen, Tyler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Parcell</a:t>
            </a:r>
            <a:endParaRPr lang="en-U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and Clean Energy: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Lafleur</a:t>
            </a:r>
            <a:endParaRPr lang="en-U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Microstructures: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Gregory </a:t>
            </a:r>
            <a:r>
              <a:rPr lang="en-US" sz="24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Loughnane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Dynamics &amp; CFD: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Arvind Mohan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Education: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Vidur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Prasad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Sensors: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Singleton </a:t>
            </a:r>
          </a:p>
          <a:p>
            <a:pPr>
              <a:defRPr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Biomedical: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Senia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Smoot</a:t>
            </a:r>
            <a:b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Light-Matter Interaction: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William Vance</a:t>
            </a:r>
            <a:b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 Session, High School: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Ryan Wood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7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</p:spTree>
    <p:extLst>
      <p:ext uri="{BB962C8B-B14F-4D97-AF65-F5344CB8AC3E}">
        <p14:creationId xmlns:p14="http://schemas.microsoft.com/office/powerpoint/2010/main" val="8055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12291" name="Line 8"/>
          <p:cNvSpPr>
            <a:spLocks noChangeShapeType="1"/>
          </p:cNvSpPr>
          <p:nvPr/>
        </p:nvSpPr>
        <p:spPr bwMode="auto">
          <a:xfrm flipV="1">
            <a:off x="14478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4249" name="Rectangle 9"/>
          <p:cNvSpPr>
            <a:spLocks noChangeArrowheads="1"/>
          </p:cNvSpPr>
          <p:nvPr/>
        </p:nvSpPr>
        <p:spPr bwMode="auto">
          <a:xfrm>
            <a:off x="1749425" y="201613"/>
            <a:ext cx="5659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rPr>
              <a:t>ASME Member Longevity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3241" y="1645993"/>
            <a:ext cx="363001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William Andes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 Brown</a:t>
            </a:r>
            <a:b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Thomas Eason</a:t>
            </a:r>
            <a:b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Joseph </a:t>
            </a:r>
            <a:r>
              <a:rPr lang="en-US" sz="2400" b="1" u="sng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Fulford</a:t>
            </a: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Brent Hughes</a:t>
            </a:r>
            <a:b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 Jenks</a:t>
            </a:r>
            <a:b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400" b="1" u="sng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2080" y="1095763"/>
            <a:ext cx="19812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 Years</a:t>
            </a:r>
            <a:endParaRPr lang="en-US" sz="3200" u="sng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53669" y="1645993"/>
            <a:ext cx="363001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Christopher </a:t>
            </a:r>
            <a:r>
              <a:rPr lang="en-US" sz="2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Murawski</a:t>
            </a:r>
            <a:r>
              <a:rPr 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Christopher Murphy</a:t>
            </a:r>
            <a:endParaRPr lang="en-US" sz="24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Andrew Murray</a:t>
            </a:r>
            <a:b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Timothy Norman</a:t>
            </a:r>
            <a:b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 </a:t>
            </a:r>
            <a:r>
              <a:rPr lang="en-US" sz="24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Papay</a:t>
            </a: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Richard </a:t>
            </a:r>
            <a:r>
              <a:rPr lang="en-US" sz="2400" b="1" u="sng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Rivir</a:t>
            </a:r>
            <a:r>
              <a:rPr lang="en-US" sz="2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795091" y="4616036"/>
            <a:ext cx="36300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Bill Elrod</a:t>
            </a:r>
            <a:b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Roger Panton</a:t>
            </a:r>
            <a:b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Reuben Wasserman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94480" y="4031261"/>
            <a:ext cx="1981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 </a:t>
            </a:r>
            <a:r>
              <a:rPr lang="en-US" sz="3200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Years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2719478" y="1692275"/>
            <a:ext cx="37050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Caleb Barnes</a:t>
            </a:r>
          </a:p>
          <a:p>
            <a:pPr algn="ctr">
              <a:defRPr/>
            </a:pPr>
            <a:r>
              <a:rPr lang="en-US" sz="28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AFRL/RQVA</a:t>
            </a:r>
            <a:endParaRPr lang="en-US" sz="28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68550" y="6003925"/>
            <a:ext cx="4406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</a:rPr>
              <a:t>Congratulations!!</a:t>
            </a: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522114" y="34925"/>
            <a:ext cx="80997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</a:rPr>
              <a:t>ASME Dayton Section</a:t>
            </a:r>
          </a:p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</a:rPr>
              <a:t>Young Engineer of the Year Award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-106" charset="0"/>
            </a:endParaRP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1409700" y="151765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187" y="3254375"/>
            <a:ext cx="4778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“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Caleb Barnes is recognized for advancing the understanding of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streamwise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vortex-wing interaction</a:t>
            </a:r>
            <a:r>
              <a:rPr lang="en-US" sz="2400" dirty="0" smtClean="0"/>
              <a:t>.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8"/>
          <a:stretch/>
        </p:blipFill>
        <p:spPr bwMode="auto">
          <a:xfrm>
            <a:off x="5412346" y="2707936"/>
            <a:ext cx="2726207" cy="315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3005709" y="1692275"/>
            <a:ext cx="31325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Michael </a:t>
            </a:r>
            <a:r>
              <a:rPr lang="en-US" sz="32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Ooten</a:t>
            </a:r>
            <a:endParaRPr lang="en-US" sz="3200" b="1" u="sng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8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AFRL/RQTT</a:t>
            </a:r>
            <a:endParaRPr lang="en-US" sz="28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68550" y="6003925"/>
            <a:ext cx="4406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</a:rPr>
              <a:t>Congratulations!!</a:t>
            </a: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522114" y="34925"/>
            <a:ext cx="80997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</a:rPr>
              <a:t>ASME Dayton Section</a:t>
            </a:r>
          </a:p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</a:rPr>
              <a:t>Young Engineer of the Year Award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-106" charset="0"/>
            </a:endParaRP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1409700" y="151765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187" y="3254375"/>
            <a:ext cx="4778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“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Ooten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recognized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significant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and development of advanced turbine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r>
              <a:rPr lang="en-US" sz="2400" dirty="0" smtClean="0"/>
              <a:t>.”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2"/>
          <a:stretch/>
        </p:blipFill>
        <p:spPr bwMode="auto">
          <a:xfrm>
            <a:off x="5415889" y="2707937"/>
            <a:ext cx="2719122" cy="305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7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2889491" y="1692275"/>
            <a:ext cx="33650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Michael List</a:t>
            </a:r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8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AFRL/RQTT</a:t>
            </a:r>
            <a:endParaRPr lang="en-US" sz="28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68550" y="6003925"/>
            <a:ext cx="4406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</a:rPr>
              <a:t>Congratulations!!</a:t>
            </a: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855215" y="34925"/>
            <a:ext cx="743357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</a:rPr>
              <a:t>ASME Dayton Section</a:t>
            </a:r>
          </a:p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</a:rPr>
              <a:t>Outstanding Contribution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</a:rPr>
              <a:t>Award</a:t>
            </a: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1409700" y="151765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187" y="3254375"/>
            <a:ext cx="4778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“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contributions towards the advancement of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reduced order modeling of advanced turbo-machinery engine inlets.”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5"/>
          <a:stretch/>
        </p:blipFill>
        <p:spPr bwMode="auto">
          <a:xfrm>
            <a:off x="5363606" y="2707938"/>
            <a:ext cx="2823688" cy="311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2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2073582" y="1692275"/>
            <a:ext cx="499688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</a:t>
            </a:r>
            <a:r>
              <a:rPr lang="en-US" sz="32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william</a:t>
            </a: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Copenhaver</a:t>
            </a:r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8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AFRL/RQTT</a:t>
            </a:r>
            <a:endParaRPr lang="en-US" sz="28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28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68550" y="6003925"/>
            <a:ext cx="4406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</a:rPr>
              <a:t>Congratulations!!</a:t>
            </a: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1290638" y="34925"/>
            <a:ext cx="6562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</a:rPr>
              <a:t>ASME Dayton Section</a:t>
            </a:r>
          </a:p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</a:rPr>
              <a:t>Lifetime Achievement Award</a:t>
            </a: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1409700" y="151765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188" y="3219400"/>
            <a:ext cx="4692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“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recognition of technical accomplishments in the areas of turbomachinery compressors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flow control, along with sustained and distinguished service to both ASME and AIAA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.”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8" name="Picture 2" descr="https://media.licdn.com/mpr/mpr/shrinknp_400_400/p/3/005/07c/338/0ba53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0" y="2743200"/>
            <a:ext cx="3260724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68550" y="6003925"/>
            <a:ext cx="4406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</a:rPr>
              <a:t>Congratulations!!</a:t>
            </a: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1071203" y="34925"/>
            <a:ext cx="70015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6" charset="0"/>
              </a:rPr>
              <a:t>ASME Dayton Section</a:t>
            </a:r>
          </a:p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Chair’s Special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 Awards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-106" charset="0"/>
            </a:endParaRP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V="1">
            <a:off x="1409700" y="151765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6854" y="4209707"/>
            <a:ext cx="2570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 Miller</a:t>
            </a:r>
            <a:endParaRPr lang="en-US" sz="2400" b="1" u="sng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2375" y="4269017"/>
            <a:ext cx="2766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Darren Holland</a:t>
            </a:r>
            <a:endParaRPr lang="en-US" sz="2400" b="1" u="sng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3" t="24999" b="36840"/>
          <a:stretch/>
        </p:blipFill>
        <p:spPr>
          <a:xfrm>
            <a:off x="1770417" y="1910687"/>
            <a:ext cx="1883391" cy="2317573"/>
          </a:xfrm>
          <a:prstGeom prst="rect">
            <a:avLst/>
          </a:prstGeom>
        </p:spPr>
      </p:pic>
      <p:pic>
        <p:nvPicPr>
          <p:cNvPr id="1026" name="Picture 2" descr="http://www.cedarville.edu/~/media/Images/Biography/G-I/Holland-Darren.jpg?w=24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5" b="21511"/>
          <a:stretch/>
        </p:blipFill>
        <p:spPr bwMode="auto">
          <a:xfrm>
            <a:off x="5167858" y="1892134"/>
            <a:ext cx="2075123" cy="231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68550" y="4730682"/>
            <a:ext cx="4692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“</a:t>
            </a:r>
            <a:r>
              <a:rPr lang="en-US" sz="2400" dirty="0"/>
              <a:t>For outstanding service </a:t>
            </a:r>
            <a:r>
              <a:rPr lang="en-US" sz="2400" dirty="0" smtClean="0"/>
              <a:t>to the</a:t>
            </a:r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ASME </a:t>
            </a:r>
            <a:r>
              <a:rPr lang="en-US" sz="2400" dirty="0"/>
              <a:t>Dayton </a:t>
            </a:r>
            <a:r>
              <a:rPr lang="en-US" sz="2400" dirty="0" smtClean="0"/>
              <a:t>Section”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343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97496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Dinner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Meetings (2)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Lunch ‘n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Learns (11)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STEM (Science Fairs; Women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Engineering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Camp; Booths at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Techfest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Air Show,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SpaceFest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WACO Fly-In)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DCASS with Keynote Michael Drake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Tour of Hawthorn Hill with Stephen Wright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Tour of Mach 3 &amp; 6 Wind Tunnels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Tour of Champaign Aviation Museum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Public Policy Meeting with Congressman Turner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Student Sponsorship at Air Camp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Others (Tours,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SequestFest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Day, CVD, NMUSAF Hollywood)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AMERICAN INSTITUTE OF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AERONAUTICS AND ASTRONAUTICS</a:t>
            </a:r>
            <a:r>
              <a:rPr lang="en-US" sz="3200" dirty="0" smtClean="0">
                <a:latin typeface="GE Inspira Pitch"/>
              </a:rPr>
              <a:t> </a:t>
            </a:r>
          </a:p>
        </p:txBody>
      </p:sp>
      <p:pic>
        <p:nvPicPr>
          <p:cNvPr id="1638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0238" y="1078963"/>
            <a:ext cx="2971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44550" y="6221413"/>
            <a:ext cx="7391400" cy="4492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4880"/>
              </a:buClr>
              <a:defRPr/>
            </a:pP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Hosted over </a:t>
            </a:r>
            <a:r>
              <a:rPr lang="en-US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40 programs 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and events!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266700" y="76200"/>
            <a:ext cx="861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rPr>
              <a:t>ASME Dayton Section</a:t>
            </a:r>
          </a:p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rPr>
              <a:t>2014-2015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rPr>
              <a:t>Executive Board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V="1">
            <a:off x="1409700" y="1371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76313" y="6019800"/>
            <a:ext cx="71961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hlink"/>
                </a:solidFill>
                <a:latin typeface="Times New Roman" pitchFamily="18" charset="0"/>
              </a:rPr>
              <a:t>Thank you for your dedication!</a:t>
            </a:r>
          </a:p>
        </p:txBody>
      </p:sp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268288" y="1676400"/>
            <a:ext cx="81438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Leger </a:t>
            </a: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 &amp; Webmaster</a:t>
            </a:r>
            <a:endParaRPr lang="en-US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Vince </a:t>
            </a:r>
            <a:r>
              <a:rPr lang="en-US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Miller</a:t>
            </a: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Treasurer</a:t>
            </a:r>
          </a:p>
          <a:p>
            <a:pPr>
              <a:defRPr/>
            </a:pPr>
            <a:r>
              <a:rPr lang="en-US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Tommy Baudendistel</a:t>
            </a: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Honors and Awards </a:t>
            </a:r>
            <a:endParaRPr lang="en-US" b="1" i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Fair </a:t>
            </a:r>
            <a:r>
              <a:rPr lang="en-US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Awards </a:t>
            </a:r>
          </a:p>
          <a:p>
            <a:pPr>
              <a:defRPr/>
            </a:pPr>
            <a:r>
              <a:rPr lang="en-US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Sivaram</a:t>
            </a:r>
            <a:r>
              <a:rPr lang="en-US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Gogineni</a:t>
            </a:r>
            <a:r>
              <a:rPr lang="en-US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Executive Director</a:t>
            </a:r>
            <a:endParaRPr lang="en-US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Board </a:t>
            </a: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Member: </a:t>
            </a:r>
            <a:r>
              <a:rPr lang="en-US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 Miller</a:t>
            </a: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Cedarville University: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Darren Holland</a:t>
            </a:r>
          </a:p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Wright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University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Ha-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Dayton: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Myszka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AS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5486" y="1570038"/>
            <a:ext cx="3061814" cy="195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228600" y="76200"/>
            <a:ext cx="861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AIAA Dayton - Cincinnati Section</a:t>
            </a:r>
          </a:p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2014-2015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Executive Board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1447800" y="1371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28575" y="1563688"/>
            <a:ext cx="70866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Lance Chenault	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Chair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Michael List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r>
              <a:rPr lang="en-US" sz="2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Vice-Chair</a:t>
            </a:r>
            <a:endParaRPr lang="en-US" sz="20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Michael List		</a:t>
            </a:r>
            <a:r>
              <a:rPr lang="en-US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Secretary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Jon Poggie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sz="2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Treasurer</a:t>
            </a:r>
            <a:endParaRPr lang="en-US" sz="20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Tim Cleaver	</a:t>
            </a:r>
            <a:r>
              <a:rPr lang="en-US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Membership Chair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Oliver Leembruggen	</a:t>
            </a:r>
            <a:r>
              <a:rPr lang="en-US" sz="2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College </a:t>
            </a:r>
            <a:r>
              <a:rPr lang="en-US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Outreach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Carl Tilmann		</a:t>
            </a:r>
            <a:r>
              <a:rPr lang="en-US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Pre College </a:t>
            </a:r>
            <a:r>
              <a:rPr lang="en-US" sz="2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Outreach</a:t>
            </a:r>
            <a:r>
              <a:rPr lang="en-US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         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Margo Ratcliff</a:t>
            </a:r>
            <a:r>
              <a:rPr lang="en-US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Webmaster 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Eric Swenson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</a:t>
            </a:r>
            <a:r>
              <a:rPr lang="en-US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Symposium Chair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Rob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Mitchell</a:t>
            </a:r>
            <a:r>
              <a:rPr lang="en-US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Young </a:t>
            </a:r>
            <a:r>
              <a:rPr lang="en-US" sz="2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Professionals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Mike White</a:t>
            </a:r>
            <a:r>
              <a:rPr lang="en-US" sz="2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Public Policy</a:t>
            </a:r>
            <a:endParaRPr lang="en-US" sz="20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Darius Sanders</a:t>
            </a:r>
            <a:r>
              <a:rPr lang="en-US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Career &amp; Workforce Development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Sivaram 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Gogineni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sz="20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Regional Representative      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Marc Polanka	</a:t>
            </a:r>
            <a:r>
              <a:rPr lang="en-US" sz="2000" b="1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Honors and Awards</a:t>
            </a:r>
            <a:endParaRPr lang="en-US" sz="20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en-US" sz="26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en-US" sz="2600" b="1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26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     </a:t>
            </a:r>
            <a:endParaRPr lang="en-US" sz="2600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28600" y="5983288"/>
            <a:ext cx="8655050" cy="4492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4880"/>
              </a:buClr>
              <a:defRPr/>
            </a:pPr>
            <a:r>
              <a:rPr lang="en-US" sz="2800" dirty="0" smtClean="0">
                <a:solidFill>
                  <a:schemeClr val="bg2"/>
                </a:solidFill>
                <a:latin typeface="GE Inspira Pitch"/>
              </a:rPr>
              <a:t>Thank you for your dedication to our members!</a:t>
            </a:r>
            <a:endParaRPr lang="en-US" sz="2800" dirty="0">
              <a:solidFill>
                <a:schemeClr val="bg2"/>
              </a:solidFill>
              <a:latin typeface="GE Inspira Pitch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4920" y="1592317"/>
            <a:ext cx="3907548" cy="260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1635100" y="249238"/>
            <a:ext cx="59690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AIAA k-12 STEM Volunteers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756177" y="5423984"/>
            <a:ext cx="32234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hlink"/>
                </a:solidFill>
                <a:latin typeface="Times New Roman" pitchFamily="18" charset="0"/>
              </a:rPr>
              <a:t>Thank You!!!</a:t>
            </a:r>
            <a:endParaRPr lang="en-US" sz="44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9699" y="1231900"/>
            <a:ext cx="8730705" cy="5283200"/>
          </a:xfrm>
        </p:spPr>
        <p:txBody>
          <a:bodyPr numCol="3"/>
          <a:lstStyle/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Neil Bechmann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José Camberos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Darrell Crowe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Anang Dadhich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Chad </a:t>
            </a:r>
            <a:r>
              <a:rPr lang="en-US" sz="2400" dirty="0" err="1" smtClean="0"/>
              <a:t>Geesman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Sid </a:t>
            </a:r>
            <a:r>
              <a:rPr lang="en-US" sz="2400" dirty="0" err="1" smtClean="0"/>
              <a:t>Gunasekaran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McKenzie Kinzbach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spc="-100" dirty="0"/>
              <a:t>Oliver Leembruggen</a:t>
            </a:r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David Liu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Wayne Lundberg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Doris Lundberg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Mark Mears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Rob Mitchell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Marc Polanka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Rory Roberts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Dhuree Seth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Rachel Sharp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Josh Shepard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spc="-100" dirty="0" smtClean="0"/>
              <a:t>Andrew Stubblebine </a:t>
            </a:r>
            <a:endParaRPr lang="en-US" sz="2400" spc="-1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Carl Tilmann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Sam Tilmann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Mike White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Rick Wills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Cale Zeune</a:t>
            </a:r>
            <a:endParaRPr lang="en-US" sz="2400" dirty="0"/>
          </a:p>
          <a:p>
            <a:pPr marL="173038" indent="-173038">
              <a:spcBef>
                <a:spcPts val="0"/>
              </a:spcBef>
            </a:pPr>
            <a:endParaRPr lang="en-US" sz="2400" dirty="0" smtClean="0"/>
          </a:p>
          <a:p>
            <a:pPr marL="173038" indent="-173038">
              <a:spcBef>
                <a:spcPts val="0"/>
              </a:spcBef>
            </a:pPr>
            <a:endParaRPr lang="en-US" sz="2400" dirty="0" smtClean="0"/>
          </a:p>
          <a:p>
            <a:pPr marL="173038" indent="-173038">
              <a:spcBef>
                <a:spcPts val="0"/>
              </a:spcBef>
            </a:pPr>
            <a:endParaRPr lang="en-US" sz="2400" dirty="0" smtClean="0"/>
          </a:p>
          <a:p>
            <a:pPr marL="173038" indent="-173038">
              <a:spcBef>
                <a:spcPts val="0"/>
              </a:spcBef>
            </a:pPr>
            <a:endParaRPr lang="en-US" sz="2400" dirty="0"/>
          </a:p>
          <a:p>
            <a:pPr marL="173038" indent="-173038">
              <a:spcBef>
                <a:spcPts val="0"/>
              </a:spcBef>
            </a:pPr>
            <a:r>
              <a:rPr lang="en-US" sz="2400" dirty="0" err="1" smtClean="0"/>
              <a:t>UD</a:t>
            </a:r>
            <a:r>
              <a:rPr lang="en-US" sz="2400" dirty="0" smtClean="0"/>
              <a:t> D/B/F Team</a:t>
            </a:r>
          </a:p>
          <a:p>
            <a:pPr marL="173038" indent="-173038">
              <a:spcBef>
                <a:spcPts val="0"/>
              </a:spcBef>
            </a:pPr>
            <a:r>
              <a:rPr lang="en-US" sz="2400" dirty="0" err="1" smtClean="0"/>
              <a:t>UD</a:t>
            </a:r>
            <a:r>
              <a:rPr lang="en-US" sz="2400" dirty="0" smtClean="0"/>
              <a:t> </a:t>
            </a:r>
            <a:r>
              <a:rPr lang="en-US" sz="2400" dirty="0"/>
              <a:t>Student Branch</a:t>
            </a:r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UC Student Branch</a:t>
            </a:r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WSU Stud. Branch</a:t>
            </a:r>
          </a:p>
          <a:p>
            <a:pPr marL="173038" indent="-173038">
              <a:spcBef>
                <a:spcPts val="0"/>
              </a:spcBef>
            </a:pPr>
            <a:r>
              <a:rPr lang="en-US" sz="2400" dirty="0"/>
              <a:t>Air Force Institute of Technology</a:t>
            </a:r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Dayton Affiliated Societies Council</a:t>
            </a:r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National Museum of the USAF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2947" y="0"/>
            <a:ext cx="1319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ndi" panose="02000505030000020004" pitchFamily="2" charset="0"/>
              </a:rPr>
              <a:t>Air Show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30" y="19884"/>
            <a:ext cx="125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ndi" panose="02000505030000020004" pitchFamily="2" charset="0"/>
              </a:rPr>
              <a:t>TechFest</a:t>
            </a:r>
          </a:p>
        </p:txBody>
      </p:sp>
      <p:sp>
        <p:nvSpPr>
          <p:cNvPr id="11" name="Rectangle 10"/>
          <p:cNvSpPr/>
          <p:nvPr/>
        </p:nvSpPr>
        <p:spPr>
          <a:xfrm rot="5400000">
            <a:off x="7923640" y="5256843"/>
            <a:ext cx="2082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ndi" panose="02000505030000020004" pitchFamily="2" charset="0"/>
              </a:rPr>
              <a:t>Engineers Week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46575" y="19884"/>
            <a:ext cx="2984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ndi" panose="02000505030000020004" pitchFamily="2" charset="0"/>
              </a:rPr>
              <a:t>Great Wright Carnival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86562" y="6488668"/>
            <a:ext cx="1359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CC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ndi" panose="02000505030000020004" pitchFamily="2" charset="0"/>
              </a:rPr>
              <a:t>SpaceFest</a:t>
            </a:r>
            <a:endParaRPr lang="en-US" sz="1600" dirty="0">
              <a:solidFill>
                <a:srgbClr val="CC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ondi" panose="02000505030000020004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66141" y="19884"/>
            <a:ext cx="1748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ndi" panose="02000505030000020004" pitchFamily="2" charset="0"/>
              </a:rPr>
              <a:t>Science Fairs</a:t>
            </a:r>
          </a:p>
        </p:txBody>
      </p:sp>
      <p:sp>
        <p:nvSpPr>
          <p:cNvPr id="16" name="Rectangle 15"/>
          <p:cNvSpPr/>
          <p:nvPr/>
        </p:nvSpPr>
        <p:spPr>
          <a:xfrm rot="5400000">
            <a:off x="8086089" y="1330538"/>
            <a:ext cx="1757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ndi" panose="02000505030000020004" pitchFamily="2" charset="0"/>
              </a:rPr>
              <a:t>WACO Fly-in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8296693" y="3284534"/>
            <a:ext cx="1336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CC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ndi" panose="02000505030000020004" pitchFamily="2" charset="0"/>
              </a:rPr>
              <a:t>ScopeOut</a:t>
            </a:r>
            <a:endParaRPr lang="en-US" sz="1600" dirty="0" smtClean="0">
              <a:solidFill>
                <a:srgbClr val="CC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ondi" panose="02000505030000020004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43840" y="6488668"/>
            <a:ext cx="2809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CC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ndi" panose="02000505030000020004" pitchFamily="2" charset="0"/>
              </a:rPr>
              <a:t>STEMulate</a:t>
            </a:r>
            <a:r>
              <a:rPr lang="en-US" sz="1600" dirty="0" smtClean="0">
                <a:solidFill>
                  <a:srgbClr val="CC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ndi" panose="02000505030000020004" pitchFamily="2" charset="0"/>
              </a:rPr>
              <a:t> your Mind</a:t>
            </a:r>
            <a:endParaRPr lang="en-US" sz="1600" dirty="0">
              <a:solidFill>
                <a:srgbClr val="CC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ondi" panose="0200050503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30" y="6457540"/>
            <a:ext cx="3737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ndi" panose="02000505030000020004" pitchFamily="2" charset="0"/>
              </a:rPr>
              <a:t>Wright-Dunbar </a:t>
            </a:r>
            <a:r>
              <a:rPr lang="en-US" sz="1600" dirty="0">
                <a:solidFill>
                  <a:srgbClr val="CC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ndi" panose="02000505030000020004" pitchFamily="2" charset="0"/>
              </a:rPr>
              <a:t>Urban Nights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31593" y="0"/>
            <a:ext cx="1046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CC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ondi" panose="02000505030000020004" pitchFamily="2" charset="0"/>
              </a:rPr>
              <a:t>iSPACE</a:t>
            </a:r>
            <a:endParaRPr lang="en-US" sz="1600" dirty="0" smtClean="0">
              <a:solidFill>
                <a:srgbClr val="CC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ondi" panose="02000505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1200150" y="249238"/>
            <a:ext cx="680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Montgomery County Science Fair</a:t>
            </a: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0" y="116205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Magnets Launch Satellites into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Space?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”</a:t>
            </a:r>
            <a:r>
              <a:rPr lang="en-US" sz="3200" dirty="0" smtClean="0"/>
              <a:t> </a:t>
            </a:r>
            <a:endParaRPr lang="en-US" sz="3200" dirty="0"/>
          </a:p>
          <a:p>
            <a:pPr algn="ctr">
              <a:defRPr/>
            </a:pP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sz="32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</a:t>
            </a: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Place – </a:t>
            </a: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Curtis Mackey</a:t>
            </a:r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1219200" y="249238"/>
            <a:ext cx="680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Montgomery County Science Fair</a:t>
            </a: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5002307" y="1377950"/>
            <a:ext cx="33025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“Ground Effect”</a:t>
            </a:r>
            <a:endParaRPr lang="en-US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32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nd</a:t>
            </a: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Place </a:t>
            </a:r>
            <a:r>
              <a:rPr lang="en-US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Nicolas </a:t>
            </a:r>
            <a:r>
              <a:rPr lang="en-US" sz="32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Pitrof</a:t>
            </a:r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9" t="15342" r="21350"/>
          <a:stretch/>
        </p:blipFill>
        <p:spPr>
          <a:xfrm>
            <a:off x="548637" y="1620433"/>
            <a:ext cx="3818964" cy="4047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1219200" y="249238"/>
            <a:ext cx="680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Montgomery County Science Fair</a:t>
            </a: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1415668" y="1407232"/>
            <a:ext cx="67184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“Optimum Propeller Design”</a:t>
            </a:r>
            <a:endParaRPr lang="en-US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en-US" sz="32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rd</a:t>
            </a: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Place – </a:t>
            </a: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Julianna Huber</a:t>
            </a:r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430213" y="249238"/>
            <a:ext cx="8378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E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Southwest Ohio Science and Engineering Expo</a:t>
            </a:r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838200" y="1190625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Cycling Aerodynamics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”</a:t>
            </a:r>
            <a:endParaRPr lang="en-US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sz="32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st</a:t>
            </a: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Place – </a:t>
            </a:r>
            <a:r>
              <a:rPr lang="en-US" sz="32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Gabriel </a:t>
            </a:r>
            <a:r>
              <a:rPr lang="en-US" sz="3200" b="1" u="sng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Dobrozsi</a:t>
            </a:r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7" name="Picture 6" descr="C:\Users\TilmanCP\Documents\AIAA\AIAA Day-Cin Section\K-12 STEM Outreach\2015-03-15 Cincinnati Science Fair - S&amp;E EXPO\Photos of Winners\1s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45" y="2706873"/>
            <a:ext cx="2565779" cy="35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8"/>
          <a:stretch/>
        </p:blipFill>
        <p:spPr>
          <a:xfrm>
            <a:off x="1334329" y="2693668"/>
            <a:ext cx="3969191" cy="3490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838200" y="1104900"/>
            <a:ext cx="7848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“The Effects of Different Angled Winglets in a Turbulent Flow”</a:t>
            </a:r>
            <a:endParaRPr lang="en-US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32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nd</a:t>
            </a: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Place			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Adam Smith</a:t>
            </a: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</a:t>
            </a:r>
          </a:p>
          <a:p>
            <a:pPr algn="ctr">
              <a:defRPr/>
            </a:pPr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0213" y="249238"/>
            <a:ext cx="8378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Southwest Ohio Science and Engineering Expo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838200" y="1104900"/>
            <a:ext cx="7848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“Stealthy Shapes: How to Make an Aircraft Invisible to Radar”</a:t>
            </a:r>
            <a:endParaRPr lang="en-US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</a:t>
            </a:r>
            <a:r>
              <a:rPr lang="en-US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3</a:t>
            </a:r>
            <a:r>
              <a:rPr lang="en-US" sz="3200" b="1" baseline="30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rd</a:t>
            </a:r>
            <a:r>
              <a:rPr lang="en-US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Place 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	</a:t>
            </a:r>
            <a:r>
              <a:rPr lang="en-US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</a:t>
            </a: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Kevin </a:t>
            </a:r>
            <a:r>
              <a:rPr lang="en-US" sz="32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Wedig</a:t>
            </a:r>
            <a:endParaRPr lang="en-US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30213" y="249238"/>
            <a:ext cx="8378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Southwest Ohio Science and Engineering Expo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4392613" y="422275"/>
            <a:ext cx="42243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b="1" i="1">
                <a:latin typeface="Times New Roman" pitchFamily="18" charset="0"/>
              </a:rPr>
              <a:t>AMERICAN INSTITUTE OF </a:t>
            </a:r>
          </a:p>
          <a:p>
            <a:pPr algn="ctr" eaLnBrk="0" hangingPunct="0"/>
            <a:r>
              <a:rPr lang="en-US" b="1" i="1">
                <a:latin typeface="Times New Roman" pitchFamily="18" charset="0"/>
              </a:rPr>
              <a:t>AERONAUTICS AND ASTRONAUTICS</a:t>
            </a:r>
            <a:r>
              <a:rPr lang="en-US" sz="2400">
                <a:latin typeface="Times New Roman" pitchFamily="18" charset="0"/>
              </a:rPr>
              <a:t>	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562225" y="3552825"/>
            <a:ext cx="3133725" cy="1693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Bookman Old Style" pitchFamily="18" charset="0"/>
              </a:rPr>
              <a:t>4 </a:t>
            </a:r>
            <a:r>
              <a:rPr lang="en-US" sz="2400" b="1" dirty="0">
                <a:latin typeface="Bookman Old Style" pitchFamily="18" charset="0"/>
              </a:rPr>
              <a:t>March 2015</a:t>
            </a:r>
          </a:p>
          <a:p>
            <a:pPr algn="ctr"/>
            <a:r>
              <a:rPr lang="en-US" sz="2000" b="1" dirty="0">
                <a:latin typeface="Bookman Old Style" pitchFamily="18" charset="0"/>
              </a:rPr>
              <a:t>Sinclair</a:t>
            </a:r>
          </a:p>
          <a:p>
            <a:pPr algn="ctr"/>
            <a:r>
              <a:rPr lang="en-US" sz="2000" b="1" dirty="0">
                <a:latin typeface="Bookman Old Style" pitchFamily="18" charset="0"/>
              </a:rPr>
              <a:t> Conference</a:t>
            </a:r>
          </a:p>
          <a:p>
            <a:pPr algn="ctr"/>
            <a:r>
              <a:rPr lang="en-US" sz="2000" b="1" dirty="0">
                <a:latin typeface="Bookman Old Style" pitchFamily="18" charset="0"/>
              </a:rPr>
              <a:t> Center</a:t>
            </a:r>
          </a:p>
          <a:p>
            <a:pPr algn="ctr"/>
            <a:r>
              <a:rPr lang="en-US" sz="2000" b="1" dirty="0">
                <a:latin typeface="Bookman Old Style" pitchFamily="18" charset="0"/>
              </a:rPr>
              <a:t> Dayton, Ohio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1200150" y="1409700"/>
            <a:ext cx="69294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9D1019"/>
                </a:solidFill>
                <a:latin typeface="Bookman Old Style" pitchFamily="18" charset="0"/>
              </a:rPr>
              <a:t>40</a:t>
            </a:r>
            <a:r>
              <a:rPr lang="en-US" sz="2800" b="1" baseline="30000">
                <a:solidFill>
                  <a:srgbClr val="9D1019"/>
                </a:solidFill>
                <a:latin typeface="Bookman Old Style" pitchFamily="18" charset="0"/>
              </a:rPr>
              <a:t>th</a:t>
            </a:r>
            <a:r>
              <a:rPr lang="en-US" sz="2800" b="1">
                <a:solidFill>
                  <a:srgbClr val="9D1019"/>
                </a:solidFill>
                <a:latin typeface="Bookman Old Style" pitchFamily="18" charset="0"/>
              </a:rPr>
              <a:t> Annual</a:t>
            </a:r>
          </a:p>
          <a:p>
            <a:pPr algn="ctr"/>
            <a:r>
              <a:rPr lang="en-US" sz="3200" b="1">
                <a:solidFill>
                  <a:srgbClr val="A50021"/>
                </a:solidFill>
                <a:latin typeface="Bookman Old Style" pitchFamily="18" charset="0"/>
              </a:rPr>
              <a:t>Dayton-Cincinnati</a:t>
            </a:r>
          </a:p>
          <a:p>
            <a:pPr algn="ctr"/>
            <a:r>
              <a:rPr lang="en-US" sz="3200" b="1">
                <a:solidFill>
                  <a:srgbClr val="A50021"/>
                </a:solidFill>
                <a:latin typeface="Bookman Old Style" pitchFamily="18" charset="0"/>
              </a:rPr>
              <a:t>Aerospace Sciences Symposium</a:t>
            </a:r>
          </a:p>
        </p:txBody>
      </p:sp>
      <p:pic>
        <p:nvPicPr>
          <p:cNvPr id="10245" name="Picture 29" descr="DCLogoHorizont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38125"/>
            <a:ext cx="3795713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5176838" y="5972175"/>
            <a:ext cx="39671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/>
              <a:t>2015 DCASS Organizing Committee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0" y="6273800"/>
            <a:ext cx="3386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/>
              <a:t>2015 DCASS Keynote Speaker </a:t>
            </a:r>
          </a:p>
          <a:p>
            <a:pPr algn="ctr" eaLnBrk="0" hangingPunct="0"/>
            <a:r>
              <a:rPr lang="en-US" sz="1600"/>
              <a:t>Mr. Michael Drake</a:t>
            </a:r>
          </a:p>
        </p:txBody>
      </p:sp>
      <p:pic>
        <p:nvPicPr>
          <p:cNvPr id="10248" name="Picture 10" descr="https://fbcdn-sphotos-b-a.akamaihd.net/hphotos-ak-xfp1/v/t1.0-9/10431490_883046448418411_866606014468085646_n.jpg?oh=2f2583278ab2f09d9c491fbd13f87194&amp;oe=5572CF21&amp;__gda__=1433973178_f8bedff52e6c8cee3319eb1815490b7c"/>
          <p:cNvPicPr>
            <a:picLocks noChangeAspect="1"/>
          </p:cNvPicPr>
          <p:nvPr/>
        </p:nvPicPr>
        <p:blipFill>
          <a:blip r:embed="rId3" cstate="print"/>
          <a:srcRect l="22430" r="8871"/>
          <a:stretch>
            <a:fillRect/>
          </a:stretch>
        </p:blipFill>
        <p:spPr bwMode="auto">
          <a:xfrm>
            <a:off x="271463" y="2965450"/>
            <a:ext cx="2601912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 descr="https://fbcdn-sphotos-g-a.akamaihd.net/hphotos-ak-xpt1/v/t1.0-9/11062033_883046551751734_1694400373146458793_n.jpg?oh=c4c410aa4d261b935ea1795c01ca4666&amp;oe=55AF6384&amp;__gda__=1437162624_9f6e6fae7d02f8f962f1c5d4f8aa7f00"/>
          <p:cNvPicPr>
            <a:picLocks noChangeAspect="1" noChangeArrowheads="1"/>
          </p:cNvPicPr>
          <p:nvPr/>
        </p:nvPicPr>
        <p:blipFill>
          <a:blip r:embed="rId4" cstate="print"/>
          <a:srcRect l="4205" r="5724"/>
          <a:stretch>
            <a:fillRect/>
          </a:stretch>
        </p:blipFill>
        <p:spPr bwMode="auto">
          <a:xfrm>
            <a:off x="5268913" y="3070225"/>
            <a:ext cx="38750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412750" y="847725"/>
            <a:ext cx="87630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Executive Co-Chairs	</a:t>
            </a:r>
            <a:r>
              <a:rPr lang="en-US" sz="25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Eric Swenson</a:t>
            </a:r>
            <a:r>
              <a:rPr lang="en-US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&amp; </a:t>
            </a:r>
            <a:r>
              <a:rPr lang="en-US" sz="25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Ryan </a:t>
            </a:r>
            <a:r>
              <a:rPr lang="en-US" sz="25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Schmit</a:t>
            </a:r>
            <a:endParaRPr lang="en-US" sz="25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Technical Program		</a:t>
            </a:r>
            <a:r>
              <a:rPr lang="en-US" sz="25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Ryan </a:t>
            </a:r>
            <a:r>
              <a:rPr lang="en-US" sz="25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Schmit</a:t>
            </a:r>
            <a:r>
              <a:rPr lang="en-US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&amp; Mike Brown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Aide				</a:t>
            </a:r>
            <a:r>
              <a:rPr lang="en-US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Markus Rumpfkeil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Art-in-Science</a:t>
            </a:r>
            <a:r>
              <a:rPr lang="en-US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	Levi </a:t>
            </a:r>
            <a:r>
              <a:rPr lang="en-US" sz="25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Elston</a:t>
            </a:r>
            <a:endParaRPr lang="en-US" sz="25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Corporate Sponsorship 	</a:t>
            </a:r>
            <a:r>
              <a:rPr lang="en-US" sz="25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Sivaram Gogineni</a:t>
            </a:r>
            <a:r>
              <a:rPr lang="en-US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,  Cindy Obringer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Exhibits			</a:t>
            </a:r>
            <a:r>
              <a:rPr lang="en-US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Mike Brown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Keynote 			</a:t>
            </a:r>
            <a:r>
              <a:rPr lang="en-US" sz="25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Lance Chenault</a:t>
            </a:r>
            <a:endParaRPr lang="en-US" sz="25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Publications 			</a:t>
            </a:r>
            <a:r>
              <a:rPr lang="en-US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Travis </a:t>
            </a:r>
            <a:r>
              <a:rPr lang="en-US" sz="25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Michalak</a:t>
            </a:r>
            <a:endParaRPr lang="en-US" sz="25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Registration 			</a:t>
            </a:r>
            <a:r>
              <a:rPr lang="en-US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Amy Lynch &amp; </a:t>
            </a:r>
            <a:r>
              <a:rPr lang="en-US" sz="25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Tim Leger</a:t>
            </a: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</a:t>
            </a:r>
            <a:endParaRPr lang="en-US" sz="25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Government Approval 	</a:t>
            </a:r>
            <a:r>
              <a:rPr lang="en-US" sz="25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Eric Swenson</a:t>
            </a:r>
            <a:r>
              <a:rPr lang="en-US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&amp; </a:t>
            </a:r>
            <a:r>
              <a:rPr lang="en-US" sz="25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Ryan </a:t>
            </a:r>
            <a:r>
              <a:rPr lang="en-US" sz="2500" b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Schmit</a:t>
            </a:r>
            <a:endParaRPr lang="en-US" sz="25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Venue and Gifts		</a:t>
            </a:r>
            <a:r>
              <a:rPr lang="en-US" sz="25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Beth Huelskamp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Web Site 			</a:t>
            </a:r>
            <a:r>
              <a:rPr lang="en-US" sz="25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Tim Leger</a:t>
            </a:r>
          </a:p>
        </p:txBody>
      </p:sp>
      <p:sp>
        <p:nvSpPr>
          <p:cNvPr id="300042" name="Rectangle 10"/>
          <p:cNvSpPr>
            <a:spLocks noChangeArrowheads="1"/>
          </p:cNvSpPr>
          <p:nvPr/>
        </p:nvSpPr>
        <p:spPr bwMode="auto">
          <a:xfrm>
            <a:off x="1374775" y="-76200"/>
            <a:ext cx="6394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Symposium Planning Team</a:t>
            </a:r>
          </a:p>
        </p:txBody>
      </p:sp>
      <p:sp>
        <p:nvSpPr>
          <p:cNvPr id="11268" name="Line 15"/>
          <p:cNvSpPr>
            <a:spLocks noChangeShapeType="1"/>
          </p:cNvSpPr>
          <p:nvPr/>
        </p:nvSpPr>
        <p:spPr bwMode="auto">
          <a:xfrm flipV="1">
            <a:off x="1409700" y="7620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228600" y="160338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rPr>
              <a:t>ASME Dayton Section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V="1">
            <a:off x="1409700" y="1116013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37" name="Rectangle 18"/>
          <p:cNvSpPr>
            <a:spLocks noChangeArrowheads="1"/>
          </p:cNvSpPr>
          <p:nvPr/>
        </p:nvSpPr>
        <p:spPr bwMode="auto">
          <a:xfrm>
            <a:off x="252249" y="1417585"/>
            <a:ext cx="8607972" cy="50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>
            <a:spAutoFit/>
          </a:bodyPr>
          <a:lstStyle/>
          <a:p>
            <a:pPr algn="ctr">
              <a:defRPr/>
            </a:pP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2014-2015 Activities</a:t>
            </a:r>
          </a:p>
          <a:p>
            <a:pPr algn="ctr">
              <a:defRPr/>
            </a:pPr>
            <a:endParaRPr lang="en-US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October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•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16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DESS</a:t>
            </a:r>
          </a:p>
          <a:p>
            <a:pPr lvl="1">
              <a:buFontTx/>
              <a:buChar char="•"/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March 2015</a:t>
            </a:r>
          </a:p>
          <a:p>
            <a:pPr lvl="1">
              <a:buFontTx/>
              <a:buChar char="•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Support of 40</a:t>
            </a:r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DCASS</a:t>
            </a:r>
          </a:p>
          <a:p>
            <a:pPr lvl="1">
              <a:buFontTx/>
              <a:buChar char="•"/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Ohio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District Science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</a:p>
          <a:p>
            <a:pPr lvl="1"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2015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Impromptu Design</a:t>
            </a:r>
          </a:p>
          <a:p>
            <a:pPr lvl="1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Competition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2014-2015 </a:t>
            </a: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Support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TechFest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FIRST Lego League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 sections (UD, WSU, Cedarville)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Activities at Valley</a:t>
            </a:r>
          </a:p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View middle school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 View Science Fair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 Splash</a:t>
            </a:r>
          </a:p>
          <a:p>
            <a:pPr>
              <a:buFontTx/>
              <a:buChar char="•"/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MWPG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•"/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6" descr="AS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2063" y="98425"/>
            <a:ext cx="1428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http://www.cs.wright.edu/~asme/asm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" y="84138"/>
            <a:ext cx="923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3"/>
          <p:cNvGrpSpPr>
            <a:grpSpLocks/>
          </p:cNvGrpSpPr>
          <p:nvPr/>
        </p:nvGrpSpPr>
        <p:grpSpPr bwMode="auto">
          <a:xfrm>
            <a:off x="3890963" y="6350"/>
            <a:ext cx="306387" cy="925513"/>
            <a:chOff x="2379" y="4"/>
            <a:chExt cx="193" cy="583"/>
          </a:xfrm>
        </p:grpSpPr>
        <p:sp>
          <p:nvSpPr>
            <p:cNvPr id="12311" name="Rectangle 14"/>
            <p:cNvSpPr>
              <a:spLocks noChangeArrowheads="1"/>
            </p:cNvSpPr>
            <p:nvPr/>
          </p:nvSpPr>
          <p:spPr bwMode="auto">
            <a:xfrm>
              <a:off x="2552" y="4"/>
              <a:ext cx="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12" name="Rectangle 15"/>
            <p:cNvSpPr>
              <a:spLocks noChangeArrowheads="1"/>
            </p:cNvSpPr>
            <p:nvPr/>
          </p:nvSpPr>
          <p:spPr bwMode="auto">
            <a:xfrm>
              <a:off x="2379" y="176"/>
              <a:ext cx="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13" name="Rectangle 16"/>
            <p:cNvSpPr>
              <a:spLocks noChangeArrowheads="1"/>
            </p:cNvSpPr>
            <p:nvPr/>
          </p:nvSpPr>
          <p:spPr bwMode="auto">
            <a:xfrm>
              <a:off x="2450" y="347"/>
              <a:ext cx="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2291" name="Rectangle 17"/>
          <p:cNvSpPr>
            <a:spLocks noChangeArrowheads="1"/>
          </p:cNvSpPr>
          <p:nvPr/>
        </p:nvSpPr>
        <p:spPr bwMode="auto">
          <a:xfrm>
            <a:off x="1908175" y="144463"/>
            <a:ext cx="53848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200" b="1" i="1">
                <a:latin typeface="Times New Roman" pitchFamily="18" charset="0"/>
              </a:rPr>
              <a:t>40</a:t>
            </a:r>
            <a:r>
              <a:rPr lang="en-US" sz="3200" b="1" i="1" baseline="30000">
                <a:latin typeface="Times New Roman" pitchFamily="18" charset="0"/>
              </a:rPr>
              <a:t>th</a:t>
            </a:r>
            <a:r>
              <a:rPr lang="en-US" sz="3200" b="1" i="1">
                <a:latin typeface="Times New Roman" pitchFamily="18" charset="0"/>
              </a:rPr>
              <a:t> Dayton-Cincinnati</a:t>
            </a:r>
          </a:p>
          <a:p>
            <a:pPr algn="ctr"/>
            <a:r>
              <a:rPr lang="en-US" sz="3200" b="1" i="1">
                <a:latin typeface="Times New Roman" pitchFamily="18" charset="0"/>
              </a:rPr>
              <a:t>Aerospace Sciences Symposium</a:t>
            </a:r>
          </a:p>
          <a:p>
            <a:pPr algn="ctr"/>
            <a:r>
              <a:rPr lang="en-US" sz="2800" i="1">
                <a:latin typeface="Times New Roman" pitchFamily="18" charset="0"/>
              </a:rPr>
              <a:t>Recognizes the Following</a:t>
            </a:r>
          </a:p>
        </p:txBody>
      </p:sp>
      <p:sp>
        <p:nvSpPr>
          <p:cNvPr id="379922" name="Rectangle 18"/>
          <p:cNvSpPr>
            <a:spLocks noChangeArrowheads="1"/>
          </p:cNvSpPr>
          <p:nvPr/>
        </p:nvSpPr>
        <p:spPr bwMode="auto">
          <a:xfrm>
            <a:off x="3240088" y="1546225"/>
            <a:ext cx="26654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C0000"/>
                </a:solidFill>
                <a:latin typeface="Arial" charset="0"/>
                <a:cs typeface="+mn-cs"/>
              </a:rPr>
              <a:t>CO-SPONSORS</a:t>
            </a:r>
            <a:endParaRPr lang="en-US" sz="2800" dirty="0">
              <a:solidFill>
                <a:srgbClr val="CC0000"/>
              </a:solidFill>
              <a:latin typeface="Arial" charset="0"/>
              <a:cs typeface="+mn-cs"/>
            </a:endParaRPr>
          </a:p>
        </p:txBody>
      </p:sp>
      <p:pic>
        <p:nvPicPr>
          <p:cNvPr id="12293" name="Picture 28" descr="AS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225" y="2484438"/>
            <a:ext cx="18526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30"/>
          <p:cNvSpPr txBox="1">
            <a:spLocks noChangeArrowheads="1"/>
          </p:cNvSpPr>
          <p:nvPr/>
        </p:nvSpPr>
        <p:spPr bwMode="auto">
          <a:xfrm>
            <a:off x="6562725" y="2565400"/>
            <a:ext cx="2225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Dayton Section</a:t>
            </a: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Cedarville Student Section</a:t>
            </a: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UD Student Section</a:t>
            </a: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WSU Student Section</a:t>
            </a:r>
          </a:p>
        </p:txBody>
      </p:sp>
      <p:pic>
        <p:nvPicPr>
          <p:cNvPr id="12295" name="Picture 35" descr="AC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903663"/>
            <a:ext cx="9636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36"/>
          <p:cNvSpPr txBox="1">
            <a:spLocks noChangeArrowheads="1"/>
          </p:cNvSpPr>
          <p:nvPr/>
        </p:nvSpPr>
        <p:spPr bwMode="auto">
          <a:xfrm>
            <a:off x="1350963" y="3930650"/>
            <a:ext cx="18478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American Chemical</a:t>
            </a:r>
          </a:p>
          <a:p>
            <a:pPr eaLnBrk="0" hangingPunct="0"/>
            <a:r>
              <a:rPr lang="en-US" sz="1400" b="1">
                <a:latin typeface="Arial" charset="0"/>
              </a:rPr>
              <a:t>Society</a:t>
            </a:r>
          </a:p>
          <a:p>
            <a:pPr eaLnBrk="0" hangingPunct="0"/>
            <a:endParaRPr lang="en-US" sz="800">
              <a:latin typeface="Tw Cen MT" pitchFamily="34" charset="0"/>
            </a:endParaRP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Dayton Section</a:t>
            </a:r>
          </a:p>
        </p:txBody>
      </p:sp>
      <p:sp>
        <p:nvSpPr>
          <p:cNvPr id="12297" name="TextBox 37"/>
          <p:cNvSpPr txBox="1">
            <a:spLocks noChangeArrowheads="1"/>
          </p:cNvSpPr>
          <p:nvPr/>
        </p:nvSpPr>
        <p:spPr bwMode="auto">
          <a:xfrm>
            <a:off x="1588" y="1941513"/>
            <a:ext cx="46894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charset="0"/>
              </a:rPr>
              <a:t>American Institute of Aeronautics and Astronautics</a:t>
            </a:r>
          </a:p>
        </p:txBody>
      </p:sp>
      <p:sp>
        <p:nvSpPr>
          <p:cNvPr id="12298" name="TextBox 39"/>
          <p:cNvSpPr txBox="1">
            <a:spLocks noChangeArrowheads="1"/>
          </p:cNvSpPr>
          <p:nvPr/>
        </p:nvSpPr>
        <p:spPr bwMode="auto">
          <a:xfrm>
            <a:off x="4846638" y="2117725"/>
            <a:ext cx="383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Arial" charset="0"/>
              </a:rPr>
              <a:t>American Society of Mechanical Engineers</a:t>
            </a:r>
          </a:p>
        </p:txBody>
      </p:sp>
      <p:sp>
        <p:nvSpPr>
          <p:cNvPr id="12299" name="TextBox 43"/>
          <p:cNvSpPr txBox="1">
            <a:spLocks noChangeArrowheads="1"/>
          </p:cNvSpPr>
          <p:nvPr/>
        </p:nvSpPr>
        <p:spPr bwMode="auto">
          <a:xfrm>
            <a:off x="1774825" y="2243138"/>
            <a:ext cx="1854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Illinois Section</a:t>
            </a: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AFIT Student Section</a:t>
            </a: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ONU Student Section</a:t>
            </a: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UC Student Section</a:t>
            </a: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UD Student Section</a:t>
            </a: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UK Student Section</a:t>
            </a: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WSU Student Section</a:t>
            </a:r>
          </a:p>
        </p:txBody>
      </p:sp>
      <p:pic>
        <p:nvPicPr>
          <p:cNvPr id="12300" name="Picture 50" descr="AIAALogo_Meatbal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2308225"/>
            <a:ext cx="12366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51" descr="SAS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4113" y="5889625"/>
            <a:ext cx="920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Box 52"/>
          <p:cNvSpPr txBox="1">
            <a:spLocks noChangeArrowheads="1"/>
          </p:cNvSpPr>
          <p:nvPr/>
        </p:nvSpPr>
        <p:spPr bwMode="auto">
          <a:xfrm>
            <a:off x="6132513" y="5916613"/>
            <a:ext cx="20732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Society for</a:t>
            </a:r>
          </a:p>
          <a:p>
            <a:pPr eaLnBrk="0" hangingPunct="0"/>
            <a:r>
              <a:rPr lang="en-US" sz="1400" b="1">
                <a:latin typeface="Arial" charset="0"/>
              </a:rPr>
              <a:t>Applied Spectroscopy</a:t>
            </a:r>
          </a:p>
          <a:p>
            <a:pPr eaLnBrk="0" hangingPunct="0"/>
            <a:endParaRPr lang="en-US" sz="800">
              <a:latin typeface="Tw Cen MT" pitchFamily="34" charset="0"/>
            </a:endParaRP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Ohio Valley Section</a:t>
            </a:r>
          </a:p>
        </p:txBody>
      </p:sp>
      <p:pic>
        <p:nvPicPr>
          <p:cNvPr id="12303" name="Picture 53" descr="IES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4888" y="487045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Box 54"/>
          <p:cNvSpPr txBox="1">
            <a:spLocks noChangeArrowheads="1"/>
          </p:cNvSpPr>
          <p:nvPr/>
        </p:nvSpPr>
        <p:spPr bwMode="auto">
          <a:xfrm>
            <a:off x="6132513" y="4897438"/>
            <a:ext cx="23907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Institute of Environmental</a:t>
            </a:r>
          </a:p>
          <a:p>
            <a:pPr eaLnBrk="0" hangingPunct="0"/>
            <a:r>
              <a:rPr lang="en-US" sz="1400" b="1">
                <a:latin typeface="Arial" charset="0"/>
              </a:rPr>
              <a:t>Sciences and Technology</a:t>
            </a:r>
          </a:p>
          <a:p>
            <a:pPr eaLnBrk="0" hangingPunct="0"/>
            <a:endParaRPr lang="en-US" sz="800">
              <a:latin typeface="Tw Cen MT" pitchFamily="34" charset="0"/>
            </a:endParaRP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Greater Ohio Chapter</a:t>
            </a:r>
          </a:p>
        </p:txBody>
      </p:sp>
      <p:pic>
        <p:nvPicPr>
          <p:cNvPr id="12305" name="Picture 55" descr="HFE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886325"/>
            <a:ext cx="871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TextBox 56"/>
          <p:cNvSpPr txBox="1">
            <a:spLocks noChangeArrowheads="1"/>
          </p:cNvSpPr>
          <p:nvPr/>
        </p:nvSpPr>
        <p:spPr bwMode="auto">
          <a:xfrm>
            <a:off x="1350963" y="4911725"/>
            <a:ext cx="19970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Human Factors and</a:t>
            </a:r>
          </a:p>
          <a:p>
            <a:pPr eaLnBrk="0" hangingPunct="0"/>
            <a:r>
              <a:rPr lang="en-US" sz="1400" b="1">
                <a:latin typeface="Arial" charset="0"/>
              </a:rPr>
              <a:t>Ergonomics Society</a:t>
            </a:r>
          </a:p>
          <a:p>
            <a:pPr eaLnBrk="0" hangingPunct="0"/>
            <a:endParaRPr lang="en-US" sz="800" b="1">
              <a:latin typeface="Arial" charset="0"/>
            </a:endParaRP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Southern Ohio Chapter</a:t>
            </a:r>
          </a:p>
        </p:txBody>
      </p:sp>
      <p:pic>
        <p:nvPicPr>
          <p:cNvPr id="12307" name="Picture 57" descr="AUSVI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1225" y="4014788"/>
            <a:ext cx="14081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TextBox 58"/>
          <p:cNvSpPr txBox="1">
            <a:spLocks noChangeArrowheads="1"/>
          </p:cNvSpPr>
          <p:nvPr/>
        </p:nvSpPr>
        <p:spPr bwMode="auto">
          <a:xfrm>
            <a:off x="6132513" y="3903663"/>
            <a:ext cx="27114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Association for Unmanned</a:t>
            </a:r>
          </a:p>
          <a:p>
            <a:pPr eaLnBrk="0" hangingPunct="0"/>
            <a:r>
              <a:rPr lang="en-US" sz="1400" b="1">
                <a:latin typeface="Arial" charset="0"/>
              </a:rPr>
              <a:t>Vehicle Systems International</a:t>
            </a:r>
          </a:p>
          <a:p>
            <a:pPr eaLnBrk="0" hangingPunct="0"/>
            <a:endParaRPr lang="en-US" sz="800">
              <a:latin typeface="Tw Cen MT" pitchFamily="34" charset="0"/>
            </a:endParaRP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Wright-Kettering Chapter</a:t>
            </a:r>
          </a:p>
        </p:txBody>
      </p:sp>
      <p:pic>
        <p:nvPicPr>
          <p:cNvPr id="12309" name="Picture 59" descr="SAMP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586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0" name="TextBox 60"/>
          <p:cNvSpPr txBox="1">
            <a:spLocks noChangeArrowheads="1"/>
          </p:cNvSpPr>
          <p:nvPr/>
        </p:nvSpPr>
        <p:spPr bwMode="auto">
          <a:xfrm>
            <a:off x="1350963" y="5892800"/>
            <a:ext cx="31575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 b="1">
                <a:latin typeface="Arial" charset="0"/>
              </a:rPr>
              <a:t>Society for the Advancement of</a:t>
            </a:r>
          </a:p>
          <a:p>
            <a:pPr eaLnBrk="0" hangingPunct="0"/>
            <a:r>
              <a:rPr lang="en-US" sz="1400" b="1">
                <a:latin typeface="Arial" charset="0"/>
              </a:rPr>
              <a:t>Materials and Process Engineering</a:t>
            </a:r>
          </a:p>
          <a:p>
            <a:pPr eaLnBrk="0" hangingPunct="0"/>
            <a:endParaRPr lang="en-US" sz="800">
              <a:latin typeface="Tw Cen MT" pitchFamily="34" charset="0"/>
            </a:endParaRPr>
          </a:p>
          <a:p>
            <a:pPr eaLnBrk="0" hangingPunct="0"/>
            <a:r>
              <a:rPr lang="en-US" sz="1400" b="1">
                <a:latin typeface="Times New Roman" pitchFamily="18" charset="0"/>
                <a:cs typeface="Times New Roman" pitchFamily="18" charset="0"/>
              </a:rPr>
              <a:t>Midwest 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7"/>
          <p:cNvSpPr>
            <a:spLocks noChangeArrowheads="1"/>
          </p:cNvSpPr>
          <p:nvPr/>
        </p:nvSpPr>
        <p:spPr bwMode="auto">
          <a:xfrm>
            <a:off x="1908175" y="144463"/>
            <a:ext cx="53848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r>
              <a:rPr lang="en-US" sz="3200" b="1" i="1" dirty="0" smtClean="0">
                <a:latin typeface="Times New Roman" pitchFamily="18" charset="0"/>
              </a:rPr>
              <a:t>39</a:t>
            </a:r>
            <a:r>
              <a:rPr lang="en-US" sz="3200" b="1" i="1" baseline="30000" dirty="0" smtClean="0">
                <a:latin typeface="Times New Roman" pitchFamily="18" charset="0"/>
              </a:rPr>
              <a:t>th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</a:rPr>
              <a:t>Dayton-Cincinnati</a:t>
            </a:r>
          </a:p>
          <a:p>
            <a:pPr algn="ctr" eaLnBrk="1" hangingPunct="1"/>
            <a:r>
              <a:rPr lang="en-US" sz="3200" b="1" i="1" dirty="0">
                <a:latin typeface="Times New Roman" pitchFamily="18" charset="0"/>
              </a:rPr>
              <a:t>Aerospace Sciences Symposium</a:t>
            </a:r>
          </a:p>
          <a:p>
            <a:pPr algn="ctr" eaLnBrk="1" hangingPunct="1"/>
            <a:r>
              <a:rPr lang="en-US" sz="2800" i="1" dirty="0">
                <a:latin typeface="Times New Roman" pitchFamily="18" charset="0"/>
              </a:rPr>
              <a:t>Recognizes the Following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362200" y="1598613"/>
            <a:ext cx="44211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CC0000"/>
                </a:solidFill>
                <a:latin typeface="Arial" charset="0"/>
              </a:rPr>
              <a:t>CORPORATE-SPONSORS</a:t>
            </a:r>
            <a:endParaRPr lang="en-US" sz="2800" dirty="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43" name="Picture 42" descr="SpectralEnergie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91" y="3783525"/>
            <a:ext cx="1698131" cy="728405"/>
          </a:xfrm>
          <a:prstGeom prst="rect">
            <a:avLst/>
          </a:prstGeom>
        </p:spPr>
      </p:pic>
      <p:pic>
        <p:nvPicPr>
          <p:cNvPr id="44" name="Picture 43" descr="GE_logo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1004"/>
          <a:stretch/>
        </p:blipFill>
        <p:spPr>
          <a:xfrm>
            <a:off x="3073276" y="2231917"/>
            <a:ext cx="990875" cy="987371"/>
          </a:xfrm>
          <a:prstGeom prst="rect">
            <a:avLst/>
          </a:prstGeom>
        </p:spPr>
      </p:pic>
      <p:pic>
        <p:nvPicPr>
          <p:cNvPr id="45" name="Picture 44" descr="MotionEngineering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79" y="5008609"/>
            <a:ext cx="1517803" cy="999677"/>
          </a:xfrm>
          <a:prstGeom prst="rect">
            <a:avLst/>
          </a:prstGeom>
        </p:spPr>
      </p:pic>
      <p:pic>
        <p:nvPicPr>
          <p:cNvPr id="46" name="Picture 45" descr="MacAulayBrown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60" y="2419188"/>
            <a:ext cx="1401604" cy="548640"/>
          </a:xfrm>
          <a:prstGeom prst="rect">
            <a:avLst/>
          </a:prstGeom>
        </p:spPr>
      </p:pic>
      <p:pic>
        <p:nvPicPr>
          <p:cNvPr id="47" name="Picture 46" descr="UC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4" y="2230569"/>
            <a:ext cx="1630141" cy="819841"/>
          </a:xfrm>
          <a:prstGeom prst="rect">
            <a:avLst/>
          </a:prstGeom>
        </p:spPr>
      </p:pic>
      <p:pic>
        <p:nvPicPr>
          <p:cNvPr id="48" name="Picture 47" descr="Cradle_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14" y="2546373"/>
            <a:ext cx="1828800" cy="468442"/>
          </a:xfrm>
          <a:prstGeom prst="rect">
            <a:avLst/>
          </a:prstGeom>
        </p:spPr>
      </p:pic>
      <p:pic>
        <p:nvPicPr>
          <p:cNvPr id="49" name="Picture 48" descr="OAI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60" y="5029475"/>
            <a:ext cx="1297529" cy="914400"/>
          </a:xfrm>
          <a:prstGeom prst="rect">
            <a:avLst/>
          </a:prstGeom>
        </p:spPr>
      </p:pic>
      <p:pic>
        <p:nvPicPr>
          <p:cNvPr id="50" name="Picture 49" descr="ISSI_inverted_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00" y="5161306"/>
            <a:ext cx="1150125" cy="594360"/>
          </a:xfrm>
          <a:prstGeom prst="rect">
            <a:avLst/>
          </a:prstGeom>
        </p:spPr>
      </p:pic>
      <p:grpSp>
        <p:nvGrpSpPr>
          <p:cNvPr id="2" name="Group 50"/>
          <p:cNvGrpSpPr/>
          <p:nvPr/>
        </p:nvGrpSpPr>
        <p:grpSpPr>
          <a:xfrm>
            <a:off x="457200" y="3219288"/>
            <a:ext cx="2180519" cy="343198"/>
            <a:chOff x="609600" y="2209800"/>
            <a:chExt cx="2180519" cy="343198"/>
          </a:xfrm>
        </p:grpSpPr>
        <p:pic>
          <p:nvPicPr>
            <p:cNvPr id="52" name="Picture 51" descr="gold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09800"/>
              <a:ext cx="182876" cy="343198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62000" y="2227511"/>
              <a:ext cx="2028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Platinum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53"/>
          <p:cNvGrpSpPr/>
          <p:nvPr/>
        </p:nvGrpSpPr>
        <p:grpSpPr>
          <a:xfrm>
            <a:off x="5610282" y="6015536"/>
            <a:ext cx="1943049" cy="343198"/>
            <a:chOff x="533402" y="5791200"/>
            <a:chExt cx="1943049" cy="343198"/>
          </a:xfrm>
        </p:grpSpPr>
        <p:pic>
          <p:nvPicPr>
            <p:cNvPr id="55" name="Picture 54" descr="silver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2" y="5791200"/>
              <a:ext cx="182876" cy="34319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08082" y="5808911"/>
              <a:ext cx="1768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Silver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56"/>
          <p:cNvGrpSpPr/>
          <p:nvPr/>
        </p:nvGrpSpPr>
        <p:grpSpPr>
          <a:xfrm>
            <a:off x="2622957" y="3219288"/>
            <a:ext cx="1853507" cy="343198"/>
            <a:chOff x="609600" y="2209800"/>
            <a:chExt cx="1853507" cy="343198"/>
          </a:xfrm>
        </p:grpSpPr>
        <p:pic>
          <p:nvPicPr>
            <p:cNvPr id="58" name="Picture 57" descr="gold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09800"/>
              <a:ext cx="182876" cy="34319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62000" y="2227511"/>
              <a:ext cx="1701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Gold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4788714" y="3219288"/>
            <a:ext cx="1853507" cy="343198"/>
            <a:chOff x="609600" y="2209800"/>
            <a:chExt cx="1853507" cy="343198"/>
          </a:xfrm>
        </p:grpSpPr>
        <p:pic>
          <p:nvPicPr>
            <p:cNvPr id="61" name="Picture 60" descr="gold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09800"/>
              <a:ext cx="182876" cy="34319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62000" y="2227511"/>
              <a:ext cx="1701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Gold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2"/>
          <p:cNvGrpSpPr/>
          <p:nvPr/>
        </p:nvGrpSpPr>
        <p:grpSpPr>
          <a:xfrm>
            <a:off x="6954470" y="3219288"/>
            <a:ext cx="1853507" cy="343198"/>
            <a:chOff x="609600" y="2209800"/>
            <a:chExt cx="1853507" cy="343198"/>
          </a:xfrm>
        </p:grpSpPr>
        <p:pic>
          <p:nvPicPr>
            <p:cNvPr id="64" name="Picture 63" descr="gold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09800"/>
              <a:ext cx="182876" cy="34319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62000" y="2227511"/>
              <a:ext cx="1701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Gold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1992086" y="4480646"/>
            <a:ext cx="1853507" cy="343198"/>
            <a:chOff x="609600" y="2209800"/>
            <a:chExt cx="1853507" cy="343198"/>
          </a:xfrm>
        </p:grpSpPr>
        <p:pic>
          <p:nvPicPr>
            <p:cNvPr id="67" name="Picture 66" descr="gold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09800"/>
              <a:ext cx="182876" cy="34319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62000" y="2227511"/>
              <a:ext cx="1701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Gold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68"/>
          <p:cNvGrpSpPr/>
          <p:nvPr/>
        </p:nvGrpSpPr>
        <p:grpSpPr>
          <a:xfrm>
            <a:off x="4968905" y="4491529"/>
            <a:ext cx="1853507" cy="343198"/>
            <a:chOff x="609600" y="2209800"/>
            <a:chExt cx="1853507" cy="343198"/>
          </a:xfrm>
        </p:grpSpPr>
        <p:pic>
          <p:nvPicPr>
            <p:cNvPr id="70" name="Picture 69" descr="gold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09800"/>
              <a:ext cx="182876" cy="34319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62000" y="2227511"/>
              <a:ext cx="1701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Gold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91948" y="2896528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210401"/>
                </a:solidFill>
                <a:latin typeface="Times New Roman" pitchFamily="18" charset="0"/>
                <a:cs typeface="Times New Roman" pitchFamily="18" charset="0"/>
              </a:rPr>
              <a:t>College of Engineering</a:t>
            </a:r>
          </a:p>
          <a:p>
            <a:pPr algn="ctr"/>
            <a:r>
              <a:rPr lang="en-US" sz="1000" dirty="0" smtClean="0">
                <a:solidFill>
                  <a:srgbClr val="210401"/>
                </a:solidFill>
                <a:latin typeface="Times New Roman" pitchFamily="18" charset="0"/>
                <a:cs typeface="Times New Roman" pitchFamily="18" charset="0"/>
              </a:rPr>
              <a:t> and Applied Sciences</a:t>
            </a:r>
            <a:endParaRPr lang="en-US" sz="1000" dirty="0">
              <a:solidFill>
                <a:srgbClr val="2104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3"/>
          <p:cNvGrpSpPr/>
          <p:nvPr/>
        </p:nvGrpSpPr>
        <p:grpSpPr>
          <a:xfrm>
            <a:off x="3422254" y="6015536"/>
            <a:ext cx="1943049" cy="343198"/>
            <a:chOff x="533402" y="5791200"/>
            <a:chExt cx="1943049" cy="343198"/>
          </a:xfrm>
        </p:grpSpPr>
        <p:pic>
          <p:nvPicPr>
            <p:cNvPr id="38" name="Picture 37" descr="silver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2" y="5791200"/>
              <a:ext cx="182876" cy="34319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08082" y="5808911"/>
              <a:ext cx="1768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Silver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53"/>
          <p:cNvGrpSpPr/>
          <p:nvPr/>
        </p:nvGrpSpPr>
        <p:grpSpPr>
          <a:xfrm>
            <a:off x="1190683" y="6037307"/>
            <a:ext cx="1943049" cy="343198"/>
            <a:chOff x="533402" y="5791200"/>
            <a:chExt cx="1943049" cy="343198"/>
          </a:xfrm>
        </p:grpSpPr>
        <p:pic>
          <p:nvPicPr>
            <p:cNvPr id="41" name="Picture 40" descr="silver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2" y="5791200"/>
              <a:ext cx="182876" cy="34319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08082" y="5808911"/>
              <a:ext cx="1768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Silver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39" y="3852388"/>
            <a:ext cx="2762675" cy="61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Oval 53"/>
          <p:cNvSpPr/>
          <p:nvPr/>
        </p:nvSpPr>
        <p:spPr bwMode="auto">
          <a:xfrm>
            <a:off x="457200" y="3222172"/>
            <a:ext cx="174173" cy="1632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7"/>
          <p:cNvSpPr>
            <a:spLocks noChangeArrowheads="1"/>
          </p:cNvSpPr>
          <p:nvPr/>
        </p:nvSpPr>
        <p:spPr bwMode="auto">
          <a:xfrm>
            <a:off x="1908175" y="144463"/>
            <a:ext cx="53848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200" b="1" i="1">
                <a:latin typeface="Times New Roman" pitchFamily="18" charset="0"/>
              </a:rPr>
              <a:t>40</a:t>
            </a:r>
            <a:r>
              <a:rPr lang="en-US" sz="3200" b="1" i="1" baseline="30000">
                <a:latin typeface="Times New Roman" pitchFamily="18" charset="0"/>
              </a:rPr>
              <a:t>th</a:t>
            </a:r>
            <a:r>
              <a:rPr lang="en-US" sz="3200" b="1" i="1">
                <a:latin typeface="Times New Roman" pitchFamily="18" charset="0"/>
              </a:rPr>
              <a:t> Dayton-Cincinnati</a:t>
            </a:r>
          </a:p>
          <a:p>
            <a:pPr algn="ctr"/>
            <a:r>
              <a:rPr lang="en-US" sz="3200" b="1" i="1">
                <a:latin typeface="Times New Roman" pitchFamily="18" charset="0"/>
              </a:rPr>
              <a:t>Aerospace Sciences Symposium</a:t>
            </a:r>
          </a:p>
          <a:p>
            <a:pPr algn="ctr"/>
            <a:r>
              <a:rPr lang="en-US" sz="2800" i="1">
                <a:latin typeface="Times New Roman" pitchFamily="18" charset="0"/>
              </a:rPr>
              <a:t>Recognizes the Following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362200" y="1598613"/>
            <a:ext cx="44211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C0000"/>
                </a:solidFill>
                <a:latin typeface="Arial" charset="0"/>
              </a:rPr>
              <a:t>CORPORATE-SPONSORS</a:t>
            </a:r>
            <a:endParaRPr lang="en-US" sz="2800" dirty="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13316" name="Picture 42" descr="SpectralEnergie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4325" y="2554714"/>
            <a:ext cx="169862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4" descr="MotionEngineering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7574" y="5076802"/>
            <a:ext cx="1517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5" descr="MacAulayBrown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990" y="4016138"/>
            <a:ext cx="140176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7" descr="Cradle_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7569" y="2751066"/>
            <a:ext cx="1828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8" descr="OAI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9428" y="5111086"/>
            <a:ext cx="12969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9" descr="ISSI_inverted_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2332" y="2745309"/>
            <a:ext cx="11493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62" descr="photron_logo3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9865" y="4045543"/>
            <a:ext cx="2038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59"/>
          <p:cNvGrpSpPr/>
          <p:nvPr/>
        </p:nvGrpSpPr>
        <p:grpSpPr>
          <a:xfrm>
            <a:off x="5921478" y="3342118"/>
            <a:ext cx="1853507" cy="343198"/>
            <a:chOff x="609600" y="2209800"/>
            <a:chExt cx="1853507" cy="343198"/>
          </a:xfrm>
        </p:grpSpPr>
        <p:pic>
          <p:nvPicPr>
            <p:cNvPr id="12" name="Picture 11" descr="gold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09800"/>
              <a:ext cx="182876" cy="34319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2000" y="2227511"/>
              <a:ext cx="1701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Gold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59"/>
          <p:cNvGrpSpPr/>
          <p:nvPr/>
        </p:nvGrpSpPr>
        <p:grpSpPr>
          <a:xfrm>
            <a:off x="3382994" y="3383061"/>
            <a:ext cx="1853507" cy="343198"/>
            <a:chOff x="609600" y="2209800"/>
            <a:chExt cx="1853507" cy="343198"/>
          </a:xfrm>
        </p:grpSpPr>
        <p:pic>
          <p:nvPicPr>
            <p:cNvPr id="15" name="Picture 14" descr="gold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09800"/>
              <a:ext cx="182876" cy="34319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62000" y="2227511"/>
              <a:ext cx="1701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Gold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59"/>
          <p:cNvGrpSpPr/>
          <p:nvPr/>
        </p:nvGrpSpPr>
        <p:grpSpPr>
          <a:xfrm>
            <a:off x="871806" y="3424005"/>
            <a:ext cx="1853507" cy="343198"/>
            <a:chOff x="609600" y="2209800"/>
            <a:chExt cx="1853507" cy="343198"/>
          </a:xfrm>
        </p:grpSpPr>
        <p:pic>
          <p:nvPicPr>
            <p:cNvPr id="18" name="Picture 17" descr="gold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209800"/>
              <a:ext cx="182876" cy="3431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62000" y="2227511"/>
              <a:ext cx="1701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Gold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53"/>
          <p:cNvGrpSpPr/>
          <p:nvPr/>
        </p:nvGrpSpPr>
        <p:grpSpPr>
          <a:xfrm>
            <a:off x="5610282" y="6015536"/>
            <a:ext cx="1943049" cy="343198"/>
            <a:chOff x="533402" y="5791200"/>
            <a:chExt cx="1943049" cy="343198"/>
          </a:xfrm>
        </p:grpSpPr>
        <p:pic>
          <p:nvPicPr>
            <p:cNvPr id="22" name="Picture 21" descr="silver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2" y="5791200"/>
              <a:ext cx="182876" cy="34319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08082" y="5808911"/>
              <a:ext cx="1768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Silver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53"/>
          <p:cNvGrpSpPr/>
          <p:nvPr/>
        </p:nvGrpSpPr>
        <p:grpSpPr>
          <a:xfrm>
            <a:off x="972318" y="6072402"/>
            <a:ext cx="1943049" cy="343198"/>
            <a:chOff x="533402" y="5791200"/>
            <a:chExt cx="1943049" cy="343198"/>
          </a:xfrm>
        </p:grpSpPr>
        <p:pic>
          <p:nvPicPr>
            <p:cNvPr id="25" name="Picture 24" descr="silver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2" y="5791200"/>
              <a:ext cx="182876" cy="34319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08082" y="5808911"/>
              <a:ext cx="1768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Silver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53"/>
          <p:cNvGrpSpPr/>
          <p:nvPr/>
        </p:nvGrpSpPr>
        <p:grpSpPr>
          <a:xfrm>
            <a:off x="2077786" y="4748569"/>
            <a:ext cx="1943049" cy="343198"/>
            <a:chOff x="533402" y="5791200"/>
            <a:chExt cx="1943049" cy="343198"/>
          </a:xfrm>
        </p:grpSpPr>
        <p:pic>
          <p:nvPicPr>
            <p:cNvPr id="28" name="Picture 27" descr="silver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2" y="5791200"/>
              <a:ext cx="182876" cy="34319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08082" y="5808911"/>
              <a:ext cx="1768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Silver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53"/>
          <p:cNvGrpSpPr/>
          <p:nvPr/>
        </p:nvGrpSpPr>
        <p:grpSpPr>
          <a:xfrm>
            <a:off x="4425201" y="4762217"/>
            <a:ext cx="1943049" cy="343198"/>
            <a:chOff x="533402" y="5791200"/>
            <a:chExt cx="1943049" cy="343198"/>
          </a:xfrm>
        </p:grpSpPr>
        <p:pic>
          <p:nvPicPr>
            <p:cNvPr id="31" name="Picture 30" descr="silver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2" y="5791200"/>
              <a:ext cx="182876" cy="34319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08082" y="5808911"/>
              <a:ext cx="1768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Silver Level Sponsor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0" y="10239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Betty Quinton (AFRL) </a:t>
            </a:r>
            <a:endParaRPr lang="en-US" sz="28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“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Silica Viper with Iron Particles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”</a:t>
            </a:r>
            <a:endParaRPr lang="en-US" sz="2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</a:rPr>
              <a:t>Art-in-Science Awards: First Place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2678"/>
            <a:ext cx="9144000" cy="29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609600" y="1209675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Helmut Koch (UK)</a:t>
            </a:r>
            <a:r>
              <a:rPr lang="en-US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en-US" sz="28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“1</a:t>
            </a:r>
            <a:r>
              <a:rPr lang="en-US" sz="2800" b="1" i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st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vs 4</a:t>
            </a:r>
            <a:r>
              <a:rPr lang="en-US" sz="2800" b="1" i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th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State of Matter" </a:t>
            </a:r>
            <a:endParaRPr lang="en-US" sz="28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</a:rPr>
              <a:t>Art-in-Science Awards: Second Place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26" y="2117725"/>
            <a:ext cx="6049963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457200" y="1424492"/>
            <a:ext cx="310358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Paul </a:t>
            </a:r>
            <a:r>
              <a:rPr lang="en-US" sz="28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Gulotta</a:t>
            </a:r>
            <a:r>
              <a:rPr lang="en-US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(AFIT</a:t>
            </a: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“Supersonic Clouds”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en-US" sz="28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</a:rPr>
              <a:t>Art-in-Science Awards: Third Place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1149668"/>
            <a:ext cx="4618037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609600" y="1091004"/>
            <a:ext cx="7426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Christopher Koehler (UTC)</a:t>
            </a:r>
            <a:endParaRPr lang="en-US" sz="28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“Goal Driven Flow Visualization 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of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Complex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Vortical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Flow”</a:t>
            </a:r>
            <a:endParaRPr lang="en-US" sz="28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</a:rPr>
              <a:t>Video-in-Science Awards: First Place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90" y="2384425"/>
            <a:ext cx="5448300" cy="38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1089025" y="152400"/>
            <a:ext cx="6965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Awards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08025" y="1533525"/>
            <a:ext cx="859631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Joseph </a:t>
            </a:r>
            <a:r>
              <a:rPr lang="en-US" sz="2000" b="1" u="sng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Ausserer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	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Fuels	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		AFIT</a:t>
            </a:r>
          </a:p>
          <a:p>
            <a:pPr eaLnBrk="0" hangingPunct="0">
              <a:defRPr/>
            </a:pPr>
            <a:r>
              <a:rPr lang="en-US" sz="20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Tyler Dicks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Space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	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Cedarville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eaLnBrk="0" hangingPunct="0">
              <a:defRPr/>
            </a:pPr>
            <a:r>
              <a:rPr lang="en-US" sz="20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Christopher Fisher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Optimization	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WSU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eaLnBrk="0" hangingPunct="0">
              <a:defRPr/>
            </a:pPr>
            <a:r>
              <a:rPr lang="en-US" sz="20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William Graves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	Materials 			AFIT</a:t>
            </a:r>
          </a:p>
          <a:p>
            <a:pPr eaLnBrk="0" hangingPunct="0">
              <a:defRPr/>
            </a:pPr>
            <a:r>
              <a:rPr lang="en-US" sz="20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Kerianne</a:t>
            </a:r>
            <a:r>
              <a:rPr lang="en-US" sz="20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Gross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Space Dynamics		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AFRL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en-US" sz="20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Benjamin </a:t>
            </a:r>
            <a:r>
              <a:rPr lang="en-US" sz="20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Halls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Combustion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NRC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eaLnBrk="0" hangingPunct="0">
              <a:defRPr/>
            </a:pPr>
            <a:r>
              <a:rPr lang="en-US" sz="2000" b="1" u="sng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Joshuah</a:t>
            </a:r>
            <a:r>
              <a:rPr lang="en-US" sz="20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Hess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	Space Dynamics			AFIT</a:t>
            </a:r>
          </a:p>
          <a:p>
            <a:pPr eaLnBrk="0" hangingPunct="0">
              <a:defRPr/>
            </a:pPr>
            <a:r>
              <a:rPr lang="en-US" sz="20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Adam </a:t>
            </a:r>
            <a:r>
              <a:rPr lang="en-US" sz="20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Katterheinrich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Facilities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		</a:t>
            </a:r>
            <a:r>
              <a:rPr lang="en-US" sz="20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GoHypersonic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eaLnBrk="0" hangingPunct="0">
              <a:defRPr/>
            </a:pPr>
            <a:r>
              <a:rPr lang="en-US" sz="20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Joseph Miller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	Imaging &amp; Diagnostics		AFRL</a:t>
            </a:r>
          </a:p>
          <a:p>
            <a:pPr eaLnBrk="0" hangingPunct="0">
              <a:defRPr/>
            </a:pPr>
            <a:r>
              <a:rPr lang="en-US" sz="20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Pablo Mora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Experimental Applications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UC</a:t>
            </a:r>
          </a:p>
          <a:p>
            <a:pPr eaLnBrk="0" hangingPunct="0">
              <a:defRPr/>
            </a:pPr>
            <a:r>
              <a:rPr lang="en-US" sz="20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Mark Reeder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Fluid Dynamics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	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AFIT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eaLnBrk="0" hangingPunct="0">
              <a:defRPr/>
            </a:pPr>
            <a:r>
              <a:rPr lang="en-US" sz="20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Jim Tancred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</a:t>
            </a:r>
            <a:r>
              <a:rPr lang="en-US" sz="20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Hypersonics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 	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UD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eaLnBrk="0" hangingPunct="0">
              <a:defRPr/>
            </a:pPr>
            <a:r>
              <a:rPr lang="en-US" sz="20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Matthew Tufts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</a:t>
            </a:r>
            <a:r>
              <a:rPr lang="en-US" sz="20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Hypersonics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	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OAI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eaLnBrk="0" hangingPunct="0"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Tim Vincent		CFD				UD</a:t>
            </a:r>
          </a:p>
          <a:p>
            <a:pPr eaLnBrk="0" hangingPunct="0"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Connor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Wiese		Heat Transfer			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AFIT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Joseph Ausserer – (AFIT)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“Mapping of Fuel Anti-Knock Requirements for Small Remotely Piloted Aircraft Engines”  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686335" y="1873577"/>
            <a:ext cx="4268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Technical Category:  </a:t>
            </a:r>
            <a:r>
              <a:rPr lang="en-US" sz="2800" b="1" dirty="0" smtClean="0">
                <a:latin typeface="Times New Roman" pitchFamily="18" charset="0"/>
              </a:rPr>
              <a:t>Fuels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Tyler Dicks – (Cedarville)</a:t>
            </a:r>
            <a:endParaRPr lang="en-US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“Versatile 3D Optical Measurement System for Satellite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Deployables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647053" y="1873577"/>
            <a:ext cx="4348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Technical Category:  </a:t>
            </a:r>
            <a:r>
              <a:rPr lang="en-US" sz="2800" b="1" dirty="0" smtClean="0">
                <a:latin typeface="Times New Roman" pitchFamily="18" charset="0"/>
              </a:rPr>
              <a:t>Space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8991" y="1556374"/>
            <a:ext cx="7369791" cy="1034129"/>
          </a:xfr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C000"/>
                </a:solidFill>
              </a:rPr>
              <a:t>Held 17 April at Wright State University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C000"/>
                </a:solidFill>
              </a:rPr>
              <a:t>In conjunction with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C000"/>
                </a:solidFill>
              </a:rPr>
              <a:t>AIAA Regional III Student Conference</a:t>
            </a:r>
            <a:endParaRPr lang="en-US" sz="1000" dirty="0" smtClean="0">
              <a:solidFill>
                <a:srgbClr val="FFCC00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1447800" y="12954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1564547" y="-47625"/>
            <a:ext cx="60276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rPr>
              <a:t>ASME Impromptu</a:t>
            </a:r>
          </a:p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6" charset="0"/>
              </a:rPr>
              <a:t>Student Design Competition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6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23578" y="2923425"/>
            <a:ext cx="3847628" cy="288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FFC000"/>
              </a:buClr>
              <a:defRPr/>
            </a:pPr>
            <a:r>
              <a:rPr lang="en-US" sz="1800" b="1" kern="0" dirty="0" smtClean="0">
                <a:solidFill>
                  <a:srgbClr val="FFC000"/>
                </a:solidFill>
              </a:rPr>
              <a:t>25 Students &amp; 7 Professional members attended</a:t>
            </a:r>
          </a:p>
          <a:p>
            <a:pPr>
              <a:buClr>
                <a:srgbClr val="FFC000"/>
              </a:buClr>
              <a:defRPr/>
            </a:pPr>
            <a:r>
              <a:rPr lang="en-US" sz="1800" b="1" kern="0" dirty="0" smtClean="0">
                <a:solidFill>
                  <a:srgbClr val="FFC000"/>
                </a:solidFill>
              </a:rPr>
              <a:t>Students from Wright State University, Cedarville University, University of Illinois, and Cleveland State University </a:t>
            </a:r>
          </a:p>
          <a:p>
            <a:pPr>
              <a:buClr>
                <a:srgbClr val="FFC000"/>
              </a:buClr>
              <a:defRPr/>
            </a:pPr>
            <a:r>
              <a:rPr lang="en-US" sz="1800" b="1" kern="0" dirty="0" smtClean="0">
                <a:solidFill>
                  <a:srgbClr val="FFC000"/>
                </a:solidFill>
              </a:rPr>
              <a:t>2 Challenges: Straw Tower</a:t>
            </a:r>
            <a:r>
              <a:rPr lang="en-US" sz="1800" b="1" kern="0" dirty="0">
                <a:solidFill>
                  <a:srgbClr val="FFC000"/>
                </a:solidFill>
              </a:rPr>
              <a:t> </a:t>
            </a:r>
            <a:r>
              <a:rPr lang="en-US" sz="1800" b="1" kern="0" dirty="0" smtClean="0">
                <a:solidFill>
                  <a:srgbClr val="FFC000"/>
                </a:solidFill>
              </a:rPr>
              <a:t>&amp; Parachute </a:t>
            </a:r>
            <a:endParaRPr lang="en-US" sz="2000" kern="0" dirty="0" smtClean="0">
              <a:solidFill>
                <a:srgbClr val="FFCC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000" kern="0" dirty="0" smtClean="0">
              <a:solidFill>
                <a:srgbClr val="FFCC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" r="9676"/>
          <a:stretch/>
        </p:blipFill>
        <p:spPr>
          <a:xfrm>
            <a:off x="4610100" y="2923424"/>
            <a:ext cx="3895085" cy="316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Christopher Fisher – (WSU)</a:t>
            </a:r>
            <a:endParaRPr lang="en-US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“Multi-Fidelity Design Optimization: Trust Region Centric Low-Fidelity Correction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Methodology”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077986" y="1873577"/>
            <a:ext cx="5486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Technical Category:  </a:t>
            </a:r>
            <a:r>
              <a:rPr lang="en-US" sz="2800" b="1" dirty="0" smtClean="0">
                <a:latin typeface="Times New Roman" pitchFamily="18" charset="0"/>
              </a:rPr>
              <a:t>Optimization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William Graves – (AFIT)</a:t>
            </a:r>
            <a:endParaRPr lang="en-US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46100" y="4318000"/>
            <a:ext cx="7970838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“Topology Optimization of a Penetrating Warhead”  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359025" y="1873250"/>
            <a:ext cx="492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Technical Category: 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Kerianne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Gross – (AFRL)</a:t>
            </a:r>
            <a:endParaRPr lang="en-US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“Run Time Assurance Architecture and Formal Methods Analysis Applied to a 6U CubeSat Attitude Control Subsystem” 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888041" y="1873577"/>
            <a:ext cx="5864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Technical Category: </a:t>
            </a:r>
            <a:r>
              <a:rPr lang="en-US" sz="2800" b="1" dirty="0" smtClean="0">
                <a:latin typeface="Times New Roman" pitchFamily="18" charset="0"/>
              </a:rPr>
              <a:t>Space Dynamics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Benjamin Halls – 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(SE)</a:t>
            </a:r>
            <a:endParaRPr lang="en-US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“X-ray Diagnostics of Liquid Mass Distribution in Impinging Jet Sprays” 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335088" y="1873250"/>
            <a:ext cx="6970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Technical Category:  Experimental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Joshuah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Hess – (AFIT)</a:t>
            </a:r>
            <a:endParaRPr lang="en-US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“Alternate Numerical Solutions to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Wahba's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Problem for Satellite Attitude Determination” 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843156" y="1873577"/>
            <a:ext cx="5954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Technical Category:  </a:t>
            </a:r>
            <a:r>
              <a:rPr lang="en-US" sz="2800" b="1" dirty="0" smtClean="0">
                <a:latin typeface="Times New Roman" pitchFamily="18" charset="0"/>
              </a:rPr>
              <a:t>Space Dynamics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Adam </a:t>
            </a:r>
            <a:r>
              <a:rPr lang="en-US" sz="28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Katterheinrich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(</a:t>
            </a:r>
            <a:r>
              <a:rPr lang="en-US" sz="28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GoHypersonic</a:t>
            </a: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“Hypersonic Wind Tunnel Ceramic Core Storage Heater Design”  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409009" y="1873577"/>
            <a:ext cx="4824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Technical Category:  </a:t>
            </a:r>
            <a:r>
              <a:rPr lang="en-US" sz="2800" b="1" dirty="0" smtClean="0">
                <a:latin typeface="Times New Roman" pitchFamily="18" charset="0"/>
              </a:rPr>
              <a:t>Facilities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Joseph Miller – (AFRL)</a:t>
            </a:r>
            <a:endParaRPr lang="en-US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“High-Speed, Burst-Mode PIV for Space–Time Correlations in Turbulent Jets”  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339804" y="1873577"/>
            <a:ext cx="69628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Technical Category:  </a:t>
            </a:r>
            <a:r>
              <a:rPr lang="en-US" sz="2800" b="1" dirty="0" smtClean="0">
                <a:latin typeface="Times New Roman" pitchFamily="18" charset="0"/>
              </a:rPr>
              <a:t>Imaging &amp; </a:t>
            </a:r>
            <a:r>
              <a:rPr lang="en-US" sz="2800" b="1" dirty="0">
                <a:latin typeface="Times New Roman" pitchFamily="18" charset="0"/>
              </a:rPr>
              <a:t>Diagnostics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Pablo Mora – (UC)</a:t>
            </a:r>
            <a:endParaRPr lang="en-US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“Acoustic Field of a Rectangular Supersonic Jet Exhausting Over a Flat Surface”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090829" y="1873577"/>
            <a:ext cx="7460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Technical Category: </a:t>
            </a:r>
            <a:r>
              <a:rPr lang="en-US" sz="2800" b="1" dirty="0" smtClean="0">
                <a:latin typeface="Times New Roman" pitchFamily="18" charset="0"/>
              </a:rPr>
              <a:t>Experimental Applications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 Reeder –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(AFIT)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“Flight Tests Conducted to Analyze a Store Experiencing Cavity Flow”  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882430" y="1873577"/>
            <a:ext cx="58760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Technical Category:  </a:t>
            </a:r>
            <a:r>
              <a:rPr lang="en-US" sz="2800" b="1" dirty="0" smtClean="0">
                <a:latin typeface="Times New Roman" pitchFamily="18" charset="0"/>
              </a:rPr>
              <a:t>Fluid Dynamics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Jim Tancred – (UD)</a:t>
            </a:r>
            <a:endParaRPr lang="en-US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“Aerodynamic Database Generation for a Hypersonic Vehicle using Variable-Fidelity Kriging and Control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Elevon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Deflection as an Independent Variable”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149323" y="1873577"/>
            <a:ext cx="5343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Technical Category:  </a:t>
            </a:r>
            <a:r>
              <a:rPr lang="en-US" sz="2800" b="1" dirty="0" err="1" smtClean="0">
                <a:latin typeface="Times New Roman" pitchFamily="18" charset="0"/>
              </a:rPr>
              <a:t>Hypersonics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V="1">
            <a:off x="1435100" y="1595438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2103438" y="139700"/>
            <a:ext cx="49164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ASME Dayton Section</a:t>
            </a:r>
          </a:p>
          <a:p>
            <a:pPr algn="ctr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Science Fair Awards</a:t>
            </a: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5049049" y="2223601"/>
            <a:ext cx="27106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Erin Rogers</a:t>
            </a:r>
            <a:endParaRPr lang="en-US" b="1" u="sng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</a:t>
            </a: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Wing </a:t>
            </a: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Covering on Drag”</a:t>
            </a:r>
          </a:p>
        </p:txBody>
      </p:sp>
      <p:pic>
        <p:nvPicPr>
          <p:cNvPr id="1026" name="Picture 2" descr="IMG_055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b="20396"/>
          <a:stretch/>
        </p:blipFill>
        <p:spPr bwMode="auto">
          <a:xfrm rot="5400000">
            <a:off x="879934" y="2339724"/>
            <a:ext cx="4301823" cy="319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Matthew Tufts – (OAI)</a:t>
            </a:r>
            <a:endParaRPr lang="en-US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“Calculation of Base State for Transition Prediction on Cones at Angle of Attack”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149323" y="1873577"/>
            <a:ext cx="5343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Technical Category:  </a:t>
            </a:r>
            <a:r>
              <a:rPr lang="en-US" sz="2800" b="1" dirty="0" err="1" smtClean="0">
                <a:latin typeface="Times New Roman" pitchFamily="18" charset="0"/>
              </a:rPr>
              <a:t>Hypersonics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 Vincent – (UD)</a:t>
            </a:r>
            <a:endParaRPr lang="en-US" sz="28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“A Simulation Tool for Aiding Qualification of Additively Manufactured Parts”  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726401" y="1873577"/>
            <a:ext cx="4189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Technical Category:  </a:t>
            </a:r>
            <a:r>
              <a:rPr lang="en-US" sz="2800" b="1" dirty="0" smtClean="0">
                <a:latin typeface="Times New Roman" pitchFamily="18" charset="0"/>
              </a:rPr>
              <a:t>CFD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031875" y="288925"/>
            <a:ext cx="708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Best Technical Presentation Award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295400" y="32448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Connor Wiese – </a:t>
            </a:r>
            <a:r>
              <a:rPr lang="en-US" sz="2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(AFIT)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23900" y="4318000"/>
            <a:ext cx="76581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Title: “Comparison of Adiabatic Effectiveness Measurements Obtained from Pressure Sensitive Paint and Infrared Thermography Techniques”  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020831" y="1873577"/>
            <a:ext cx="5599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</a:rPr>
              <a:t>Technical Category:  </a:t>
            </a:r>
            <a:r>
              <a:rPr lang="en-US" sz="2800" b="1" dirty="0" smtClean="0">
                <a:latin typeface="Times New Roman" pitchFamily="18" charset="0"/>
              </a:rPr>
              <a:t>Heat </a:t>
            </a:r>
            <a:r>
              <a:rPr lang="en-US" sz="2800" b="1" dirty="0">
                <a:latin typeface="Times New Roman" pitchFamily="18" charset="0"/>
              </a:rPr>
              <a:t>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1547813" y="152400"/>
            <a:ext cx="604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AIAA Member Longevity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548640" y="1936750"/>
            <a:ext cx="8272631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Aaron 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Altman		Rick Graves		Marc Polanka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Lynnette </a:t>
            </a:r>
            <a:r>
              <a:rPr lang="en-US" sz="20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Blaney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	Frank </a:t>
            </a:r>
            <a:r>
              <a:rPr lang="en-US" sz="20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Gulczinski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	Mark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Reeder	</a:t>
            </a:r>
          </a:p>
          <a:p>
            <a:pPr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Richard Cedar		Robert Hancock	Cynthia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Robertson</a:t>
            </a:r>
          </a:p>
          <a:p>
            <a:pPr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Sean </a:t>
            </a:r>
            <a:r>
              <a:rPr lang="en-US" sz="20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Coghlan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		Michael </a:t>
            </a:r>
            <a:r>
              <a:rPr lang="en-US" sz="20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Ol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		R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Kevin 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Rowe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US" sz="2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		</a:t>
            </a:r>
            <a:endParaRPr lang="en-US" sz="2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	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chemeClr val="hlink"/>
                </a:solidFill>
                <a:latin typeface="Times New Roman" pitchFamily="18" charset="0"/>
              </a:rPr>
              <a:t>Congratulations</a:t>
            </a:r>
            <a:r>
              <a:rPr lang="en-US" sz="4400" dirty="0">
                <a:solidFill>
                  <a:schemeClr val="hlink"/>
                </a:solidFill>
                <a:latin typeface="Times New Roman" pitchFamily="18" charset="0"/>
              </a:rPr>
              <a:t>!!</a:t>
            </a: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4260" y="1274761"/>
            <a:ext cx="16637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25 Years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464243" y="3591687"/>
            <a:ext cx="16637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 Years</a:t>
            </a:r>
            <a:endParaRPr lang="en-US" sz="32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74260" y="4188233"/>
            <a:ext cx="37655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Eric </a:t>
            </a:r>
            <a:r>
              <a:rPr lang="en-US" sz="20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Abell</a:t>
            </a:r>
            <a:endParaRPr lang="en-US" sz="2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Steward Cline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		</a:t>
            </a:r>
            <a:endParaRPr lang="en-US" sz="2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Keigh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 Davis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Dean </a:t>
            </a:r>
            <a:r>
              <a:rPr lang="en-US" sz="20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Matz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William Smith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1547813" y="152400"/>
            <a:ext cx="6048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AIAA Member Longevity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1365250" y="2251075"/>
            <a:ext cx="612616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0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Awatef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Hamed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1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2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Herbert 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Hickey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Joseph 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Martino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Charles </a:t>
            </a:r>
            <a:r>
              <a:rPr lang="en-US" sz="20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Suchomel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	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		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Tahoma" pitchFamily="34" charset="0"/>
                <a:cs typeface="Tahoma" pitchFamily="34" charset="0"/>
              </a:rPr>
              <a:t>			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89325" y="1674813"/>
            <a:ext cx="16637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50 Years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595687" y="3343611"/>
            <a:ext cx="1665287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60 Years</a:t>
            </a:r>
            <a:endParaRPr lang="en-US" sz="3200" dirty="0"/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2" cstate="print"/>
          <a:srcRect r="49524"/>
          <a:stretch>
            <a:fillRect/>
          </a:stretch>
        </p:blipFill>
        <p:spPr bwMode="auto">
          <a:xfrm>
            <a:off x="219075" y="2797175"/>
            <a:ext cx="26225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3"/>
          <p:cNvPicPr>
            <a:picLocks noChangeAspect="1" noChangeArrowheads="1"/>
          </p:cNvPicPr>
          <p:nvPr/>
        </p:nvPicPr>
        <p:blipFill>
          <a:blip r:embed="rId2" cstate="print"/>
          <a:srcRect l="49782"/>
          <a:stretch>
            <a:fillRect/>
          </a:stretch>
        </p:blipFill>
        <p:spPr bwMode="auto">
          <a:xfrm>
            <a:off x="6302375" y="2770188"/>
            <a:ext cx="260985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2130425" y="249238"/>
            <a:ext cx="488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AIAA Associate Fellows</a:t>
            </a: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1722438" y="1874838"/>
            <a:ext cx="53467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John Doty</a:t>
            </a:r>
          </a:p>
          <a:p>
            <a:pPr algn="ctr">
              <a:defRPr/>
            </a:pPr>
            <a:r>
              <a:rPr lang="en-US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Faure Joel </a:t>
            </a:r>
            <a:r>
              <a:rPr lang="en-US" sz="28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Malo</a:t>
            </a:r>
            <a:r>
              <a:rPr lang="en-US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-Molina</a:t>
            </a:r>
            <a:endParaRPr lang="en-US" sz="2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 flipV="1">
            <a:off x="1409700" y="9906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3111500" y="254000"/>
            <a:ext cx="2763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AIAA Fellow</a:t>
            </a:r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996287" y="1524000"/>
            <a:ext cx="7004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Dr. </a:t>
            </a: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Jim </a:t>
            </a:r>
            <a:r>
              <a:rPr lang="en-US" sz="32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Gord</a:t>
            </a: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(AFRL)</a:t>
            </a:r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20713" y="2552700"/>
            <a:ext cx="45688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“For tireless work to enhance high tech leadership by the United States, in particular in the areas of optics and photonics, sensors, and directed energy.”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1" name="Picture 7" descr="Dr  McManam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513" y="2443163"/>
            <a:ext cx="28448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4307" name="Rectangle 3"/>
          <p:cNvSpPr>
            <a:spLocks noChangeArrowheads="1"/>
          </p:cNvSpPr>
          <p:nvPr/>
        </p:nvSpPr>
        <p:spPr bwMode="auto">
          <a:xfrm>
            <a:off x="3111500" y="254000"/>
            <a:ext cx="2763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AIAA Fellow</a:t>
            </a:r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996287" y="1524000"/>
            <a:ext cx="7004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Dr. </a:t>
            </a:r>
            <a:r>
              <a:rPr lang="en-US" sz="32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Ajit</a:t>
            </a: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Roy (AFRL)</a:t>
            </a:r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20713" y="2552700"/>
            <a:ext cx="45688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“For tireless work to enhance high tech leadership by the United States, in particular in the areas of optics and photonics, sensors, and directed energy.”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1" name="Picture 7" descr="Dr  McManam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7513" y="2443163"/>
            <a:ext cx="28448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6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1371600" y="16764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Capt</a:t>
            </a:r>
            <a:r>
              <a:rPr lang="en-US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Joshua Shepard (AFIT</a:t>
            </a: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228600" y="2582863"/>
            <a:ext cx="50530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For his master’s thesis entitled “Reverse Radio Frequency Fingerprinting for Remote Indoor Localization”</a:t>
            </a:r>
          </a:p>
        </p:txBody>
      </p:sp>
      <p:sp>
        <p:nvSpPr>
          <p:cNvPr id="40965" name="Line 9"/>
          <p:cNvSpPr>
            <a:spLocks noChangeShapeType="1"/>
          </p:cNvSpPr>
          <p:nvPr/>
        </p:nvSpPr>
        <p:spPr bwMode="auto">
          <a:xfrm flipV="1">
            <a:off x="685800" y="1447800"/>
            <a:ext cx="7696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8714" name="Rectangle 10"/>
          <p:cNvSpPr>
            <a:spLocks noChangeArrowheads="1"/>
          </p:cNvSpPr>
          <p:nvPr/>
        </p:nvSpPr>
        <p:spPr bwMode="auto">
          <a:xfrm>
            <a:off x="1173163" y="304800"/>
            <a:ext cx="6127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AFIT Graduate Student Award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Service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Excellence</a:t>
            </a:r>
          </a:p>
        </p:txBody>
      </p:sp>
      <p:pic>
        <p:nvPicPr>
          <p:cNvPr id="1026" name="81FB667A-28C4-419F-BA05-B5B5944A50BF" descr="E9631491-AFAB-4B21-8164-A0F322BF0AB0@attlo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910" y="2648145"/>
            <a:ext cx="2416496" cy="338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 flipV="1">
            <a:off x="690563" y="923925"/>
            <a:ext cx="7696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663575" y="315913"/>
            <a:ext cx="818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Outstanding Technical Contribution - Science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1584325" y="1363663"/>
            <a:ext cx="5908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Dr. Stephen Clay (AFRL)</a:t>
            </a:r>
          </a:p>
          <a:p>
            <a:pPr algn="ctr">
              <a:defRPr/>
            </a:pPr>
            <a:r>
              <a:rPr lang="fr-FR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Mr. Philip </a:t>
            </a:r>
            <a:r>
              <a:rPr lang="fr-FR" sz="32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Knoth</a:t>
            </a:r>
            <a:r>
              <a:rPr lang="fr-FR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(AFRL) </a:t>
            </a:r>
            <a:endParaRPr lang="fr-FR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838450" y="2700338"/>
            <a:ext cx="3289300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“For outstanding technical contributions and leadership in advancing the state of the art in progressive damage modeling for composite structures” </a:t>
            </a:r>
          </a:p>
        </p:txBody>
      </p:sp>
      <p:pic>
        <p:nvPicPr>
          <p:cNvPr id="41991" name="Picture 7" descr="KnothPhoto.jpg"/>
          <p:cNvPicPr>
            <a:picLocks noChangeAspect="1"/>
          </p:cNvPicPr>
          <p:nvPr/>
        </p:nvPicPr>
        <p:blipFill>
          <a:blip r:embed="rId2" cstate="print"/>
          <a:srcRect t="9264"/>
          <a:stretch>
            <a:fillRect/>
          </a:stretch>
        </p:blipFill>
        <p:spPr bwMode="auto">
          <a:xfrm>
            <a:off x="6249988" y="2605088"/>
            <a:ext cx="2735262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Clay Pict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2616200"/>
            <a:ext cx="252412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 flipV="1">
            <a:off x="1435100" y="1595438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2103438" y="139700"/>
            <a:ext cx="49164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ASME Dayton Section</a:t>
            </a:r>
          </a:p>
          <a:p>
            <a:pPr algn="ctr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Science Fair Awards</a:t>
            </a:r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1398247" y="2112348"/>
            <a:ext cx="316343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</a:t>
            </a:r>
            <a:r>
              <a:rPr lang="en-US" b="1" u="sng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Menart</a:t>
            </a:r>
            <a:r>
              <a:rPr lang="en-US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endParaRPr lang="en-US" b="1" u="sng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“Mathematical </a:t>
            </a: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</a:p>
          <a:p>
            <a:pPr>
              <a:defRPr/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Tidal Pool Energy </a:t>
            </a: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</a:p>
          <a:p>
            <a:pPr>
              <a:defRPr/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Slow Release”</a:t>
            </a:r>
            <a:endParaRPr lang="en-US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G_055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b="11220"/>
          <a:stretch/>
        </p:blipFill>
        <p:spPr bwMode="auto">
          <a:xfrm rot="5400000">
            <a:off x="4081216" y="2304004"/>
            <a:ext cx="4218955" cy="312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 flipV="1">
            <a:off x="690563" y="923925"/>
            <a:ext cx="7696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233363" y="342900"/>
            <a:ext cx="89106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Outstanding Technical Contribution - Application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1584325" y="1316038"/>
            <a:ext cx="5908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Mr</a:t>
            </a:r>
            <a:r>
              <a:rPr lang="fr-FR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Doug Szczublewski (AFRL)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77825" y="2576513"/>
            <a:ext cx="482123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“For his exceptional work with small Unmanned Aircraft Systems (UAS) vehicle development leading to improved Intelligence, Surveillance and Recognizance (ISR) capability for the Department of Defense.”</a:t>
            </a:r>
          </a:p>
        </p:txBody>
      </p:sp>
      <p:pic>
        <p:nvPicPr>
          <p:cNvPr id="43015" name="Picture 7" descr="Szczublewski_Dou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513" y="2238375"/>
            <a:ext cx="2605087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/>
          <p:cNvSpPr>
            <a:spLocks noChangeShapeType="1"/>
          </p:cNvSpPr>
          <p:nvPr/>
        </p:nvSpPr>
        <p:spPr bwMode="auto">
          <a:xfrm flipV="1">
            <a:off x="685800" y="990600"/>
            <a:ext cx="7696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609600" y="301625"/>
            <a:ext cx="8408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Outstanding Management Contribution Award</a:t>
            </a: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1739900" y="1301750"/>
            <a:ext cx="5848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Dr. Robert Hancock </a:t>
            </a:r>
            <a:r>
              <a:rPr lang="fr-FR" sz="3200" b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(AFRL)</a:t>
            </a:r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55625" y="2781300"/>
            <a:ext cx="502602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“For leading the RQT in-house High Impact Technologies (HIT) program at AFRL and managing the chief scientist innovative research funds, SBIR and STTR funds, and handling conference travel”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ancock, Robert 5x7 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2427" y="2333767"/>
            <a:ext cx="2686971" cy="3766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2220913" y="319088"/>
            <a:ext cx="4700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AIAA Chairman’s Award</a:t>
            </a: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1133475" y="1539875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Rich Snyder (AFRL)</a:t>
            </a:r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17560" y="3325504"/>
            <a:ext cx="8096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“For his service to the organization over the past decade with particular emphasis on his efforts to obtain conference attendance approval for government employees desiring to attend DCASS”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2220913" y="319088"/>
            <a:ext cx="4700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AIAA Chairman’s Award</a:t>
            </a: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1219200" y="1554163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Michael White (OAI)</a:t>
            </a:r>
            <a:endParaRPr lang="en-US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818866" y="2656752"/>
            <a:ext cx="76563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“For his service to the organization as the Section Public Policy Lead with particular emphasis on his efforts to organize a section meeting with Congressman Mike Turner and arrange a private tour of The Wright Brothers home "Hawthorn Hill"” 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 flipV="1">
            <a:off x="914400" y="990600"/>
            <a:ext cx="7315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2282825" y="319088"/>
            <a:ext cx="4576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AIAA New Section Chair</a:t>
            </a:r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1276350" y="4135438"/>
            <a:ext cx="6705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Jayesh</a:t>
            </a: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Mehta (</a:t>
            </a:r>
            <a:r>
              <a:rPr lang="en-US" sz="3200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Belcan</a:t>
            </a:r>
            <a:r>
              <a:rPr lang="en-US" sz="32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endParaRPr lang="en-US" sz="3200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701675" y="5257800"/>
            <a:ext cx="7740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 and Good Luck!!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0760" y="1589768"/>
            <a:ext cx="2484437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V="1">
            <a:off x="1435100" y="1595438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508250" y="6019800"/>
            <a:ext cx="4125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Congratulations!!</a:t>
            </a: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2103438" y="139700"/>
            <a:ext cx="49164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ASME Dayton Section</a:t>
            </a:r>
          </a:p>
          <a:p>
            <a:pPr algn="ctr"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Science Fair Awards</a:t>
            </a: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4998409" y="2347940"/>
            <a:ext cx="34768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u="sng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Rhyan</a:t>
            </a:r>
            <a:r>
              <a:rPr lang="en-US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Turner</a:t>
            </a:r>
            <a:br>
              <a:rPr lang="en-US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u="sng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“Front Wing </a:t>
            </a: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Modifications</a:t>
            </a:r>
          </a:p>
          <a:p>
            <a:pPr>
              <a:defRPr/>
            </a:pP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Drag in F1 </a:t>
            </a: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Racecars”</a:t>
            </a:r>
          </a:p>
        </p:txBody>
      </p:sp>
      <p:pic>
        <p:nvPicPr>
          <p:cNvPr id="3074" name="Picture 2" descr="IMG_05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3092" y="2275528"/>
            <a:ext cx="4266280" cy="322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0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228600" y="1016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Tenth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Annual DESS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Organizing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Committee 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1304925" y="14605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76313" y="6019800"/>
            <a:ext cx="71961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>
                <a:solidFill>
                  <a:schemeClr val="hlink"/>
                </a:solidFill>
                <a:latin typeface="Times New Roman" pitchFamily="18" charset="0"/>
              </a:rPr>
              <a:t>Thank you for your dedication!</a:t>
            </a:r>
          </a:p>
        </p:txBody>
      </p:sp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174861" y="1519633"/>
            <a:ext cx="269202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Chair:</a:t>
            </a:r>
          </a:p>
          <a:p>
            <a:pPr algn="ctr">
              <a:defRPr/>
            </a:pPr>
            <a:r>
              <a:rPr lang="en-US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Sivaram</a:t>
            </a:r>
            <a:r>
              <a:rPr lang="en-US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u="sng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Gogineni</a:t>
            </a:r>
            <a:endParaRPr lang="en-US" b="1" u="sng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en-US" sz="1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Co-chair: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Drew Caswell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1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Marcus Bracey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Ryan </a:t>
            </a:r>
            <a:r>
              <a:rPr lang="en-US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Schmit</a:t>
            </a: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Darren Holland</a:t>
            </a:r>
            <a:b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Joe Miller</a:t>
            </a:r>
            <a:b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 Halls</a:t>
            </a:r>
            <a:b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 Richardson</a:t>
            </a:r>
            <a:b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Jake Schmidt</a:t>
            </a:r>
            <a:b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 Leger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Vince Miller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Carl </a:t>
            </a:r>
            <a:r>
              <a:rPr lang="en-US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Tilmann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7006" y="4535843"/>
            <a:ext cx="576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Keynote </a:t>
            </a: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Address: Dr. Ian Clark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“Towards the Next 40 Years of Planetary Exploration: Advancing Aerodynamic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Decelators</a:t>
            </a: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the Future”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4" r="4445"/>
          <a:stretch/>
        </p:blipFill>
        <p:spPr bwMode="auto">
          <a:xfrm>
            <a:off x="2787880" y="1578830"/>
            <a:ext cx="5929491" cy="295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ChangeArrowheads="1"/>
          </p:cNvSpPr>
          <p:nvPr/>
        </p:nvSpPr>
        <p:spPr bwMode="auto">
          <a:xfrm>
            <a:off x="228600" y="1016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Tenth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Annual DESS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rPr>
              <a:t>Event Highlights 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7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1304925" y="1460500"/>
            <a:ext cx="6324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228599" y="1578834"/>
            <a:ext cx="561011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than 150 participants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Keynote address given by                             Dr</a:t>
            </a: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Ian Clark</a:t>
            </a:r>
          </a:p>
          <a:p>
            <a:pPr>
              <a:defRPr/>
            </a:pPr>
            <a:r>
              <a:rPr lang="en-US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Systems Engineer at NASA’s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Jet Propulsion Laboratory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 100 Oral &amp; Poster        presentations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en-US" sz="2000" b="1" baseline="30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DESS scheduled for                    November 2, 2015                            Wright State University Student Union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further details: http://www.asmedayton.org/DESS</a:t>
            </a:r>
            <a:endParaRPr lang="en-US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2"/>
          <a:stretch/>
        </p:blipFill>
        <p:spPr>
          <a:xfrm>
            <a:off x="5686250" y="4071587"/>
            <a:ext cx="3275780" cy="2586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96" y="1578834"/>
            <a:ext cx="3753134" cy="249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66AD275EB9F42B1EEE62B8840A220" ma:contentTypeVersion="0" ma:contentTypeDescription="Create a new document." ma:contentTypeScope="" ma:versionID="2df5ba01d5452cd5d4160ce41d85b71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0E5172C-17E5-440A-9285-A3EE1451464D}"/>
</file>

<file path=customXml/itemProps2.xml><?xml version="1.0" encoding="utf-8"?>
<ds:datastoreItem xmlns:ds="http://schemas.openxmlformats.org/officeDocument/2006/customXml" ds:itemID="{5F5BC3B2-BE6B-49D2-8C7C-36AD1ADA7141}"/>
</file>

<file path=customXml/itemProps3.xml><?xml version="1.0" encoding="utf-8"?>
<ds:datastoreItem xmlns:ds="http://schemas.openxmlformats.org/officeDocument/2006/customXml" ds:itemID="{E942D3B5-6ED6-47C0-B83A-FE592574C2AB}"/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53154</TotalTime>
  <Words>2074</Words>
  <Application>Microsoft Office PowerPoint</Application>
  <PresentationFormat>On-screen Show (4:3)</PresentationFormat>
  <Paragraphs>557</Paragraphs>
  <Slides>64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AMERICAN INSTITUTE OF  AERONAUTICS AND ASTRONAUTICS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Art-in-Science Awards: First Place</vt:lpstr>
      <vt:lpstr>Art-in-Science Awards: Second Place</vt:lpstr>
      <vt:lpstr>Art-in-Science Awards: Third Place</vt:lpstr>
      <vt:lpstr>Video-in-Science Awards: First 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Sivaram P. Gogineni</dc:creator>
  <cp:lastModifiedBy>Marc</cp:lastModifiedBy>
  <cp:revision>1059</cp:revision>
  <cp:lastPrinted>2002-04-08T18:30:34Z</cp:lastPrinted>
  <dcterms:created xsi:type="dcterms:W3CDTF">2000-10-24T23:33:32Z</dcterms:created>
  <dcterms:modified xsi:type="dcterms:W3CDTF">2016-05-12T13:35:03Z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0x0101007A066AD275EB9F42B1EEE62B8840A220</vt:lpwstr>
  </property>
</Properties>
</file>