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144000" type="letter"/>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52"/>
    <p:restoredTop sz="94661"/>
  </p:normalViewPr>
  <p:slideViewPr>
    <p:cSldViewPr snapToGrid="0">
      <p:cViewPr varScale="1">
        <p:scale>
          <a:sx n="56" d="100"/>
          <a:sy n="56" d="100"/>
        </p:scale>
        <p:origin x="2832"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6B9D6A-5C24-4DC2-89EE-B9B4E326CFEA}" type="datetimeFigureOut">
              <a:rPr lang="en-US" smtClean="0"/>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2D4192-471D-4D56-BF71-2490CBF835ED}" type="slidenum">
              <a:rPr lang="en-US" smtClean="0"/>
              <a:t>‹#›</a:t>
            </a:fld>
            <a:endParaRPr lang="en-US" dirty="0"/>
          </a:p>
        </p:txBody>
      </p:sp>
    </p:spTree>
    <p:extLst>
      <p:ext uri="{BB962C8B-B14F-4D97-AF65-F5344CB8AC3E}">
        <p14:creationId xmlns:p14="http://schemas.microsoft.com/office/powerpoint/2010/main" val="1024010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6B9D6A-5C24-4DC2-89EE-B9B4E326CFEA}" type="datetimeFigureOut">
              <a:rPr lang="en-US" smtClean="0"/>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2D4192-471D-4D56-BF71-2490CBF835ED}" type="slidenum">
              <a:rPr lang="en-US" smtClean="0"/>
              <a:t>‹#›</a:t>
            </a:fld>
            <a:endParaRPr lang="en-US" dirty="0"/>
          </a:p>
        </p:txBody>
      </p:sp>
    </p:spTree>
    <p:extLst>
      <p:ext uri="{BB962C8B-B14F-4D97-AF65-F5344CB8AC3E}">
        <p14:creationId xmlns:p14="http://schemas.microsoft.com/office/powerpoint/2010/main" val="49909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6B9D6A-5C24-4DC2-89EE-B9B4E326CFEA}" type="datetimeFigureOut">
              <a:rPr lang="en-US" smtClean="0"/>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2D4192-471D-4D56-BF71-2490CBF835ED}" type="slidenum">
              <a:rPr lang="en-US" smtClean="0"/>
              <a:t>‹#›</a:t>
            </a:fld>
            <a:endParaRPr lang="en-US" dirty="0"/>
          </a:p>
        </p:txBody>
      </p:sp>
    </p:spTree>
    <p:extLst>
      <p:ext uri="{BB962C8B-B14F-4D97-AF65-F5344CB8AC3E}">
        <p14:creationId xmlns:p14="http://schemas.microsoft.com/office/powerpoint/2010/main" val="2915022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6B9D6A-5C24-4DC2-89EE-B9B4E326CFEA}" type="datetimeFigureOut">
              <a:rPr lang="en-US" smtClean="0"/>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2D4192-471D-4D56-BF71-2490CBF835ED}" type="slidenum">
              <a:rPr lang="en-US" smtClean="0"/>
              <a:t>‹#›</a:t>
            </a:fld>
            <a:endParaRPr lang="en-US" dirty="0"/>
          </a:p>
        </p:txBody>
      </p:sp>
    </p:spTree>
    <p:extLst>
      <p:ext uri="{BB962C8B-B14F-4D97-AF65-F5344CB8AC3E}">
        <p14:creationId xmlns:p14="http://schemas.microsoft.com/office/powerpoint/2010/main" val="627382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46B9D6A-5C24-4DC2-89EE-B9B4E326CFEA}" type="datetimeFigureOut">
              <a:rPr lang="en-US" smtClean="0"/>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2D4192-471D-4D56-BF71-2490CBF835ED}" type="slidenum">
              <a:rPr lang="en-US" smtClean="0"/>
              <a:t>‹#›</a:t>
            </a:fld>
            <a:endParaRPr lang="en-US" dirty="0"/>
          </a:p>
        </p:txBody>
      </p:sp>
    </p:spTree>
    <p:extLst>
      <p:ext uri="{BB962C8B-B14F-4D97-AF65-F5344CB8AC3E}">
        <p14:creationId xmlns:p14="http://schemas.microsoft.com/office/powerpoint/2010/main" val="995647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6B9D6A-5C24-4DC2-89EE-B9B4E326CFEA}" type="datetimeFigureOut">
              <a:rPr lang="en-US" smtClean="0"/>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2D4192-471D-4D56-BF71-2490CBF835ED}" type="slidenum">
              <a:rPr lang="en-US" smtClean="0"/>
              <a:t>‹#›</a:t>
            </a:fld>
            <a:endParaRPr lang="en-US" dirty="0"/>
          </a:p>
        </p:txBody>
      </p:sp>
    </p:spTree>
    <p:extLst>
      <p:ext uri="{BB962C8B-B14F-4D97-AF65-F5344CB8AC3E}">
        <p14:creationId xmlns:p14="http://schemas.microsoft.com/office/powerpoint/2010/main" val="386111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6B9D6A-5C24-4DC2-89EE-B9B4E326CFEA}" type="datetimeFigureOut">
              <a:rPr lang="en-US" smtClean="0"/>
              <a:t>1/30/2023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42D4192-471D-4D56-BF71-2490CBF835ED}" type="slidenum">
              <a:rPr lang="en-US" smtClean="0"/>
              <a:t>‹#›</a:t>
            </a:fld>
            <a:endParaRPr lang="en-US" dirty="0"/>
          </a:p>
        </p:txBody>
      </p:sp>
    </p:spTree>
    <p:extLst>
      <p:ext uri="{BB962C8B-B14F-4D97-AF65-F5344CB8AC3E}">
        <p14:creationId xmlns:p14="http://schemas.microsoft.com/office/powerpoint/2010/main" val="304099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6B9D6A-5C24-4DC2-89EE-B9B4E326CFEA}" type="datetimeFigureOut">
              <a:rPr lang="en-US" smtClean="0"/>
              <a:t>1/30/2023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42D4192-471D-4D56-BF71-2490CBF835ED}" type="slidenum">
              <a:rPr lang="en-US" smtClean="0"/>
              <a:t>‹#›</a:t>
            </a:fld>
            <a:endParaRPr lang="en-US" dirty="0"/>
          </a:p>
        </p:txBody>
      </p:sp>
    </p:spTree>
    <p:extLst>
      <p:ext uri="{BB962C8B-B14F-4D97-AF65-F5344CB8AC3E}">
        <p14:creationId xmlns:p14="http://schemas.microsoft.com/office/powerpoint/2010/main" val="2516528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6B9D6A-5C24-4DC2-89EE-B9B4E326CFEA}" type="datetimeFigureOut">
              <a:rPr lang="en-US" smtClean="0"/>
              <a:t>1/30/2023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42D4192-471D-4D56-BF71-2490CBF835ED}" type="slidenum">
              <a:rPr lang="en-US" smtClean="0"/>
              <a:t>‹#›</a:t>
            </a:fld>
            <a:endParaRPr lang="en-US" dirty="0"/>
          </a:p>
        </p:txBody>
      </p:sp>
    </p:spTree>
    <p:extLst>
      <p:ext uri="{BB962C8B-B14F-4D97-AF65-F5344CB8AC3E}">
        <p14:creationId xmlns:p14="http://schemas.microsoft.com/office/powerpoint/2010/main" val="2145217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46B9D6A-5C24-4DC2-89EE-B9B4E326CFEA}" type="datetimeFigureOut">
              <a:rPr lang="en-US" smtClean="0"/>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2D4192-471D-4D56-BF71-2490CBF835ED}" type="slidenum">
              <a:rPr lang="en-US" smtClean="0"/>
              <a:t>‹#›</a:t>
            </a:fld>
            <a:endParaRPr lang="en-US" dirty="0"/>
          </a:p>
        </p:txBody>
      </p:sp>
    </p:spTree>
    <p:extLst>
      <p:ext uri="{BB962C8B-B14F-4D97-AF65-F5344CB8AC3E}">
        <p14:creationId xmlns:p14="http://schemas.microsoft.com/office/powerpoint/2010/main" val="3923636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46B9D6A-5C24-4DC2-89EE-B9B4E326CFEA}" type="datetimeFigureOut">
              <a:rPr lang="en-US" smtClean="0"/>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2D4192-471D-4D56-BF71-2490CBF835ED}" type="slidenum">
              <a:rPr lang="en-US" smtClean="0"/>
              <a:t>‹#›</a:t>
            </a:fld>
            <a:endParaRPr lang="en-US" dirty="0"/>
          </a:p>
        </p:txBody>
      </p:sp>
    </p:spTree>
    <p:extLst>
      <p:ext uri="{BB962C8B-B14F-4D97-AF65-F5344CB8AC3E}">
        <p14:creationId xmlns:p14="http://schemas.microsoft.com/office/powerpoint/2010/main" val="1191186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46B9D6A-5C24-4DC2-89EE-B9B4E326CFEA}" type="datetimeFigureOut">
              <a:rPr lang="en-US" smtClean="0"/>
              <a:t>1/30/2023</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42D4192-471D-4D56-BF71-2490CBF835ED}" type="slidenum">
              <a:rPr lang="en-US" smtClean="0"/>
              <a:t>‹#›</a:t>
            </a:fld>
            <a:endParaRPr lang="en-US" dirty="0"/>
          </a:p>
        </p:txBody>
      </p:sp>
    </p:spTree>
    <p:extLst>
      <p:ext uri="{BB962C8B-B14F-4D97-AF65-F5344CB8AC3E}">
        <p14:creationId xmlns:p14="http://schemas.microsoft.com/office/powerpoint/2010/main" val="3728245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randing and Logo | AIAA">
            <a:extLst>
              <a:ext uri="{FF2B5EF4-FFF2-40B4-BE49-F238E27FC236}">
                <a16:creationId xmlns:a16="http://schemas.microsoft.com/office/drawing/2014/main" id="{94F5B4D4-BEFF-4D6E-A171-0EBB417878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849" y="8509309"/>
            <a:ext cx="1485474" cy="49134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50C00C1E-A05B-433C-BBB0-6A297A54C094}"/>
              </a:ext>
            </a:extLst>
          </p:cNvPr>
          <p:cNvSpPr/>
          <p:nvPr/>
        </p:nvSpPr>
        <p:spPr>
          <a:xfrm>
            <a:off x="508379" y="3182669"/>
            <a:ext cx="5841242" cy="400110"/>
          </a:xfrm>
          <a:prstGeom prst="rect">
            <a:avLst/>
          </a:prstGeom>
        </p:spPr>
        <p:txBody>
          <a:bodyPr wrap="square">
            <a:spAutoFit/>
          </a:bodyPr>
          <a:lstStyle/>
          <a:p>
            <a:pPr algn="ctr"/>
            <a:r>
              <a:rPr lang="en-US" sz="2000" i="1" dirty="0">
                <a:solidFill>
                  <a:schemeClr val="accent1"/>
                </a:solidFill>
                <a:latin typeface="Calibri" panose="020F0502020204030204" pitchFamily="34" charset="0"/>
                <a:ea typeface="Calibri" panose="020F0502020204030204" pitchFamily="34" charset="0"/>
              </a:rPr>
              <a:t>Extreme Engineering: Adventures in Deep Space</a:t>
            </a:r>
            <a:endParaRPr lang="en-US" sz="2000" i="1" dirty="0">
              <a:solidFill>
                <a:schemeClr val="accent1"/>
              </a:solidFill>
              <a:effectLst/>
              <a:latin typeface="Calibri" panose="020F0502020204030204" pitchFamily="34" charset="0"/>
              <a:ea typeface="Calibri" panose="020F0502020204030204" pitchFamily="34" charset="0"/>
            </a:endParaRPr>
          </a:p>
        </p:txBody>
      </p:sp>
      <p:sp>
        <p:nvSpPr>
          <p:cNvPr id="5" name="Rectangle 4">
            <a:extLst>
              <a:ext uri="{FF2B5EF4-FFF2-40B4-BE49-F238E27FC236}">
                <a16:creationId xmlns:a16="http://schemas.microsoft.com/office/drawing/2014/main" id="{312EB125-DC38-4085-9303-BF61CAA6BBBB}"/>
              </a:ext>
            </a:extLst>
          </p:cNvPr>
          <p:cNvSpPr/>
          <p:nvPr/>
        </p:nvSpPr>
        <p:spPr>
          <a:xfrm>
            <a:off x="335666" y="3671271"/>
            <a:ext cx="6072558" cy="738664"/>
          </a:xfrm>
          <a:prstGeom prst="rect">
            <a:avLst/>
          </a:prstGeom>
        </p:spPr>
        <p:txBody>
          <a:bodyPr wrap="square">
            <a:spAutoFit/>
          </a:bodyPr>
          <a:lstStyle/>
          <a:p>
            <a:pPr algn="just"/>
            <a:r>
              <a:rPr lang="en-US" sz="1400" b="1" dirty="0">
                <a:latin typeface="Arial" panose="020B0604020202020204" pitchFamily="34" charset="0"/>
                <a:ea typeface="Calibri" panose="020F0502020204030204" pitchFamily="34" charset="0"/>
                <a:cs typeface="Arial" panose="020B0604020202020204" pitchFamily="34" charset="0"/>
              </a:rPr>
              <a:t>Abstract: </a:t>
            </a:r>
            <a:r>
              <a:rPr lang="en-US" sz="1400" dirty="0">
                <a:latin typeface="Arial" panose="020B0604020202020204" pitchFamily="34" charset="0"/>
                <a:cs typeface="Arial" panose="020B0604020202020204" pitchFamily="34" charset="0"/>
              </a:rPr>
              <a:t>Our speaker will discuss the design challenge of highly unique, high risk, missions of space exploration-- where mission success requires what could be termed “Extreme Engineering.” </a:t>
            </a:r>
          </a:p>
        </p:txBody>
      </p:sp>
      <p:sp>
        <p:nvSpPr>
          <p:cNvPr id="6" name="Rectangle 5">
            <a:extLst>
              <a:ext uri="{FF2B5EF4-FFF2-40B4-BE49-F238E27FC236}">
                <a16:creationId xmlns:a16="http://schemas.microsoft.com/office/drawing/2014/main" id="{4CA2E237-B34B-4BA6-A176-38E4E17FB623}"/>
              </a:ext>
            </a:extLst>
          </p:cNvPr>
          <p:cNvSpPr/>
          <p:nvPr/>
        </p:nvSpPr>
        <p:spPr>
          <a:xfrm>
            <a:off x="243479" y="4468514"/>
            <a:ext cx="6407672" cy="4324261"/>
          </a:xfrm>
          <a:prstGeom prst="rect">
            <a:avLst/>
          </a:prstGeom>
        </p:spPr>
        <p:txBody>
          <a:bodyPr wrap="square">
            <a:spAutoFit/>
          </a:bodyPr>
          <a:lstStyle/>
          <a:p>
            <a:pPr algn="just"/>
            <a:r>
              <a:rPr lang="en-US" sz="1400" b="1" dirty="0">
                <a:solidFill>
                  <a:srgbClr val="222222"/>
                </a:solidFill>
                <a:latin typeface="Arial" panose="020B0604020202020204" pitchFamily="34" charset="0"/>
                <a:cs typeface="Arial" panose="020B0604020202020204" pitchFamily="34" charset="0"/>
              </a:rPr>
              <a:t>About the Speaker:</a:t>
            </a:r>
          </a:p>
          <a:p>
            <a:pPr algn="just"/>
            <a:endParaRPr lang="en-US" sz="900" b="1" dirty="0">
              <a:solidFill>
                <a:srgbClr val="222222"/>
              </a:solidFill>
              <a:latin typeface="Arial" panose="020B0604020202020204" pitchFamily="34" charset="0"/>
              <a:cs typeface="Arial" panose="020B0604020202020204" pitchFamily="34" charset="0"/>
            </a:endParaRPr>
          </a:p>
          <a:p>
            <a:r>
              <a:rPr lang="en-US" sz="900" b="1" dirty="0"/>
              <a:t>David Oberhettinger </a:t>
            </a:r>
            <a:r>
              <a:rPr lang="en-US" sz="900" dirty="0"/>
              <a:t>is the founder of Deep Space Engineering Technology, a firm that consults in the engineering of spaceflight systems destined for operation in deep space. </a:t>
            </a:r>
          </a:p>
          <a:p>
            <a:endParaRPr lang="en-US" sz="900" dirty="0"/>
          </a:p>
          <a:p>
            <a:r>
              <a:rPr lang="en-US" sz="900" dirty="0"/>
              <a:t>In 2020 he was appointed by the U.S. Department of State to the U.S. Permanent Mission to the International Atomic Energy Agency, the UN’s nuclear watchdog. Following retirement from the NASA/Caltech Jet Propulsion Laboratory (JPL) in Pasadena, California (in 2020), he remains JPL’s Chief Knowledge Officer Emeritus. JPL is this world’s leading spacecraft design and operations center for the robotic exploration of deep space; we have visited all the planets (and discovered 28 Earth-like exoplanets), placed five rovers on Mars, landed by a methane lake on Titan, and both Voyager spacecraft have left the solar system and are operating in interstellar space. </a:t>
            </a:r>
          </a:p>
          <a:p>
            <a:endParaRPr lang="en-US" sz="900" dirty="0"/>
          </a:p>
          <a:p>
            <a:r>
              <a:rPr lang="en-US" sz="900" dirty="0"/>
              <a:t>Beyond serving as JPL’s first Chief Knowledge Officer, additional responsibilities within the JPL Office of the Chief Engineer included assuring engineering excellence in the design, test, and operation of robotic interplanetary spacecraft and planetary probes. This has included managing the JPL Engineering Standards Office and the JPL Spaceflight Engineering Research Program, chairing the JPL Lessons Learned Committee, and serving as a member of the JPL Engineering Board. </a:t>
            </a:r>
          </a:p>
          <a:p>
            <a:endParaRPr lang="en-US" sz="900" dirty="0"/>
          </a:p>
          <a:p>
            <a:r>
              <a:rPr lang="en-US" sz="900" dirty="0"/>
              <a:t>His primary technical expertise is in spacecraft design, spaceflight risk management, and failure modes for deep space systems. He studied space environmental physics under Dr. Henry Garrett. </a:t>
            </a:r>
          </a:p>
          <a:p>
            <a:endParaRPr lang="en-US" sz="900" dirty="0"/>
          </a:p>
          <a:p>
            <a:r>
              <a:rPr lang="en-US" sz="900" dirty="0"/>
              <a:t>Prior to work at JPL, as manager of Northrop Grumman’s Spacecraft Engineering Technology Department, he oversaw all Northrop Grumman work related to the design or test of spacecraft systems. Before that, he served as a public interest lobbyist in Washington, D.C. A past General Chair, he was appointed by the president of AIAA to the Board of Directors of the 66th annual Reliability &amp; Maintainability Symposium. </a:t>
            </a:r>
          </a:p>
          <a:p>
            <a:endParaRPr lang="en-US" sz="900" dirty="0"/>
          </a:p>
          <a:p>
            <a:r>
              <a:rPr lang="en-US" sz="900" dirty="0"/>
              <a:t>Lt Col Oberhettinger, USAF Auxiliary, also serves as pilot or aircrew on USAF-assigned benevolent missions. In his spare time, he flies a Cardinal (tail number N13HK) to captivating places like Santa Barbara or Santa Ynez. He is a frequent speaker on the international conference circuit, having delivered keynote speeches in Canada, Europe, South America, Australia, and Africa-- plus a recent TED-type Talk.</a:t>
            </a:r>
          </a:p>
          <a:p>
            <a:pPr algn="just"/>
            <a:endParaRPr lang="en-US" sz="9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D204DE1E-30FB-4E21-AA53-AE4B5EFFE1EE}"/>
              </a:ext>
            </a:extLst>
          </p:cNvPr>
          <p:cNvSpPr txBox="1"/>
          <p:nvPr/>
        </p:nvSpPr>
        <p:spPr>
          <a:xfrm>
            <a:off x="772804" y="148755"/>
            <a:ext cx="5312389" cy="892552"/>
          </a:xfrm>
          <a:prstGeom prst="rect">
            <a:avLst/>
          </a:prstGeom>
          <a:noFill/>
        </p:spPr>
        <p:txBody>
          <a:bodyPr wrap="square" rtlCol="0">
            <a:spAutoFit/>
          </a:bodyPr>
          <a:lstStyle/>
          <a:p>
            <a:pPr algn="ctr"/>
            <a:r>
              <a:rPr lang="en-US" b="1" dirty="0">
                <a:solidFill>
                  <a:schemeClr val="accent1"/>
                </a:solidFill>
              </a:rPr>
              <a:t>AIAA San Gabriel Valley Seminar</a:t>
            </a:r>
          </a:p>
          <a:p>
            <a:pPr algn="ctr"/>
            <a:r>
              <a:rPr lang="en-US" b="1" dirty="0">
                <a:solidFill>
                  <a:schemeClr val="accent1"/>
                </a:solidFill>
              </a:rPr>
              <a:t>February 13 at 11 am, PST</a:t>
            </a:r>
          </a:p>
          <a:p>
            <a:pPr algn="ctr"/>
            <a:r>
              <a:rPr lang="en-US" sz="1600" b="1" dirty="0">
                <a:solidFill>
                  <a:schemeClr val="accent1"/>
                </a:solidFill>
              </a:rPr>
              <a:t>RSVP online:</a:t>
            </a:r>
            <a:r>
              <a:rPr lang="en-US" sz="1600" dirty="0"/>
              <a:t> </a:t>
            </a:r>
            <a:r>
              <a:rPr lang="en-US" sz="1600" b="1" dirty="0">
                <a:solidFill>
                  <a:schemeClr val="accent1"/>
                </a:solidFill>
              </a:rPr>
              <a:t> https://tinyurl.com/ExtremeEng</a:t>
            </a:r>
          </a:p>
        </p:txBody>
      </p:sp>
      <p:pic>
        <p:nvPicPr>
          <p:cNvPr id="2" name="Picture 2" descr="Securing Space with Digital Twin Technology">
            <a:extLst>
              <a:ext uri="{FF2B5EF4-FFF2-40B4-BE49-F238E27FC236}">
                <a16:creationId xmlns:a16="http://schemas.microsoft.com/office/drawing/2014/main" id="{F91CFCEF-059C-4079-A0AC-39738B1BCA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0737" y="1076148"/>
            <a:ext cx="3456507" cy="194428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F18DE89A-E94F-4A78-BFA4-13E39B4EBBBC}"/>
              </a:ext>
            </a:extLst>
          </p:cNvPr>
          <p:cNvSpPr/>
          <p:nvPr/>
        </p:nvSpPr>
        <p:spPr>
          <a:xfrm>
            <a:off x="1946071" y="1438439"/>
            <a:ext cx="2965837" cy="1200329"/>
          </a:xfrm>
          <a:prstGeom prst="rect">
            <a:avLst/>
          </a:prstGeom>
          <a:noFill/>
        </p:spPr>
        <p:txBody>
          <a:bodyPr wrap="square" lIns="91440" tIns="45720" rIns="91440" bIns="45720">
            <a:spAutoFit/>
          </a:bodyPr>
          <a:lstStyle/>
          <a:p>
            <a:pPr algn="ctr"/>
            <a:r>
              <a:rPr lang="en-US" sz="3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Insert relevant image here</a:t>
            </a:r>
          </a:p>
        </p:txBody>
      </p:sp>
      <p:pic>
        <p:nvPicPr>
          <p:cNvPr id="8" name="Picture 7">
            <a:extLst>
              <a:ext uri="{FF2B5EF4-FFF2-40B4-BE49-F238E27FC236}">
                <a16:creationId xmlns:a16="http://schemas.microsoft.com/office/drawing/2014/main" id="{5F92ACEB-FE26-5F83-0389-C807B2B320A7}"/>
              </a:ext>
            </a:extLst>
          </p:cNvPr>
          <p:cNvPicPr>
            <a:picLocks noChangeAspect="1"/>
          </p:cNvPicPr>
          <p:nvPr/>
        </p:nvPicPr>
        <p:blipFill>
          <a:blip r:embed="rId4"/>
          <a:stretch>
            <a:fillRect/>
          </a:stretch>
        </p:blipFill>
        <p:spPr>
          <a:xfrm>
            <a:off x="1220670" y="1041308"/>
            <a:ext cx="4295500" cy="1994594"/>
          </a:xfrm>
          <a:prstGeom prst="rect">
            <a:avLst/>
          </a:prstGeom>
        </p:spPr>
      </p:pic>
    </p:spTree>
    <p:extLst>
      <p:ext uri="{BB962C8B-B14F-4D97-AF65-F5344CB8AC3E}">
        <p14:creationId xmlns:p14="http://schemas.microsoft.com/office/powerpoint/2010/main" val="3639233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1675</TotalTime>
  <Words>482</Words>
  <Application>Microsoft Office PowerPoint</Application>
  <PresentationFormat>Letter Paper (8.5x11 in)</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AIAA SGV Seminar</dc:title>
  <dc:creator>Stacey</dc:creator>
  <cp:lastModifiedBy>Stacey</cp:lastModifiedBy>
  <cp:revision>38</cp:revision>
  <cp:lastPrinted>2021-10-16T02:15:38Z</cp:lastPrinted>
  <dcterms:created xsi:type="dcterms:W3CDTF">2021-10-15T20:19:22Z</dcterms:created>
  <dcterms:modified xsi:type="dcterms:W3CDTF">2023-01-30T15:16:45Z</dcterms:modified>
</cp:coreProperties>
</file>